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1.xml" ContentType="application/vnd.openxmlformats-officedocument.presentationml.tags+xml"/>
  <Override PartName="/ppt/embeddings/oleObject1.bin" ContentType="application/vnd.openxmlformats-officedocument.oleObject"/>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handoutMasterIdLst>
    <p:handoutMasterId r:id="rId72"/>
  </p:handoutMasterIdLst>
  <p:sldIdLst>
    <p:sldId id="914" r:id="rId2"/>
    <p:sldId id="838" r:id="rId3"/>
    <p:sldId id="824" r:id="rId4"/>
    <p:sldId id="839" r:id="rId5"/>
    <p:sldId id="836" r:id="rId6"/>
    <p:sldId id="837" r:id="rId7"/>
    <p:sldId id="840" r:id="rId8"/>
    <p:sldId id="841" r:id="rId9"/>
    <p:sldId id="842" r:id="rId10"/>
    <p:sldId id="925" r:id="rId11"/>
    <p:sldId id="849" r:id="rId12"/>
    <p:sldId id="963" r:id="rId13"/>
    <p:sldId id="964" r:id="rId14"/>
    <p:sldId id="966" r:id="rId15"/>
    <p:sldId id="967" r:id="rId16"/>
    <p:sldId id="969" r:id="rId17"/>
    <p:sldId id="950" r:id="rId18"/>
    <p:sldId id="937" r:id="rId19"/>
    <p:sldId id="871" r:id="rId20"/>
    <p:sldId id="872" r:id="rId21"/>
    <p:sldId id="874" r:id="rId22"/>
    <p:sldId id="877" r:id="rId23"/>
    <p:sldId id="879" r:id="rId24"/>
    <p:sldId id="843" r:id="rId25"/>
    <p:sldId id="883" r:id="rId26"/>
    <p:sldId id="942" r:id="rId27"/>
    <p:sldId id="887" r:id="rId28"/>
    <p:sldId id="867" r:id="rId29"/>
    <p:sldId id="943" r:id="rId30"/>
    <p:sldId id="863" r:id="rId31"/>
    <p:sldId id="834" r:id="rId32"/>
    <p:sldId id="955" r:id="rId33"/>
    <p:sldId id="835" r:id="rId34"/>
    <p:sldId id="853" r:id="rId35"/>
    <p:sldId id="913" r:id="rId36"/>
    <p:sldId id="854" r:id="rId37"/>
    <p:sldId id="907" r:id="rId38"/>
    <p:sldId id="995" r:id="rId39"/>
    <p:sldId id="852" r:id="rId40"/>
    <p:sldId id="970" r:id="rId41"/>
    <p:sldId id="825" r:id="rId42"/>
    <p:sldId id="957" r:id="rId43"/>
    <p:sldId id="956" r:id="rId44"/>
    <p:sldId id="958" r:id="rId45"/>
    <p:sldId id="980" r:id="rId46"/>
    <p:sldId id="981" r:id="rId47"/>
    <p:sldId id="971" r:id="rId48"/>
    <p:sldId id="972" r:id="rId49"/>
    <p:sldId id="982" r:id="rId50"/>
    <p:sldId id="983" r:id="rId51"/>
    <p:sldId id="984" r:id="rId52"/>
    <p:sldId id="985" r:id="rId53"/>
    <p:sldId id="973" r:id="rId54"/>
    <p:sldId id="974" r:id="rId55"/>
    <p:sldId id="986" r:id="rId56"/>
    <p:sldId id="975" r:id="rId57"/>
    <p:sldId id="987" r:id="rId58"/>
    <p:sldId id="976" r:id="rId59"/>
    <p:sldId id="977" r:id="rId60"/>
    <p:sldId id="978" r:id="rId61"/>
    <p:sldId id="988" r:id="rId62"/>
    <p:sldId id="989" r:id="rId63"/>
    <p:sldId id="990" r:id="rId64"/>
    <p:sldId id="991" r:id="rId65"/>
    <p:sldId id="992" r:id="rId66"/>
    <p:sldId id="951" r:id="rId67"/>
    <p:sldId id="953" r:id="rId68"/>
    <p:sldId id="954" r:id="rId69"/>
    <p:sldId id="993" r:id="rId7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99AEC10F-0E7E-4444-B485-B821C3F4A0AF}">
          <p14:sldIdLst/>
        </p14:section>
        <p14:section name="ARTIK Overview" id="{7D2F8F11-49C5-844F-A887-DF8955B18191}">
          <p14:sldIdLst>
            <p14:sldId id="914"/>
            <p14:sldId id="838"/>
            <p14:sldId id="824"/>
            <p14:sldId id="839"/>
            <p14:sldId id="836"/>
            <p14:sldId id="837"/>
            <p14:sldId id="840"/>
            <p14:sldId id="841"/>
            <p14:sldId id="842"/>
            <p14:sldId id="925"/>
            <p14:sldId id="849"/>
            <p14:sldId id="963"/>
            <p14:sldId id="964"/>
            <p14:sldId id="966"/>
            <p14:sldId id="967"/>
            <p14:sldId id="969"/>
            <p14:sldId id="950"/>
            <p14:sldId id="937"/>
            <p14:sldId id="871"/>
            <p14:sldId id="872"/>
            <p14:sldId id="874"/>
            <p14:sldId id="877"/>
            <p14:sldId id="879"/>
            <p14:sldId id="843"/>
            <p14:sldId id="883"/>
            <p14:sldId id="942"/>
            <p14:sldId id="887"/>
            <p14:sldId id="867"/>
            <p14:sldId id="943"/>
            <p14:sldId id="863"/>
            <p14:sldId id="834"/>
            <p14:sldId id="955"/>
            <p14:sldId id="835"/>
            <p14:sldId id="853"/>
            <p14:sldId id="913"/>
            <p14:sldId id="854"/>
            <p14:sldId id="907"/>
            <p14:sldId id="995"/>
            <p14:sldId id="852"/>
            <p14:sldId id="970"/>
            <p14:sldId id="825"/>
            <p14:sldId id="957"/>
            <p14:sldId id="956"/>
            <p14:sldId id="958"/>
            <p14:sldId id="980"/>
            <p14:sldId id="981"/>
            <p14:sldId id="971"/>
            <p14:sldId id="972"/>
            <p14:sldId id="982"/>
            <p14:sldId id="983"/>
            <p14:sldId id="984"/>
            <p14:sldId id="985"/>
            <p14:sldId id="973"/>
            <p14:sldId id="974"/>
            <p14:sldId id="986"/>
            <p14:sldId id="975"/>
            <p14:sldId id="987"/>
            <p14:sldId id="976"/>
            <p14:sldId id="977"/>
            <p14:sldId id="978"/>
            <p14:sldId id="988"/>
            <p14:sldId id="989"/>
            <p14:sldId id="990"/>
            <p14:sldId id="991"/>
            <p14:sldId id="992"/>
            <p14:sldId id="951"/>
            <p14:sldId id="953"/>
            <p14:sldId id="954"/>
            <p14:sldId id="993"/>
          </p14:sldIdLst>
        </p14:section>
        <p14:section name="Appendix" id="{04FC9878-6C71-B944-9CCA-FF83891ACF5D}">
          <p14:sldIdLst/>
        </p14:section>
        <p14:section name="Roadmaps (no NDA)" id="{9DFE5254-A266-6E4F-A721-4AA6608D34FE}">
          <p14:sldIdLst/>
        </p14:section>
      </p14:sectionLst>
    </p:ext>
    <p:ext uri="{EFAFB233-063F-42B5-8137-9DF3F51BA10A}">
      <p15:sldGuideLst xmlns:p15="http://schemas.microsoft.com/office/powerpoint/2012/main" xmlns="">
        <p15:guide id="1" orient="horz" pos="323" userDrawn="1">
          <p15:clr>
            <a:srgbClr val="A4A3A4"/>
          </p15:clr>
        </p15:guide>
        <p15:guide id="2" pos="3795" userDrawn="1">
          <p15:clr>
            <a:srgbClr val="A4A3A4"/>
          </p15:clr>
        </p15:guide>
        <p15:guide id="3" orient="horz" pos="2659" userDrawn="1">
          <p15:clr>
            <a:srgbClr val="A4A3A4"/>
          </p15:clr>
        </p15:guide>
        <p15:guide id="4" orient="horz" pos="504" userDrawn="1">
          <p15:clr>
            <a:srgbClr val="A4A3A4"/>
          </p15:clr>
        </p15:guide>
        <p15:guide id="5" orient="horz" pos="4020" userDrawn="1">
          <p15:clr>
            <a:srgbClr val="A4A3A4"/>
          </p15:clr>
        </p15:guide>
        <p15:guide id="6" pos="438" userDrawn="1">
          <p15:clr>
            <a:srgbClr val="A4A3A4"/>
          </p15:clr>
        </p15:guide>
        <p15:guide id="7" pos="7242" userDrawn="1">
          <p15:clr>
            <a:srgbClr val="A4A3A4"/>
          </p15:clr>
        </p15:guide>
        <p15:guide id="8" orient="horz" pos="341">
          <p15:clr>
            <a:srgbClr val="A4A3A4"/>
          </p15:clr>
        </p15:guide>
        <p15:guide id="9" orient="horz" pos="3261">
          <p15:clr>
            <a:srgbClr val="A4A3A4"/>
          </p15:clr>
        </p15:guide>
        <p15:guide id="10" orient="horz" pos="4226">
          <p15:clr>
            <a:srgbClr val="A4A3A4"/>
          </p15:clr>
        </p15:guide>
        <p15:guide id="11" orient="horz" pos="3672">
          <p15:clr>
            <a:srgbClr val="A4A3A4"/>
          </p15:clr>
        </p15:guide>
        <p15:guide id="12" orient="horz" pos="2162">
          <p15:clr>
            <a:srgbClr val="A4A3A4"/>
          </p15:clr>
        </p15:guide>
        <p15:guide id="13" orient="horz" pos="3052">
          <p15:clr>
            <a:srgbClr val="A4A3A4"/>
          </p15:clr>
        </p15:guide>
        <p15:guide id="14" orient="horz" pos="4088">
          <p15:clr>
            <a:srgbClr val="A4A3A4"/>
          </p15:clr>
        </p15:guide>
        <p15:guide id="15" pos="5545">
          <p15:clr>
            <a:srgbClr val="A4A3A4"/>
          </p15:clr>
        </p15:guide>
        <p15:guide id="16" pos="7239">
          <p15:clr>
            <a:srgbClr val="A4A3A4"/>
          </p15:clr>
        </p15:guide>
        <p15:guide id="17" pos="432">
          <p15:clr>
            <a:srgbClr val="A4A3A4"/>
          </p15:clr>
        </p15:guide>
        <p15:guide id="18" pos="4952">
          <p15:clr>
            <a:srgbClr val="A4A3A4"/>
          </p15:clr>
        </p15:guide>
        <p15:guide id="19" pos="2145">
          <p15:clr>
            <a:srgbClr val="A4A3A4"/>
          </p15:clr>
        </p15:guide>
        <p15:guide id="20" pos="3836">
          <p15:clr>
            <a:srgbClr val="A4A3A4"/>
          </p15:clr>
        </p15:guide>
        <p15:guide id="21" pos="3106">
          <p15:clr>
            <a:srgbClr val="A4A3A4"/>
          </p15:clr>
        </p15:guide>
      </p15:sldGuideLst>
    </p:ext>
    <p:ext uri="{2D200454-40CA-4A62-9FC3-DE9A4176ACB9}">
      <p15:notesGuideLst xmlns:p15="http://schemas.microsoft.com/office/powerpoint/2012/main" xmlns="">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862A"/>
    <a:srgbClr val="FFF3CC"/>
    <a:srgbClr val="DF752F"/>
    <a:srgbClr val="EDDFB4"/>
    <a:srgbClr val="FDF1CB"/>
    <a:srgbClr val="F5DE7B"/>
    <a:srgbClr val="DFD093"/>
    <a:srgbClr val="D0C394"/>
    <a:srgbClr val="E0F0FF"/>
    <a:srgbClr val="F0E2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3" autoAdjust="0"/>
    <p:restoredTop sz="72266" autoAdjust="0"/>
  </p:normalViewPr>
  <p:slideViewPr>
    <p:cSldViewPr snapToGrid="0" snapToObjects="1" showGuides="1">
      <p:cViewPr>
        <p:scale>
          <a:sx n="108" d="100"/>
          <a:sy n="108" d="100"/>
        </p:scale>
        <p:origin x="-80" y="1056"/>
      </p:cViewPr>
      <p:guideLst>
        <p:guide orient="horz" pos="2634"/>
        <p:guide orient="horz" pos="3302"/>
        <p:guide orient="horz" pos="3861"/>
        <p:guide orient="horz" pos="3731"/>
        <p:guide orient="horz" pos="2189"/>
        <p:guide orient="horz" pos="4048"/>
        <p:guide orient="horz" pos="323"/>
        <p:guide pos="6964"/>
        <p:guide pos="6062"/>
        <p:guide pos="2468"/>
        <p:guide pos="1832"/>
        <p:guide pos="3881"/>
        <p:guide pos="2796"/>
      </p:guideLst>
    </p:cSldViewPr>
  </p:slideViewPr>
  <p:outlineViewPr>
    <p:cViewPr>
      <p:scale>
        <a:sx n="33" d="100"/>
        <a:sy n="33" d="100"/>
      </p:scale>
      <p:origin x="0" y="21656"/>
    </p:cViewPr>
  </p:outlineViewPr>
  <p:notesTextViewPr>
    <p:cViewPr>
      <p:scale>
        <a:sx n="3" d="2"/>
        <a:sy n="3" d="2"/>
      </p:scale>
      <p:origin x="0" y="0"/>
    </p:cViewPr>
  </p:notesTextViewPr>
  <p:sorterViewPr>
    <p:cViewPr>
      <p:scale>
        <a:sx n="55" d="100"/>
        <a:sy n="55" d="100"/>
      </p:scale>
      <p:origin x="0" y="3680"/>
    </p:cViewPr>
  </p:sorterViewPr>
  <p:notesViewPr>
    <p:cSldViewPr snapToGrid="0" snapToObjects="1" showGuides="1">
      <p:cViewPr varScale="1">
        <p:scale>
          <a:sx n="162" d="100"/>
          <a:sy n="162" d="100"/>
        </p:scale>
        <p:origin x="-4144" y="-112"/>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interSettings" Target="printerSettings/printerSettings1.bin"/><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175088AD-456D-4857-80EB-378D1CD3C89F}" type="datetimeFigureOut">
              <a:rPr lang="en-US" smtClean="0"/>
              <a:t>10/4/18</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12270237-897B-427D-B86E-A664C6C1A97E}" type="slidenum">
              <a:rPr lang="en-US" smtClean="0"/>
              <a:t>‹#›</a:t>
            </a:fld>
            <a:endParaRPr lang="en-US"/>
          </a:p>
        </p:txBody>
      </p:sp>
    </p:spTree>
    <p:extLst>
      <p:ext uri="{BB962C8B-B14F-4D97-AF65-F5344CB8AC3E}">
        <p14:creationId xmlns:p14="http://schemas.microsoft.com/office/powerpoint/2010/main" val="348109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317659F-3183-1E47-8229-3365879FC872}" type="datetimeFigureOut">
              <a:rPr lang="en-US" smtClean="0"/>
              <a:t>10/4/18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978F5641-491C-4C42-800B-E98D1F79596A}" type="slidenum">
              <a:rPr lang="en-US" smtClean="0"/>
              <a:t>‹#›</a:t>
            </a:fld>
            <a:endParaRPr lang="en-US"/>
          </a:p>
        </p:txBody>
      </p:sp>
    </p:spTree>
    <p:extLst>
      <p:ext uri="{BB962C8B-B14F-4D97-AF65-F5344CB8AC3E}">
        <p14:creationId xmlns:p14="http://schemas.microsoft.com/office/powerpoint/2010/main" val="25344673"/>
      </p:ext>
    </p:extLst>
  </p:cSld>
  <p:clrMap bg1="lt1" tx1="dk1" bg2="lt2" tx2="dk2" accent1="accent1" accent2="accent2" accent3="accent3" accent4="accent4" accent5="accent5" accent6="accent6" hlink="hlink" folHlink="folHlink"/>
  <p:notesStyle>
    <a:lvl1pPr marL="0" algn="l" defTabSz="914400" rtl="0" eaLnBrk="1" latinLnBrk="0" hangingPunct="1">
      <a:defRPr sz="800" kern="1200">
        <a:solidFill>
          <a:schemeClr val="tx1"/>
        </a:solidFill>
        <a:latin typeface="Arial"/>
        <a:ea typeface="+mn-ea"/>
        <a:cs typeface="Arial"/>
      </a:defRPr>
    </a:lvl1pPr>
    <a:lvl2pPr marL="457200" algn="l" defTabSz="914400" rtl="0" eaLnBrk="1" latinLnBrk="0" hangingPunct="1">
      <a:defRPr sz="800" kern="1200">
        <a:solidFill>
          <a:schemeClr val="tx1"/>
        </a:solidFill>
        <a:latin typeface="Arial"/>
        <a:ea typeface="+mn-ea"/>
        <a:cs typeface="Arial"/>
      </a:defRPr>
    </a:lvl2pPr>
    <a:lvl3pPr marL="914400" algn="l" defTabSz="914400" rtl="0" eaLnBrk="1" latinLnBrk="0" hangingPunct="1">
      <a:defRPr sz="800" kern="1200">
        <a:solidFill>
          <a:schemeClr val="tx1"/>
        </a:solidFill>
        <a:latin typeface="Arial"/>
        <a:ea typeface="+mn-ea"/>
        <a:cs typeface="Arial"/>
      </a:defRPr>
    </a:lvl3pPr>
    <a:lvl4pPr marL="1371600" algn="l" defTabSz="914400" rtl="0" eaLnBrk="1" latinLnBrk="0" hangingPunct="1">
      <a:defRPr sz="800" kern="1200">
        <a:solidFill>
          <a:schemeClr val="tx1"/>
        </a:solidFill>
        <a:latin typeface="Arial"/>
        <a:ea typeface="+mn-ea"/>
        <a:cs typeface="Arial"/>
      </a:defRPr>
    </a:lvl4pPr>
    <a:lvl5pPr marL="1828800" algn="l" defTabSz="914400" rtl="0" eaLnBrk="1" latinLnBrk="0" hangingPunct="1">
      <a:defRPr sz="800" kern="1200">
        <a:solidFill>
          <a:schemeClr val="tx1"/>
        </a:solidFill>
        <a:latin typeface="Arial"/>
        <a:ea typeface="+mn-ea"/>
        <a:cs typeface="Arial"/>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 Id="rId3" Type="http://schemas.openxmlformats.org/officeDocument/2006/relationships/hyperlink" Target="https://en.wikipedia.org/wiki/SHA-3"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1</a:t>
            </a:fld>
            <a:endParaRPr lang="en-US"/>
          </a:p>
        </p:txBody>
      </p:sp>
    </p:spTree>
    <p:extLst>
      <p:ext uri="{BB962C8B-B14F-4D97-AF65-F5344CB8AC3E}">
        <p14:creationId xmlns:p14="http://schemas.microsoft.com/office/powerpoint/2010/main" val="1813305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5DBC64-10CB-4B18-AD0D-CED601850152}" type="slidenum">
              <a:rPr lang="en-US" smtClean="0"/>
              <a:t>10</a:t>
            </a:fld>
            <a:endParaRPr lang="en-US"/>
          </a:p>
        </p:txBody>
      </p:sp>
    </p:spTree>
    <p:extLst>
      <p:ext uri="{BB962C8B-B14F-4D97-AF65-F5344CB8AC3E}">
        <p14:creationId xmlns:p14="http://schemas.microsoft.com/office/powerpoint/2010/main" val="509904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11</a:t>
            </a:fld>
            <a:endParaRPr lang="en-US"/>
          </a:p>
        </p:txBody>
      </p:sp>
    </p:spTree>
    <p:extLst>
      <p:ext uri="{BB962C8B-B14F-4D97-AF65-F5344CB8AC3E}">
        <p14:creationId xmlns:p14="http://schemas.microsoft.com/office/powerpoint/2010/main" val="1813305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12</a:t>
            </a:fld>
            <a:endParaRPr lang="en-US"/>
          </a:p>
        </p:txBody>
      </p:sp>
    </p:spTree>
    <p:extLst>
      <p:ext uri="{BB962C8B-B14F-4D97-AF65-F5344CB8AC3E}">
        <p14:creationId xmlns:p14="http://schemas.microsoft.com/office/powerpoint/2010/main" val="652164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a:solidFill>
                  <a:schemeClr val="tx1"/>
                </a:solidFill>
                <a:effectLst/>
                <a:latin typeface="Arial"/>
                <a:ea typeface="+mn-ea"/>
                <a:cs typeface="Arial"/>
              </a:rPr>
              <a:t>Beck</a:t>
            </a:r>
            <a:r>
              <a:rPr lang="en-US" sz="800" kern="1200" baseline="0" dirty="0">
                <a:solidFill>
                  <a:schemeClr val="tx1"/>
                </a:solidFill>
                <a:effectLst/>
                <a:latin typeface="Arial"/>
                <a:ea typeface="+mn-ea"/>
                <a:cs typeface="Arial"/>
              </a:rPr>
              <a:t> has long experience providing typical industrial field bus protocols such as Modbus, </a:t>
            </a:r>
            <a:r>
              <a:rPr lang="en-US" sz="800" kern="1200" dirty="0" err="1">
                <a:solidFill>
                  <a:schemeClr val="tx1"/>
                </a:solidFill>
                <a:effectLst/>
                <a:latin typeface="Arial"/>
                <a:ea typeface="+mn-ea"/>
                <a:cs typeface="Arial"/>
              </a:rPr>
              <a:t>Profinet</a:t>
            </a:r>
            <a:r>
              <a:rPr lang="en-US" sz="800" kern="1200" dirty="0">
                <a:solidFill>
                  <a:schemeClr val="tx1"/>
                </a:solidFill>
                <a:effectLst/>
                <a:latin typeface="Arial"/>
                <a:ea typeface="+mn-ea"/>
                <a:cs typeface="Arial"/>
              </a:rPr>
              <a:t>, </a:t>
            </a:r>
            <a:r>
              <a:rPr lang="en-US" sz="800" kern="1200" dirty="0" err="1">
                <a:solidFill>
                  <a:schemeClr val="tx1"/>
                </a:solidFill>
                <a:effectLst/>
                <a:latin typeface="Arial"/>
                <a:ea typeface="+mn-ea"/>
                <a:cs typeface="Arial"/>
              </a:rPr>
              <a:t>profibus</a:t>
            </a:r>
            <a:r>
              <a:rPr lang="en-US" sz="800" kern="1200" dirty="0">
                <a:solidFill>
                  <a:schemeClr val="tx1"/>
                </a:solidFill>
                <a:effectLst/>
                <a:latin typeface="Arial"/>
                <a:ea typeface="+mn-ea"/>
                <a:cs typeface="Arial"/>
              </a:rPr>
              <a:t>, </a:t>
            </a:r>
            <a:r>
              <a:rPr lang="en-US" sz="800" kern="1200" dirty="0" err="1">
                <a:solidFill>
                  <a:schemeClr val="tx1"/>
                </a:solidFill>
                <a:effectLst/>
                <a:latin typeface="Arial"/>
                <a:ea typeface="+mn-ea"/>
                <a:cs typeface="Arial"/>
              </a:rPr>
              <a:t>Mbus</a:t>
            </a:r>
            <a:r>
              <a:rPr lang="en-US" sz="800" kern="1200" dirty="0">
                <a:solidFill>
                  <a:schemeClr val="tx1"/>
                </a:solidFill>
                <a:effectLst/>
                <a:latin typeface="Arial"/>
                <a:ea typeface="+mn-ea"/>
                <a:cs typeface="Arial"/>
              </a:rPr>
              <a:t>, CAN, etc.</a:t>
            </a:r>
          </a:p>
          <a:p>
            <a:endParaRPr lang="en-US" dirty="0"/>
          </a:p>
          <a:p>
            <a:r>
              <a:rPr lang="en-US" dirty="0"/>
              <a:t>Customization is available</a:t>
            </a:r>
            <a:r>
              <a:rPr lang="en-US" baseline="0" dirty="0"/>
              <a:t> on request</a:t>
            </a:r>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13</a:t>
            </a:fld>
            <a:endParaRPr lang="en-US"/>
          </a:p>
        </p:txBody>
      </p:sp>
    </p:spTree>
    <p:extLst>
      <p:ext uri="{BB962C8B-B14F-4D97-AF65-F5344CB8AC3E}">
        <p14:creationId xmlns:p14="http://schemas.microsoft.com/office/powerpoint/2010/main" val="934636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14</a:t>
            </a:fld>
            <a:endParaRPr lang="en-US"/>
          </a:p>
        </p:txBody>
      </p:sp>
    </p:spTree>
    <p:extLst>
      <p:ext uri="{BB962C8B-B14F-4D97-AF65-F5344CB8AC3E}">
        <p14:creationId xmlns:p14="http://schemas.microsoft.com/office/powerpoint/2010/main" val="1243169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15</a:t>
            </a:fld>
            <a:endParaRPr lang="en-US"/>
          </a:p>
        </p:txBody>
      </p:sp>
    </p:spTree>
    <p:extLst>
      <p:ext uri="{BB962C8B-B14F-4D97-AF65-F5344CB8AC3E}">
        <p14:creationId xmlns:p14="http://schemas.microsoft.com/office/powerpoint/2010/main" val="2432575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17</a:t>
            </a:fld>
            <a:endParaRPr lang="en-US"/>
          </a:p>
        </p:txBody>
      </p:sp>
    </p:spTree>
    <p:extLst>
      <p:ext uri="{BB962C8B-B14F-4D97-AF65-F5344CB8AC3E}">
        <p14:creationId xmlns:p14="http://schemas.microsoft.com/office/powerpoint/2010/main" val="3995417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18</a:t>
            </a:fld>
            <a:endParaRPr lang="en-US"/>
          </a:p>
        </p:txBody>
      </p:sp>
    </p:spTree>
    <p:extLst>
      <p:ext uri="{BB962C8B-B14F-4D97-AF65-F5344CB8AC3E}">
        <p14:creationId xmlns:p14="http://schemas.microsoft.com/office/powerpoint/2010/main" val="1813305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5DBC64-10CB-4B18-AD0D-CED601850152}" type="slidenum">
              <a:rPr lang="en-US" smtClean="0"/>
              <a:t>19</a:t>
            </a:fld>
            <a:endParaRPr lang="en-US"/>
          </a:p>
        </p:txBody>
      </p:sp>
    </p:spTree>
    <p:extLst>
      <p:ext uri="{BB962C8B-B14F-4D97-AF65-F5344CB8AC3E}">
        <p14:creationId xmlns:p14="http://schemas.microsoft.com/office/powerpoint/2010/main" val="3370822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5DBC64-10CB-4B18-AD0D-CED601850152}" type="slidenum">
              <a:rPr lang="en-US" smtClean="0"/>
              <a:t>20</a:t>
            </a:fld>
            <a:endParaRPr lang="en-US"/>
          </a:p>
        </p:txBody>
      </p:sp>
    </p:spTree>
    <p:extLst>
      <p:ext uri="{BB962C8B-B14F-4D97-AF65-F5344CB8AC3E}">
        <p14:creationId xmlns:p14="http://schemas.microsoft.com/office/powerpoint/2010/main" val="1104996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5DBC64-10CB-4B18-AD0D-CED601850152}" type="slidenum">
              <a:rPr lang="en-US" smtClean="0"/>
              <a:t>2</a:t>
            </a:fld>
            <a:endParaRPr lang="en-US"/>
          </a:p>
        </p:txBody>
      </p:sp>
    </p:spTree>
    <p:extLst>
      <p:ext uri="{BB962C8B-B14F-4D97-AF65-F5344CB8AC3E}">
        <p14:creationId xmlns:p14="http://schemas.microsoft.com/office/powerpoint/2010/main" val="560580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r>
              <a:rPr lang="en-US" dirty="0" smtClean="0"/>
              <a:t>Long-Range</a:t>
            </a:r>
            <a:r>
              <a:rPr lang="en-US" baseline="0" dirty="0" smtClean="0"/>
              <a:t> Connectivity</a:t>
            </a:r>
            <a:endParaRPr lang="en-US" dirty="0"/>
          </a:p>
        </p:txBody>
      </p:sp>
      <p:sp>
        <p:nvSpPr>
          <p:cNvPr id="4" name="Slide Number Placeholder 3"/>
          <p:cNvSpPr>
            <a:spLocks noGrp="1"/>
          </p:cNvSpPr>
          <p:nvPr>
            <p:ph type="sldNum" sz="quarter" idx="10"/>
          </p:nvPr>
        </p:nvSpPr>
        <p:spPr/>
        <p:txBody>
          <a:bodyPr/>
          <a:lstStyle/>
          <a:p>
            <a:fld id="{D35DBC64-10CB-4B18-AD0D-CED601850152}" type="slidenum">
              <a:rPr lang="en-US" smtClean="0"/>
              <a:t>21</a:t>
            </a:fld>
            <a:endParaRPr lang="en-US"/>
          </a:p>
        </p:txBody>
      </p:sp>
    </p:spTree>
    <p:extLst>
      <p:ext uri="{BB962C8B-B14F-4D97-AF65-F5344CB8AC3E}">
        <p14:creationId xmlns:p14="http://schemas.microsoft.com/office/powerpoint/2010/main" val="2972604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465791" lvl="1" indent="0">
              <a:buFont typeface="Arial" panose="020B0604020202020204" pitchFamily="34" charset="0"/>
              <a:buNone/>
            </a:pPr>
            <a:endParaRPr lang="en-US" baseline="0" dirty="0" smtClean="0"/>
          </a:p>
          <a:p>
            <a:pPr marL="640462" lvl="1" indent="-174671">
              <a:buFont typeface="Arial" panose="020B0604020202020204" pitchFamily="34" charset="0"/>
              <a:buChar char="•"/>
            </a:pPr>
            <a:r>
              <a:rPr lang="en-US" baseline="0" dirty="0" smtClean="0"/>
              <a:t>I2C supports 127 devices; 7-bit address; 2^7 -1</a:t>
            </a:r>
          </a:p>
          <a:p>
            <a:pPr marL="640462" lvl="1" indent="-174671">
              <a:buFont typeface="Arial" panose="020B0604020202020204" pitchFamily="34" charset="0"/>
              <a:buChar char="•"/>
            </a:pPr>
            <a:r>
              <a:rPr lang="en-US" baseline="0" dirty="0" smtClean="0"/>
              <a:t>SPI high speed, big volume data; </a:t>
            </a:r>
          </a:p>
          <a:p>
            <a:pPr marL="640462" lvl="1" indent="-174671">
              <a:buFont typeface="Arial" panose="020B0604020202020204" pitchFamily="34" charset="0"/>
              <a:buChar char="•"/>
            </a:pPr>
            <a:r>
              <a:rPr lang="en-US" baseline="0" dirty="0" smtClean="0"/>
              <a:t>GPIO: mux; </a:t>
            </a:r>
          </a:p>
          <a:p>
            <a:pPr marL="640462" lvl="1" indent="-174671">
              <a:buFont typeface="Arial" panose="020B0604020202020204" pitchFamily="34" charset="0"/>
              <a:buChar char="•"/>
            </a:pPr>
            <a:r>
              <a:rPr lang="en-US" baseline="0" dirty="0" smtClean="0"/>
              <a:t>ADC: resolution; </a:t>
            </a:r>
          </a:p>
          <a:p>
            <a:pPr marL="640462" lvl="1" indent="-174671">
              <a:buFont typeface="Arial" panose="020B0604020202020204" pitchFamily="34" charset="0"/>
              <a:buChar char="•"/>
            </a:pPr>
            <a:r>
              <a:rPr lang="en-US" baseline="0" dirty="0" smtClean="0"/>
              <a:t>PMIC: data sheet. </a:t>
            </a:r>
          </a:p>
          <a:p>
            <a:pPr marL="640462" lvl="1" indent="-174671">
              <a:buFont typeface="Arial" panose="020B0604020202020204" pitchFamily="34" charset="0"/>
              <a:buChar char="•"/>
            </a:pPr>
            <a:r>
              <a:rPr lang="en-US" baseline="0" dirty="0" smtClean="0"/>
              <a:t>PWM: Servo motor; step motor; light dimmer</a:t>
            </a:r>
            <a:endParaRPr lang="en-US" dirty="0"/>
          </a:p>
        </p:txBody>
      </p:sp>
      <p:sp>
        <p:nvSpPr>
          <p:cNvPr id="4" name="Slide Number Placeholder 3"/>
          <p:cNvSpPr>
            <a:spLocks noGrp="1"/>
          </p:cNvSpPr>
          <p:nvPr>
            <p:ph type="sldNum" sz="quarter" idx="10"/>
          </p:nvPr>
        </p:nvSpPr>
        <p:spPr/>
        <p:txBody>
          <a:bodyPr/>
          <a:lstStyle/>
          <a:p>
            <a:fld id="{D35DBC64-10CB-4B18-AD0D-CED601850152}" type="slidenum">
              <a:rPr lang="en-US" smtClean="0"/>
              <a:t>22</a:t>
            </a:fld>
            <a:endParaRPr lang="en-US"/>
          </a:p>
        </p:txBody>
      </p:sp>
    </p:spTree>
    <p:extLst>
      <p:ext uri="{BB962C8B-B14F-4D97-AF65-F5344CB8AC3E}">
        <p14:creationId xmlns:p14="http://schemas.microsoft.com/office/powerpoint/2010/main" val="2005236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174671" indent="-174671">
              <a:buFont typeface="Arial" panose="020B0604020202020204" pitchFamily="34" charset="0"/>
              <a:buChar char="•"/>
            </a:pPr>
            <a:r>
              <a:rPr lang="en-US" sz="1600" baseline="0" dirty="0" smtClean="0"/>
              <a:t>I2S audio data interface (on top of UART, I2C, SPI etc.) data transfer;</a:t>
            </a:r>
          </a:p>
          <a:p>
            <a:pPr marL="174671" indent="-174671">
              <a:buFont typeface="Arial" panose="020B0604020202020204" pitchFamily="34" charset="0"/>
              <a:buChar char="•"/>
            </a:pPr>
            <a:r>
              <a:rPr lang="en-US" sz="1600" baseline="0" dirty="0" smtClean="0"/>
              <a:t>Playback: 1080p@60fps; </a:t>
            </a:r>
          </a:p>
          <a:p>
            <a:pPr marL="174671" indent="-174671">
              <a:buFont typeface="Arial" panose="020B0604020202020204" pitchFamily="34" charset="0"/>
              <a:buChar char="•"/>
            </a:pPr>
            <a:r>
              <a:rPr lang="en-US" sz="1600" baseline="0" dirty="0" smtClean="0"/>
              <a:t>Product details. </a:t>
            </a:r>
          </a:p>
          <a:p>
            <a:pPr marL="174671" indent="-174671">
              <a:buFont typeface="Arial" panose="020B0604020202020204" pitchFamily="34" charset="0"/>
              <a:buChar char="•"/>
            </a:pPr>
            <a:r>
              <a:rPr lang="en-US" sz="1600" baseline="0" dirty="0" smtClean="0"/>
              <a:t>LVDS - </a:t>
            </a:r>
          </a:p>
          <a:p>
            <a:pPr marL="174671" indent="-174671">
              <a:buFont typeface="Arial" panose="020B0604020202020204" pitchFamily="34" charset="0"/>
              <a:buChar char="•"/>
            </a:pPr>
            <a:r>
              <a:rPr lang="en-US" sz="1600" baseline="0" dirty="0" smtClean="0"/>
              <a:t>MIPI camera input issue: No raw input. Can not bypass video input pipeline.</a:t>
            </a:r>
          </a:p>
          <a:p>
            <a:pPr marL="0" indent="0">
              <a:buFont typeface="Arial" panose="020B0604020202020204" pitchFamily="34" charset="0"/>
              <a:buNone/>
            </a:pPr>
            <a:endParaRPr lang="en-US" sz="1600" baseline="0" dirty="0" smtClean="0"/>
          </a:p>
          <a:p>
            <a:pPr marL="174671" indent="-174671">
              <a:buFont typeface="Arial" panose="020B0604020202020204" pitchFamily="34" charset="0"/>
              <a:buChar char="•"/>
            </a:pPr>
            <a:endParaRPr lang="en-US" sz="1600" baseline="0" dirty="0" smtClean="0"/>
          </a:p>
          <a:p>
            <a:pPr marL="174671" indent="-174671">
              <a:buFont typeface="Arial" panose="020B0604020202020204" pitchFamily="34" charset="0"/>
              <a:buChar char="•"/>
            </a:pPr>
            <a:endParaRPr lang="en-US" sz="1600" baseline="0" dirty="0" smtClean="0"/>
          </a:p>
          <a:p>
            <a:pPr marL="0" indent="0">
              <a:buFont typeface="Arial" panose="020B0604020202020204" pitchFamily="34" charset="0"/>
              <a:buNone/>
            </a:pPr>
            <a:endParaRPr lang="en-US" sz="1600" baseline="0" dirty="0" smtClean="0"/>
          </a:p>
          <a:p>
            <a:pPr marL="0" indent="0">
              <a:buFont typeface="Arial" panose="020B0604020202020204" pitchFamily="34" charset="0"/>
              <a:buNone/>
            </a:pPr>
            <a:endParaRPr lang="en-US" sz="1600" baseline="0" dirty="0" smtClean="0"/>
          </a:p>
          <a:p>
            <a:pPr marL="174671" indent="-174671">
              <a:buFont typeface="Arial" panose="020B0604020202020204" pitchFamily="34" charset="0"/>
              <a:buChar char="•"/>
            </a:pPr>
            <a:endParaRPr lang="en-US" sz="1600" baseline="0" dirty="0" smtClean="0"/>
          </a:p>
          <a:p>
            <a:pPr marL="174671" indent="-174671">
              <a:buFont typeface="Arial" panose="020B0604020202020204" pitchFamily="34" charset="0"/>
              <a:buChar char="•"/>
            </a:pPr>
            <a:r>
              <a:rPr lang="en-US" sz="1600" baseline="0" dirty="0" smtClean="0"/>
              <a:t>MIPI DSI(Display Serial Interface). CSI(Camera Serial Interface), LVDS(Low Voltage Differential Signaling)</a:t>
            </a:r>
          </a:p>
          <a:p>
            <a:pPr marL="174671" indent="-174671">
              <a:buFont typeface="Arial" panose="020B0604020202020204" pitchFamily="34" charset="0"/>
              <a:buChar char="•"/>
            </a:pPr>
            <a:r>
              <a:rPr lang="en-US" sz="1600" baseline="0" dirty="0" smtClean="0"/>
              <a:t>For Customer </a:t>
            </a:r>
            <a:r>
              <a:rPr lang="en-US" sz="1600" baseline="0" dirty="0" err="1" smtClean="0"/>
              <a:t>PoC</a:t>
            </a:r>
            <a:r>
              <a:rPr lang="en-US" sz="1600" baseline="0" dirty="0" smtClean="0"/>
              <a:t> we recommend HDMI for Display and USB for Camera. 520 is the only exception which does not have HDMI. </a:t>
            </a:r>
          </a:p>
          <a:p>
            <a:pPr marL="174671" indent="-174671">
              <a:buFont typeface="Arial" panose="020B0604020202020204" pitchFamily="34" charset="0"/>
              <a:buChar char="•"/>
            </a:pPr>
            <a:r>
              <a:rPr lang="en-US" sz="1600" baseline="0" dirty="0" smtClean="0"/>
              <a:t>Gen1 was SW accelerated while Gen2 is HW accelerated. HW acceleration is faster, better performance and lower power. </a:t>
            </a:r>
          </a:p>
          <a:p>
            <a:pPr marL="174671" indent="-174671">
              <a:buFont typeface="Arial" panose="020B0604020202020204" pitchFamily="34" charset="0"/>
              <a:buChar char="•"/>
            </a:pPr>
            <a:r>
              <a:rPr lang="en-US" sz="1600" baseline="0" dirty="0" smtClean="0"/>
              <a:t>Top tier customers (especially those with custom display and camera devices) have the in house expertise to develop their own device driver(s). Their requirements from ARTIK:</a:t>
            </a:r>
          </a:p>
          <a:p>
            <a:pPr marL="640462" lvl="1" indent="-174671">
              <a:buFont typeface="Arial" panose="020B0604020202020204" pitchFamily="34" charset="0"/>
              <a:buChar char="•"/>
            </a:pPr>
            <a:r>
              <a:rPr lang="en-US" sz="1600" baseline="0" dirty="0" smtClean="0"/>
              <a:t>Processor datasheet – register settings, Pin configurations</a:t>
            </a:r>
          </a:p>
          <a:p>
            <a:pPr marL="640462" lvl="1" indent="-174671">
              <a:buFont typeface="Arial" panose="020B0604020202020204" pitchFamily="34" charset="0"/>
              <a:buChar char="•"/>
            </a:pPr>
            <a:r>
              <a:rPr lang="en-US" sz="1600" baseline="0" dirty="0" smtClean="0"/>
              <a:t>Pin Mapping from </a:t>
            </a:r>
            <a:r>
              <a:rPr lang="en-US" sz="1600" baseline="0" dirty="0" err="1" smtClean="0"/>
              <a:t>SoC</a:t>
            </a:r>
            <a:r>
              <a:rPr lang="en-US" sz="1600" baseline="0" dirty="0" smtClean="0"/>
              <a:t> to ARTIK module</a:t>
            </a:r>
          </a:p>
          <a:p>
            <a:pPr marL="640462" lvl="1" indent="-174671">
              <a:buFont typeface="Arial" panose="020B0604020202020204" pitchFamily="34" charset="0"/>
              <a:buChar char="•"/>
            </a:pPr>
            <a:r>
              <a:rPr lang="en-US" sz="1600" baseline="0" dirty="0" smtClean="0"/>
              <a:t>PCB guidelines</a:t>
            </a:r>
          </a:p>
        </p:txBody>
      </p:sp>
      <p:sp>
        <p:nvSpPr>
          <p:cNvPr id="4" name="Slide Number Placeholder 3"/>
          <p:cNvSpPr>
            <a:spLocks noGrp="1"/>
          </p:cNvSpPr>
          <p:nvPr>
            <p:ph type="sldNum" sz="quarter" idx="10"/>
          </p:nvPr>
        </p:nvSpPr>
        <p:spPr/>
        <p:txBody>
          <a:bodyPr/>
          <a:lstStyle/>
          <a:p>
            <a:fld id="{D35DBC64-10CB-4B18-AD0D-CED601850152}" type="slidenum">
              <a:rPr lang="en-US" smtClean="0"/>
              <a:t>23</a:t>
            </a:fld>
            <a:endParaRPr lang="en-US"/>
          </a:p>
        </p:txBody>
      </p:sp>
    </p:spTree>
    <p:extLst>
      <p:ext uri="{BB962C8B-B14F-4D97-AF65-F5344CB8AC3E}">
        <p14:creationId xmlns:p14="http://schemas.microsoft.com/office/powerpoint/2010/main" val="1333376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24</a:t>
            </a:fld>
            <a:endParaRPr lang="en-US"/>
          </a:p>
        </p:txBody>
      </p:sp>
    </p:spTree>
    <p:extLst>
      <p:ext uri="{BB962C8B-B14F-4D97-AF65-F5344CB8AC3E}">
        <p14:creationId xmlns:p14="http://schemas.microsoft.com/office/powerpoint/2010/main" val="1813305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lvl="0"/>
            <a:r>
              <a:rPr lang="en-US" dirty="0"/>
              <a:t>Linux</a:t>
            </a:r>
            <a:r>
              <a:rPr lang="en-US" baseline="30000" dirty="0"/>
              <a:t>®</a:t>
            </a:r>
            <a:r>
              <a:rPr lang="en-US" dirty="0"/>
              <a:t> kernel</a:t>
            </a:r>
          </a:p>
          <a:p>
            <a:pPr lvl="0"/>
            <a:r>
              <a:rPr lang="en-US" dirty="0"/>
              <a:t>U-Boot (Boot Loader)</a:t>
            </a:r>
          </a:p>
          <a:p>
            <a:pPr lvl="0"/>
            <a:r>
              <a:rPr lang="en-US" dirty="0" err="1"/>
              <a:t>RootFS</a:t>
            </a:r>
            <a:r>
              <a:rPr lang="en-US" dirty="0"/>
              <a:t> (Root File System)</a:t>
            </a:r>
          </a:p>
          <a:p>
            <a:endParaRPr lang="en-US" dirty="0"/>
          </a:p>
        </p:txBody>
      </p:sp>
      <p:sp>
        <p:nvSpPr>
          <p:cNvPr id="4" name="Slide Number Placeholder 3"/>
          <p:cNvSpPr>
            <a:spLocks noGrp="1"/>
          </p:cNvSpPr>
          <p:nvPr>
            <p:ph type="sldNum" sz="quarter" idx="10"/>
          </p:nvPr>
        </p:nvSpPr>
        <p:spPr/>
        <p:txBody>
          <a:bodyPr/>
          <a:lstStyle/>
          <a:p>
            <a:fld id="{D35DBC64-10CB-4B18-AD0D-CED601850152}" type="slidenum">
              <a:rPr lang="en-US" smtClean="0"/>
              <a:t>25</a:t>
            </a:fld>
            <a:endParaRPr lang="en-US"/>
          </a:p>
        </p:txBody>
      </p:sp>
    </p:spTree>
    <p:extLst>
      <p:ext uri="{BB962C8B-B14F-4D97-AF65-F5344CB8AC3E}">
        <p14:creationId xmlns:p14="http://schemas.microsoft.com/office/powerpoint/2010/main" val="1576935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dirty="0" smtClean="0"/>
              <a:t>The current kernel version is 4.4, which has an end of life to Feb, 2022. </a:t>
            </a:r>
          </a:p>
          <a:p>
            <a:pPr marL="0" indent="0">
              <a:buFont typeface="Arial" panose="020B0604020202020204" pitchFamily="34" charset="0"/>
              <a:buNone/>
            </a:pPr>
            <a:r>
              <a:rPr lang="en-US" sz="1600" dirty="0" smtClean="0"/>
              <a:t>ARTIK kernel is LTS</a:t>
            </a:r>
            <a:r>
              <a:rPr lang="en-US" sz="1600" baseline="0" dirty="0" smtClean="0"/>
              <a:t> kernel(Long-time support), which supports critical bug fixes, security patches until it reaches end of life.</a:t>
            </a:r>
          </a:p>
          <a:p>
            <a:pPr marL="0" indent="0">
              <a:buFont typeface="Arial" panose="020B0604020202020204" pitchFamily="34" charset="0"/>
              <a:buNone/>
            </a:pPr>
            <a:endParaRPr lang="en-US" sz="1600" baseline="0" dirty="0" smtClean="0"/>
          </a:p>
          <a:p>
            <a:pPr marL="0" indent="0">
              <a:buFont typeface="Arial" panose="020B0604020202020204" pitchFamily="34" charset="0"/>
              <a:buNone/>
            </a:pPr>
            <a:r>
              <a:rPr lang="en-US" sz="1600" baseline="0" dirty="0" smtClean="0"/>
              <a:t>Ubuntu is based on </a:t>
            </a:r>
            <a:r>
              <a:rPr lang="en-US" sz="1600" baseline="0" dirty="0" err="1" smtClean="0"/>
              <a:t>Debian</a:t>
            </a:r>
            <a:r>
              <a:rPr lang="en-US" sz="1600" baseline="0" dirty="0" smtClean="0"/>
              <a:t> architecture. </a:t>
            </a:r>
          </a:p>
          <a:p>
            <a:pPr marL="0" indent="0">
              <a:buFont typeface="Arial" panose="020B0604020202020204" pitchFamily="34" charset="0"/>
              <a:buNone/>
            </a:pPr>
            <a:endParaRPr lang="en-US" sz="1600" baseline="0" dirty="0" smtClean="0"/>
          </a:p>
          <a:p>
            <a:pPr marL="0" indent="0">
              <a:buFont typeface="Arial" panose="020B0604020202020204" pitchFamily="34" charset="0"/>
              <a:buNone/>
            </a:pPr>
            <a:r>
              <a:rPr lang="en-US" sz="1600" baseline="0" dirty="0" smtClean="0"/>
              <a:t>Display driver, Camera Sensor Driver, Audio Driver, PHY Driver.</a:t>
            </a:r>
            <a:endParaRPr lang="en-US" sz="1400" dirty="0"/>
          </a:p>
        </p:txBody>
      </p:sp>
      <p:sp>
        <p:nvSpPr>
          <p:cNvPr id="4" name="Slide Number Placeholder 3"/>
          <p:cNvSpPr>
            <a:spLocks noGrp="1"/>
          </p:cNvSpPr>
          <p:nvPr>
            <p:ph type="sldNum" sz="quarter" idx="10"/>
          </p:nvPr>
        </p:nvSpPr>
        <p:spPr/>
        <p:txBody>
          <a:bodyPr/>
          <a:lstStyle/>
          <a:p>
            <a:fld id="{D35DBC64-10CB-4B18-AD0D-CED601850152}" type="slidenum">
              <a:rPr lang="en-US" smtClean="0"/>
              <a:t>26</a:t>
            </a:fld>
            <a:endParaRPr lang="en-US"/>
          </a:p>
        </p:txBody>
      </p:sp>
    </p:spTree>
    <p:extLst>
      <p:ext uri="{BB962C8B-B14F-4D97-AF65-F5344CB8AC3E}">
        <p14:creationId xmlns:p14="http://schemas.microsoft.com/office/powerpoint/2010/main" val="1101716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r>
              <a:rPr lang="en-US" dirty="0" err="1" smtClean="0"/>
              <a:t>Systemd</a:t>
            </a:r>
            <a:r>
              <a:rPr lang="en-US" dirty="0" smtClean="0"/>
              <a:t> is an</a:t>
            </a:r>
            <a:r>
              <a:rPr lang="en-US" baseline="0" dirty="0" smtClean="0"/>
              <a:t> ‘</a:t>
            </a:r>
            <a:r>
              <a:rPr lang="en-US" baseline="0" dirty="0" err="1" smtClean="0"/>
              <a:t>init</a:t>
            </a:r>
            <a:r>
              <a:rPr lang="en-US" baseline="0" dirty="0" smtClean="0"/>
              <a:t>’ daemon that can run daemons and services concurrently </a:t>
            </a:r>
          </a:p>
          <a:p>
            <a:r>
              <a:rPr lang="en-US" baseline="0" dirty="0" err="1" smtClean="0"/>
              <a:t>Dbus</a:t>
            </a:r>
            <a:r>
              <a:rPr lang="en-US" baseline="0" dirty="0" smtClean="0"/>
              <a:t> is for provided as inter-service communication mechanism.</a:t>
            </a:r>
          </a:p>
          <a:p>
            <a:endParaRPr lang="en-US" dirty="0"/>
          </a:p>
        </p:txBody>
      </p:sp>
      <p:sp>
        <p:nvSpPr>
          <p:cNvPr id="4" name="Slide Number Placeholder 3"/>
          <p:cNvSpPr>
            <a:spLocks noGrp="1"/>
          </p:cNvSpPr>
          <p:nvPr>
            <p:ph type="sldNum" sz="quarter" idx="10"/>
          </p:nvPr>
        </p:nvSpPr>
        <p:spPr/>
        <p:txBody>
          <a:bodyPr/>
          <a:lstStyle/>
          <a:p>
            <a:fld id="{D35DBC64-10CB-4B18-AD0D-CED601850152}" type="slidenum">
              <a:rPr lang="en-US" smtClean="0"/>
              <a:t>27</a:t>
            </a:fld>
            <a:endParaRPr lang="en-US"/>
          </a:p>
        </p:txBody>
      </p:sp>
    </p:spTree>
    <p:extLst>
      <p:ext uri="{BB962C8B-B14F-4D97-AF65-F5344CB8AC3E}">
        <p14:creationId xmlns:p14="http://schemas.microsoft.com/office/powerpoint/2010/main" val="818299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r>
              <a:rPr lang="en-US" dirty="0" smtClean="0"/>
              <a:t>ALSA lib is a framework that provides a software</a:t>
            </a:r>
            <a:r>
              <a:rPr lang="en-US" baseline="0" dirty="0" smtClean="0"/>
              <a:t> API for audio device drivers.</a:t>
            </a:r>
          </a:p>
          <a:p>
            <a:r>
              <a:rPr lang="en-US" baseline="0" dirty="0" smtClean="0"/>
              <a:t>Pulse Audio is based on ALSA lib for supporting sound. It runs a sound server. This is a background process that accepts sound from one or more sources(devices etc.) and redirects the sound into one of more sinks( a sound card, a remote pulse audio server).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Supports many USB webcams, TV tuners, and related devices, standardizing their output</a:t>
            </a:r>
          </a:p>
          <a:p>
            <a:endParaRPr lang="en-US" dirty="0"/>
          </a:p>
        </p:txBody>
      </p:sp>
      <p:sp>
        <p:nvSpPr>
          <p:cNvPr id="4" name="Slide Number Placeholder 3"/>
          <p:cNvSpPr>
            <a:spLocks noGrp="1"/>
          </p:cNvSpPr>
          <p:nvPr>
            <p:ph type="sldNum" sz="quarter" idx="10"/>
          </p:nvPr>
        </p:nvSpPr>
        <p:spPr/>
        <p:txBody>
          <a:bodyPr/>
          <a:lstStyle/>
          <a:p>
            <a:fld id="{D35DBC64-10CB-4B18-AD0D-CED601850152}" type="slidenum">
              <a:rPr lang="en-US" smtClean="0"/>
              <a:t>28</a:t>
            </a:fld>
            <a:endParaRPr lang="en-US"/>
          </a:p>
        </p:txBody>
      </p:sp>
    </p:spTree>
    <p:extLst>
      <p:ext uri="{BB962C8B-B14F-4D97-AF65-F5344CB8AC3E}">
        <p14:creationId xmlns:p14="http://schemas.microsoft.com/office/powerpoint/2010/main" val="3024562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5DBC64-10CB-4B18-AD0D-CED601850152}" type="slidenum">
              <a:rPr lang="en-US" smtClean="0"/>
              <a:t>29</a:t>
            </a:fld>
            <a:endParaRPr lang="en-US"/>
          </a:p>
        </p:txBody>
      </p:sp>
    </p:spTree>
    <p:extLst>
      <p:ext uri="{BB962C8B-B14F-4D97-AF65-F5344CB8AC3E}">
        <p14:creationId xmlns:p14="http://schemas.microsoft.com/office/powerpoint/2010/main" val="818299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Arial"/>
                <a:ea typeface="+mn-ea"/>
                <a:cs typeface="Arial"/>
              </a:rPr>
              <a:t>The </a:t>
            </a:r>
            <a:r>
              <a:rPr lang="en-US" sz="1400" b="1" kern="1200" dirty="0" smtClean="0">
                <a:solidFill>
                  <a:schemeClr val="tx1"/>
                </a:solidFill>
                <a:effectLst/>
                <a:latin typeface="Arial"/>
                <a:ea typeface="+mn-ea"/>
                <a:cs typeface="Arial"/>
              </a:rPr>
              <a:t>link layer</a:t>
            </a:r>
            <a:r>
              <a:rPr lang="en-US" sz="1400" kern="1200" dirty="0" smtClean="0">
                <a:solidFill>
                  <a:schemeClr val="tx1"/>
                </a:solidFill>
                <a:effectLst/>
                <a:latin typeface="Arial"/>
                <a:ea typeface="+mn-ea"/>
                <a:cs typeface="Arial"/>
              </a:rPr>
              <a:t> refers to the device drivers providing access to the physical layer,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Arial"/>
                <a:ea typeface="+mn-ea"/>
                <a:cs typeface="Arial"/>
              </a:rPr>
              <a:t>Network layer</a:t>
            </a:r>
            <a:r>
              <a:rPr lang="en-US" sz="1400" kern="1200" baseline="0" dirty="0" smtClean="0">
                <a:solidFill>
                  <a:schemeClr val="tx1"/>
                </a:solidFill>
                <a:effectLst/>
                <a:latin typeface="Arial"/>
                <a:ea typeface="+mn-ea"/>
                <a:cs typeface="Arial"/>
              </a:rPr>
              <a:t> is responsible for directing packets to the destination.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effectLst/>
                <a:latin typeface="Arial"/>
                <a:ea typeface="+mn-ea"/>
                <a:cs typeface="Arial"/>
              </a:rPr>
              <a:t>Transport layer is responsible for peer-to-peer communication.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effectLst/>
                <a:latin typeface="Arial"/>
                <a:ea typeface="+mn-ea"/>
                <a:cs typeface="Arial"/>
              </a:rPr>
              <a:t>Application layer understands the data being moved.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kern="1200" baseline="0" dirty="0" smtClean="0">
              <a:solidFill>
                <a:schemeClr val="tx1"/>
              </a:solidFill>
              <a:effectLst/>
              <a:latin typeface="Arial"/>
              <a:ea typeface="+mn-ea"/>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smtClean="0"/>
              <a:t>ZigBee</a:t>
            </a:r>
            <a:r>
              <a:rPr lang="en-US" sz="1400" dirty="0" smtClean="0"/>
              <a:t> is one of the most popular,</a:t>
            </a:r>
            <a:r>
              <a:rPr lang="en-US" sz="1400" baseline="0" dirty="0" smtClean="0"/>
              <a:t> low-cost, low-power wireless mesh networking </a:t>
            </a:r>
            <a:r>
              <a:rPr lang="en-US" sz="1400" baseline="0" dirty="0" err="1" smtClean="0"/>
              <a:t>std</a:t>
            </a:r>
            <a:r>
              <a:rPr lang="en-US" sz="1400" baseline="0" dirty="0" smtClean="0"/>
              <a:t> on the </a:t>
            </a:r>
            <a:r>
              <a:rPr lang="en-US" sz="1400" baseline="0" dirty="0" err="1" smtClean="0"/>
              <a:t>market.Philipps</a:t>
            </a:r>
            <a:r>
              <a:rPr lang="en-US" sz="1400" baseline="0" dirty="0" smtClean="0"/>
              <a:t>, Texas Instruments, NXP etc.</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t>Thread uses pre-existing protocols: IEEE802.15.4, 6LoWPAN(IPv6 over low power wireless personal area network) , IPv6. No application layer is defined. UDP and DTLS. Big companies like Google is behind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p>
        </p:txBody>
      </p:sp>
      <p:sp>
        <p:nvSpPr>
          <p:cNvPr id="4" name="Slide Number Placeholder 3"/>
          <p:cNvSpPr>
            <a:spLocks noGrp="1"/>
          </p:cNvSpPr>
          <p:nvPr>
            <p:ph type="sldNum" sz="quarter" idx="10"/>
          </p:nvPr>
        </p:nvSpPr>
        <p:spPr/>
        <p:txBody>
          <a:bodyPr/>
          <a:lstStyle/>
          <a:p>
            <a:fld id="{D35DBC64-10CB-4B18-AD0D-CED601850152}" type="slidenum">
              <a:rPr lang="en-US" smtClean="0"/>
              <a:t>30</a:t>
            </a:fld>
            <a:endParaRPr lang="en-US"/>
          </a:p>
        </p:txBody>
      </p:sp>
    </p:spTree>
    <p:extLst>
      <p:ext uri="{BB962C8B-B14F-4D97-AF65-F5344CB8AC3E}">
        <p14:creationId xmlns:p14="http://schemas.microsoft.com/office/powerpoint/2010/main" val="3089603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3</a:t>
            </a:fld>
            <a:endParaRPr lang="en-US"/>
          </a:p>
        </p:txBody>
      </p:sp>
    </p:spTree>
    <p:extLst>
      <p:ext uri="{BB962C8B-B14F-4D97-AF65-F5344CB8AC3E}">
        <p14:creationId xmlns:p14="http://schemas.microsoft.com/office/powerpoint/2010/main" val="1813305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Take a look of the different modules included in our SDK. We are tying to provide simple and consistent APIs to support all our devices. As shown in the</a:t>
            </a:r>
            <a:r>
              <a:rPr lang="en-US" baseline="0" dirty="0" smtClean="0"/>
              <a:t> diagram here, we provide </a:t>
            </a:r>
          </a:p>
          <a:p>
            <a:endParaRPr lang="en-US" baseline="0" dirty="0" smtClean="0"/>
          </a:p>
          <a:p>
            <a:r>
              <a:rPr lang="en-US" b="1" baseline="0" dirty="0" smtClean="0"/>
              <a:t>APIs</a:t>
            </a:r>
            <a:endParaRPr lang="en-US" b="1" dirty="0"/>
          </a:p>
        </p:txBody>
      </p:sp>
      <p:sp>
        <p:nvSpPr>
          <p:cNvPr id="4" name="Slide Number Placeholder 3"/>
          <p:cNvSpPr>
            <a:spLocks noGrp="1"/>
          </p:cNvSpPr>
          <p:nvPr>
            <p:ph type="sldNum" sz="quarter" idx="10"/>
          </p:nvPr>
        </p:nvSpPr>
        <p:spPr/>
        <p:txBody>
          <a:bodyPr/>
          <a:lstStyle/>
          <a:p>
            <a:fld id="{EB39513E-7F56-6549-B812-C56ACE9602D3}" type="slidenum">
              <a:rPr lang="en-US" smtClean="0"/>
              <a:t>31</a:t>
            </a:fld>
            <a:endParaRPr lang="en-US"/>
          </a:p>
        </p:txBody>
      </p:sp>
    </p:spTree>
    <p:extLst>
      <p:ext uri="{BB962C8B-B14F-4D97-AF65-F5344CB8AC3E}">
        <p14:creationId xmlns:p14="http://schemas.microsoft.com/office/powerpoint/2010/main" val="32374011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32</a:t>
            </a:fld>
            <a:endParaRPr lang="en-US"/>
          </a:p>
        </p:txBody>
      </p:sp>
    </p:spTree>
    <p:extLst>
      <p:ext uri="{BB962C8B-B14F-4D97-AF65-F5344CB8AC3E}">
        <p14:creationId xmlns:p14="http://schemas.microsoft.com/office/powerpoint/2010/main" val="1813305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35</a:t>
            </a:fld>
            <a:endParaRPr lang="en-US"/>
          </a:p>
        </p:txBody>
      </p:sp>
    </p:spTree>
    <p:extLst>
      <p:ext uri="{BB962C8B-B14F-4D97-AF65-F5344CB8AC3E}">
        <p14:creationId xmlns:p14="http://schemas.microsoft.com/office/powerpoint/2010/main" val="2188076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JS: Node-RED, proxy hub</a:t>
            </a:r>
          </a:p>
          <a:p>
            <a:r>
              <a:rPr lang="en-US" dirty="0" smtClean="0"/>
              <a:t>Java projects: Eclipse Milo,</a:t>
            </a:r>
            <a:r>
              <a:rPr lang="en-US" baseline="0" dirty="0" smtClean="0"/>
              <a:t> Kura; Real-time Java</a:t>
            </a:r>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36</a:t>
            </a:fld>
            <a:endParaRPr lang="en-US"/>
          </a:p>
        </p:txBody>
      </p:sp>
    </p:spTree>
    <p:extLst>
      <p:ext uri="{BB962C8B-B14F-4D97-AF65-F5344CB8AC3E}">
        <p14:creationId xmlns:p14="http://schemas.microsoft.com/office/powerpoint/2010/main" val="763770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37</a:t>
            </a:fld>
            <a:endParaRPr lang="en-US"/>
          </a:p>
        </p:txBody>
      </p:sp>
    </p:spTree>
    <p:extLst>
      <p:ext uri="{BB962C8B-B14F-4D97-AF65-F5344CB8AC3E}">
        <p14:creationId xmlns:p14="http://schemas.microsoft.com/office/powerpoint/2010/main" val="858186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defTabSz="931717">
              <a:defRPr/>
            </a:pPr>
            <a:r>
              <a:rPr lang="en-US" dirty="0" smtClean="0"/>
              <a:t>Our</a:t>
            </a:r>
            <a:r>
              <a:rPr lang="en-US" baseline="0" dirty="0" smtClean="0"/>
              <a:t> end-to-end solution has a modular design. You can choose to use the whole solution, or part of it. </a:t>
            </a:r>
            <a:r>
              <a:rPr lang="en-US" baseline="0" dirty="0" err="1" smtClean="0"/>
              <a:t>E.g</a:t>
            </a:r>
            <a:r>
              <a:rPr lang="en-US" baseline="0" dirty="0" smtClean="0"/>
              <a:t>, you can use our module and stream </a:t>
            </a:r>
          </a:p>
          <a:p>
            <a:pPr defTabSz="931717">
              <a:defRPr/>
            </a:pPr>
            <a:endParaRPr lang="en-US" baseline="0" dirty="0" smtClean="0"/>
          </a:p>
          <a:p>
            <a:pPr defTabSz="931717">
              <a:defRPr/>
            </a:pPr>
            <a:r>
              <a:rPr lang="en-US" sz="1300" dirty="0"/>
              <a:t>This type of universal framework enables interoperability across devices, applications, and operating systems . Instead of building integration from the ground up, you should use these existing frameworks/standards.</a:t>
            </a:r>
          </a:p>
          <a:p>
            <a:endParaRPr lang="en-US" dirty="0" smtClean="0"/>
          </a:p>
          <a:p>
            <a:r>
              <a:rPr lang="en-US" b="1" dirty="0" smtClean="0"/>
              <a:t>Supporting the open standard, frameworks and solutions on</a:t>
            </a:r>
            <a:r>
              <a:rPr lang="en-US" b="1" baseline="0" dirty="0" smtClean="0"/>
              <a:t> the device side help us </a:t>
            </a:r>
            <a:endParaRPr lang="en-US" b="1" dirty="0"/>
          </a:p>
        </p:txBody>
      </p:sp>
      <p:sp>
        <p:nvSpPr>
          <p:cNvPr id="4" name="Slide Number Placeholder 3"/>
          <p:cNvSpPr>
            <a:spLocks noGrp="1"/>
          </p:cNvSpPr>
          <p:nvPr>
            <p:ph type="sldNum" sz="quarter" idx="10"/>
          </p:nvPr>
        </p:nvSpPr>
        <p:spPr/>
        <p:txBody>
          <a:bodyPr/>
          <a:lstStyle/>
          <a:p>
            <a:fld id="{EB39513E-7F56-6549-B812-C56ACE9602D3}" type="slidenum">
              <a:rPr lang="en-US" smtClean="0"/>
              <a:t>39</a:t>
            </a:fld>
            <a:endParaRPr lang="en-US"/>
          </a:p>
        </p:txBody>
      </p:sp>
    </p:spTree>
    <p:extLst>
      <p:ext uri="{BB962C8B-B14F-4D97-AF65-F5344CB8AC3E}">
        <p14:creationId xmlns:p14="http://schemas.microsoft.com/office/powerpoint/2010/main" val="3092284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40</a:t>
            </a:fld>
            <a:endParaRPr lang="en-US"/>
          </a:p>
        </p:txBody>
      </p:sp>
    </p:spTree>
    <p:extLst>
      <p:ext uri="{BB962C8B-B14F-4D97-AF65-F5344CB8AC3E}">
        <p14:creationId xmlns:p14="http://schemas.microsoft.com/office/powerpoint/2010/main" val="14929269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41</a:t>
            </a:fld>
            <a:endParaRPr lang="en-US"/>
          </a:p>
        </p:txBody>
      </p:sp>
    </p:spTree>
    <p:extLst>
      <p:ext uri="{BB962C8B-B14F-4D97-AF65-F5344CB8AC3E}">
        <p14:creationId xmlns:p14="http://schemas.microsoft.com/office/powerpoint/2010/main" val="18133054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54B89-766B-114A-8E3A-A7E9BB2168B8}" type="slidenum">
              <a:rPr lang="en-US" smtClean="0"/>
              <a:t>42</a:t>
            </a:fld>
            <a:endParaRPr lang="en-US"/>
          </a:p>
        </p:txBody>
      </p:sp>
    </p:spTree>
    <p:extLst>
      <p:ext uri="{BB962C8B-B14F-4D97-AF65-F5344CB8AC3E}">
        <p14:creationId xmlns:p14="http://schemas.microsoft.com/office/powerpoint/2010/main" val="9995264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43</a:t>
            </a:fld>
            <a:endParaRPr lang="en-US"/>
          </a:p>
        </p:txBody>
      </p:sp>
    </p:spTree>
    <p:extLst>
      <p:ext uri="{BB962C8B-B14F-4D97-AF65-F5344CB8AC3E}">
        <p14:creationId xmlns:p14="http://schemas.microsoft.com/office/powerpoint/2010/main" val="1354124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5DBC64-10CB-4B18-AD0D-CED601850152}" type="slidenum">
              <a:rPr lang="en-US" smtClean="0"/>
              <a:t>4</a:t>
            </a:fld>
            <a:endParaRPr lang="en-US"/>
          </a:p>
        </p:txBody>
      </p:sp>
    </p:spTree>
    <p:extLst>
      <p:ext uri="{BB962C8B-B14F-4D97-AF65-F5344CB8AC3E}">
        <p14:creationId xmlns:p14="http://schemas.microsoft.com/office/powerpoint/2010/main" val="2057512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Post Provisioning APIs vs. Secure Storage APIs???</a:t>
            </a:r>
            <a:endParaRPr lang="en-US" b="1" dirty="0"/>
          </a:p>
        </p:txBody>
      </p:sp>
      <p:sp>
        <p:nvSpPr>
          <p:cNvPr id="4" name="Slide Number Placeholder 3"/>
          <p:cNvSpPr>
            <a:spLocks noGrp="1"/>
          </p:cNvSpPr>
          <p:nvPr>
            <p:ph type="sldNum" sz="quarter" idx="10"/>
          </p:nvPr>
        </p:nvSpPr>
        <p:spPr/>
        <p:txBody>
          <a:bodyPr/>
          <a:lstStyle/>
          <a:p>
            <a:fld id="{978F5641-491C-4C42-800B-E98D1F79596A}" type="slidenum">
              <a:rPr lang="en-US" smtClean="0"/>
              <a:t>44</a:t>
            </a:fld>
            <a:endParaRPr lang="en-US"/>
          </a:p>
        </p:txBody>
      </p:sp>
    </p:spTree>
    <p:extLst>
      <p:ext uri="{BB962C8B-B14F-4D97-AF65-F5344CB8AC3E}">
        <p14:creationId xmlns:p14="http://schemas.microsoft.com/office/powerpoint/2010/main" val="7657738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45</a:t>
            </a:fld>
            <a:endParaRPr lang="en-US"/>
          </a:p>
        </p:txBody>
      </p:sp>
    </p:spTree>
    <p:extLst>
      <p:ext uri="{BB962C8B-B14F-4D97-AF65-F5344CB8AC3E}">
        <p14:creationId xmlns:p14="http://schemas.microsoft.com/office/powerpoint/2010/main" val="38886364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46</a:t>
            </a:fld>
            <a:endParaRPr lang="en-US"/>
          </a:p>
        </p:txBody>
      </p:sp>
    </p:spTree>
    <p:extLst>
      <p:ext uri="{BB962C8B-B14F-4D97-AF65-F5344CB8AC3E}">
        <p14:creationId xmlns:p14="http://schemas.microsoft.com/office/powerpoint/2010/main" val="38886364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47</a:t>
            </a:fld>
            <a:endParaRPr lang="en-US"/>
          </a:p>
        </p:txBody>
      </p:sp>
    </p:spTree>
    <p:extLst>
      <p:ext uri="{BB962C8B-B14F-4D97-AF65-F5344CB8AC3E}">
        <p14:creationId xmlns:p14="http://schemas.microsoft.com/office/powerpoint/2010/main" val="7780181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1800" b="1" dirty="0" smtClean="0"/>
              <a:t>An ARTIK Root CA certificate that can verify your module certificate.</a:t>
            </a:r>
            <a:r>
              <a:rPr lang="en-US" sz="1800" b="1" baseline="0" dirty="0" smtClean="0"/>
              <a:t> </a:t>
            </a:r>
          </a:p>
          <a:p>
            <a:pPr fontAlgn="base"/>
            <a:r>
              <a:rPr lang="en-US" sz="1800" kern="1200" dirty="0" smtClean="0">
                <a:solidFill>
                  <a:schemeClr val="tx1"/>
                </a:solidFill>
                <a:effectLst/>
                <a:latin typeface="Arial"/>
                <a:ea typeface="+mn-ea"/>
                <a:cs typeface="Arial"/>
              </a:rPr>
              <a:t>ARTIK Cloud and devices use Transport Layer Security (TLS) and Datagram TLS (DTLS) protocols for a secure communication channels. Over TLS/DTLS, ARTIK Cloud authenticates ARTIK devices using a certificate/key-pair stored on each ARTIK device.</a:t>
            </a:r>
            <a:r>
              <a:rPr lang="en-US" sz="1800" kern="1200" baseline="0" dirty="0" smtClean="0">
                <a:solidFill>
                  <a:schemeClr val="tx1"/>
                </a:solidFill>
                <a:effectLst/>
                <a:latin typeface="Arial"/>
                <a:ea typeface="+mn-ea"/>
                <a:cs typeface="Arial"/>
              </a:rPr>
              <a:t> </a:t>
            </a:r>
            <a:r>
              <a:rPr lang="en-US" sz="1800" kern="1200" dirty="0" smtClean="0">
                <a:solidFill>
                  <a:schemeClr val="tx1"/>
                </a:solidFill>
                <a:effectLst/>
                <a:latin typeface="Arial"/>
                <a:ea typeface="+mn-ea"/>
                <a:cs typeface="Arial"/>
              </a:rPr>
              <a:t>The certificate/key-pair cannot be altered or tampered with once they have been flashed onto the ARTIK device.</a:t>
            </a:r>
          </a:p>
          <a:p>
            <a:pPr fontAlgn="base"/>
            <a:r>
              <a:rPr lang="en-US" sz="1800" kern="1200" dirty="0" smtClean="0">
                <a:solidFill>
                  <a:schemeClr val="tx1"/>
                </a:solidFill>
                <a:effectLst/>
                <a:latin typeface="Arial"/>
                <a:ea typeface="+mn-ea"/>
                <a:cs typeface="Arial"/>
              </a:rPr>
              <a:t>Also, as part of the authentication process, matching session keys are created to establish a secure session for data transfer between the ARTIK device and ARTIK Cloud, which are then used to encrypt/decrypt the traffic. </a:t>
            </a:r>
            <a:endParaRPr lang="en-US" sz="1800" b="1" dirty="0"/>
          </a:p>
        </p:txBody>
      </p:sp>
      <p:sp>
        <p:nvSpPr>
          <p:cNvPr id="4" name="Slide Number Placeholder 3"/>
          <p:cNvSpPr>
            <a:spLocks noGrp="1"/>
          </p:cNvSpPr>
          <p:nvPr>
            <p:ph type="sldNum" sz="quarter" idx="10"/>
          </p:nvPr>
        </p:nvSpPr>
        <p:spPr/>
        <p:txBody>
          <a:bodyPr/>
          <a:lstStyle/>
          <a:p>
            <a:fld id="{978F5641-491C-4C42-800B-E98D1F79596A}" type="slidenum">
              <a:rPr lang="en-US" smtClean="0"/>
              <a:t>48</a:t>
            </a:fld>
            <a:endParaRPr lang="en-US"/>
          </a:p>
        </p:txBody>
      </p:sp>
    </p:spTree>
    <p:extLst>
      <p:ext uri="{BB962C8B-B14F-4D97-AF65-F5344CB8AC3E}">
        <p14:creationId xmlns:p14="http://schemas.microsoft.com/office/powerpoint/2010/main" val="8432071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smtClean="0">
                <a:solidFill>
                  <a:schemeClr val="tx1"/>
                </a:solidFill>
                <a:effectLst/>
                <a:latin typeface="Arial"/>
                <a:ea typeface="+mn-ea"/>
                <a:cs typeface="Arial"/>
              </a:rPr>
              <a:t>One may also store an HMAC key(keyed hash message authentication</a:t>
            </a:r>
            <a:r>
              <a:rPr lang="en-US" sz="800" kern="1200" baseline="0" dirty="0" smtClean="0">
                <a:solidFill>
                  <a:schemeClr val="tx1"/>
                </a:solidFill>
                <a:effectLst/>
                <a:latin typeface="Arial"/>
                <a:ea typeface="+mn-ea"/>
                <a:cs typeface="Arial"/>
              </a:rPr>
              <a:t> code)</a:t>
            </a:r>
            <a:r>
              <a:rPr lang="en-US" sz="800" kern="1200" dirty="0" smtClean="0">
                <a:solidFill>
                  <a:schemeClr val="tx1"/>
                </a:solidFill>
                <a:effectLst/>
                <a:latin typeface="Arial"/>
                <a:ea typeface="+mn-ea"/>
                <a:cs typeface="Arial"/>
              </a:rPr>
              <a:t> and asymmetric key pair into secure storage. This may be used to set up a secure connection with a third party cloud service.</a:t>
            </a:r>
          </a:p>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49</a:t>
            </a:fld>
            <a:endParaRPr lang="en-US"/>
          </a:p>
        </p:txBody>
      </p:sp>
    </p:spTree>
    <p:extLst>
      <p:ext uri="{BB962C8B-B14F-4D97-AF65-F5344CB8AC3E}">
        <p14:creationId xmlns:p14="http://schemas.microsoft.com/office/powerpoint/2010/main" val="1909417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True random number generator is used to generate</a:t>
            </a:r>
            <a:r>
              <a:rPr lang="en-US" baseline="0" dirty="0" smtClean="0"/>
              <a:t> random cryptographic keys.</a:t>
            </a:r>
          </a:p>
          <a:p>
            <a:r>
              <a:rPr lang="en-US" baseline="0" dirty="0" smtClean="0"/>
              <a:t>CBC(Cipher Blocker Chaining) is an advanced form of block cipher encryption. With CBC mode encryption, each </a:t>
            </a:r>
            <a:r>
              <a:rPr lang="en-US" baseline="0" dirty="0" err="1" smtClean="0"/>
              <a:t>ciphertext</a:t>
            </a:r>
            <a:r>
              <a:rPr lang="en-US" baseline="0" dirty="0" smtClean="0"/>
              <a:t> block is dependent on all plaintext block processed up to that point. This adds an extra level of complexity to the encrypted data. </a:t>
            </a:r>
          </a:p>
          <a:p>
            <a:r>
              <a:rPr lang="en-US" baseline="0" dirty="0" smtClean="0"/>
              <a:t>CTR is used if you want to good parallelization.</a:t>
            </a:r>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51</a:t>
            </a:fld>
            <a:endParaRPr lang="en-US"/>
          </a:p>
        </p:txBody>
      </p:sp>
    </p:spTree>
    <p:extLst>
      <p:ext uri="{BB962C8B-B14F-4D97-AF65-F5344CB8AC3E}">
        <p14:creationId xmlns:p14="http://schemas.microsoft.com/office/powerpoint/2010/main" val="1797072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1200" dirty="0" smtClean="0"/>
              <a:t>Secure boot process</a:t>
            </a:r>
            <a:r>
              <a:rPr lang="en-US" sz="1200" baseline="0" dirty="0" smtClean="0"/>
              <a:t> implements a chain of trust. Every component can be authenticated before being executed. The ownership of the chain can change at each stage. </a:t>
            </a:r>
          </a:p>
          <a:p>
            <a:r>
              <a:rPr lang="en-US" sz="1200" baseline="0" dirty="0" err="1" smtClean="0"/>
              <a:t>e.g</a:t>
            </a:r>
            <a:r>
              <a:rPr lang="en-US" sz="1200" baseline="0" dirty="0" smtClean="0"/>
              <a:t>, A public key that belongs to the device OEM can be used to authenticate the first </a:t>
            </a:r>
            <a:r>
              <a:rPr lang="en-US" sz="1200" baseline="0" dirty="0" err="1" smtClean="0"/>
              <a:t>bootloader</a:t>
            </a:r>
            <a:r>
              <a:rPr lang="en-US" sz="1200" baseline="0" dirty="0" smtClean="0"/>
              <a:t>. First </a:t>
            </a:r>
            <a:r>
              <a:rPr lang="en-US" sz="1200" baseline="0" dirty="0" err="1" smtClean="0"/>
              <a:t>bootloader</a:t>
            </a:r>
            <a:r>
              <a:rPr lang="en-US" sz="1200" baseline="0" dirty="0" smtClean="0"/>
              <a:t> authenticates and loads the 2</a:t>
            </a:r>
            <a:r>
              <a:rPr lang="en-US" sz="1200" baseline="30000" dirty="0" smtClean="0"/>
              <a:t>nd</a:t>
            </a:r>
            <a:r>
              <a:rPr lang="en-US" sz="1200" baseline="0" dirty="0" smtClean="0"/>
              <a:t> </a:t>
            </a:r>
            <a:r>
              <a:rPr lang="en-US" sz="1200" baseline="0" dirty="0" err="1" smtClean="0"/>
              <a:t>bootloader</a:t>
            </a:r>
            <a:r>
              <a:rPr lang="en-US" sz="1200" baseline="0" dirty="0" smtClean="0"/>
              <a:t>, 2</a:t>
            </a:r>
            <a:r>
              <a:rPr lang="en-US" sz="1200" baseline="30000" dirty="0" smtClean="0"/>
              <a:t>nd</a:t>
            </a:r>
            <a:r>
              <a:rPr lang="en-US" sz="1200" baseline="0" dirty="0" smtClean="0"/>
              <a:t> </a:t>
            </a:r>
            <a:r>
              <a:rPr lang="en-US" sz="1200" baseline="0" dirty="0" err="1" smtClean="0"/>
              <a:t>bootloader</a:t>
            </a:r>
            <a:r>
              <a:rPr lang="en-US" sz="1200" baseline="0" dirty="0" smtClean="0"/>
              <a:t> loads and authenticates </a:t>
            </a:r>
            <a:r>
              <a:rPr lang="en-US" sz="1200" baseline="0" dirty="0" err="1" smtClean="0"/>
              <a:t>os</a:t>
            </a:r>
            <a:r>
              <a:rPr lang="en-US" sz="1200" baseline="0" dirty="0" smtClean="0"/>
              <a:t>.. </a:t>
            </a:r>
          </a:p>
          <a:p>
            <a:endParaRPr lang="en-US" sz="1200" baseline="0" dirty="0" smtClean="0"/>
          </a:p>
          <a:p>
            <a:r>
              <a:rPr lang="en-US" sz="800" kern="1200" dirty="0" smtClean="0">
                <a:solidFill>
                  <a:schemeClr val="tx1"/>
                </a:solidFill>
                <a:effectLst/>
                <a:latin typeface="Arial"/>
                <a:ea typeface="+mn-ea"/>
                <a:cs typeface="Arial"/>
              </a:rPr>
              <a:t>Secure Boot works like a security gate. Code with valid credentials gets through the gate and executes. However, Secure Boot blocks at the gate and rejects a code that has bad credentials, or no credential.</a:t>
            </a:r>
          </a:p>
          <a:p>
            <a:r>
              <a:rPr lang="en-US" sz="800" kern="1200" dirty="0" smtClean="0">
                <a:solidFill>
                  <a:schemeClr val="tx1"/>
                </a:solidFill>
                <a:effectLst/>
                <a:latin typeface="Arial"/>
                <a:ea typeface="+mn-ea"/>
                <a:cs typeface="Arial"/>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53</a:t>
            </a:fld>
            <a:endParaRPr lang="en-US"/>
          </a:p>
        </p:txBody>
      </p:sp>
    </p:spTree>
    <p:extLst>
      <p:ext uri="{BB962C8B-B14F-4D97-AF65-F5344CB8AC3E}">
        <p14:creationId xmlns:p14="http://schemas.microsoft.com/office/powerpoint/2010/main" val="35955721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000000"/>
                </a:solidFill>
                <a:latin typeface="Courier"/>
                <a:cs typeface="Courier"/>
              </a:rPr>
              <a:t>build/</a:t>
            </a:r>
            <a:r>
              <a:rPr lang="en-US" dirty="0" err="1" smtClean="0">
                <a:solidFill>
                  <a:srgbClr val="000000"/>
                </a:solidFill>
                <a:latin typeface="Courier"/>
                <a:cs typeface="Courier"/>
              </a:rPr>
              <a:t>configs</a:t>
            </a:r>
            <a:r>
              <a:rPr lang="en-US" dirty="0" smtClean="0">
                <a:solidFill>
                  <a:srgbClr val="000000"/>
                </a:solidFill>
                <a:latin typeface="Courier"/>
                <a:cs typeface="Courier"/>
              </a:rPr>
              <a:t>/artik05x/bin</a:t>
            </a:r>
          </a:p>
          <a:p>
            <a:r>
              <a:rPr lang="en-US" dirty="0" smtClean="0">
                <a:solidFill>
                  <a:srgbClr val="000000"/>
                </a:solidFill>
                <a:latin typeface="Courier"/>
                <a:cs typeface="Courier"/>
              </a:rPr>
              <a:t>ROM code =</a:t>
            </a:r>
            <a:r>
              <a:rPr lang="en-US" baseline="0" dirty="0" smtClean="0">
                <a:solidFill>
                  <a:srgbClr val="000000"/>
                </a:solidFill>
                <a:latin typeface="Courier"/>
                <a:cs typeface="Courier"/>
              </a:rPr>
              <a:t> Root of Trust</a:t>
            </a:r>
          </a:p>
          <a:p>
            <a:r>
              <a:rPr lang="en-US" baseline="0" dirty="0" smtClean="0">
                <a:solidFill>
                  <a:srgbClr val="000000"/>
                </a:solidFill>
                <a:latin typeface="Courier"/>
                <a:cs typeface="Courier"/>
              </a:rPr>
              <a:t>Need to store the public keys which will be used to decrypt the signature of the </a:t>
            </a:r>
            <a:r>
              <a:rPr lang="en-US" baseline="0" dirty="0" err="1" smtClean="0">
                <a:solidFill>
                  <a:srgbClr val="000000"/>
                </a:solidFill>
                <a:latin typeface="Courier"/>
                <a:cs typeface="Courier"/>
              </a:rPr>
              <a:t>bootloader</a:t>
            </a:r>
            <a:r>
              <a:rPr lang="en-US" baseline="0" dirty="0" smtClean="0">
                <a:solidFill>
                  <a:srgbClr val="000000"/>
                </a:solidFill>
                <a:latin typeface="Courier"/>
                <a:cs typeface="Courier"/>
              </a:rPr>
              <a:t> and make it tamper-proof.</a:t>
            </a:r>
          </a:p>
          <a:p>
            <a:r>
              <a:rPr lang="en-US" baseline="0" dirty="0" smtClean="0">
                <a:solidFill>
                  <a:srgbClr val="000000"/>
                </a:solidFill>
                <a:latin typeface="Courier"/>
                <a:cs typeface="Courier"/>
              </a:rPr>
              <a:t>OTP fuse is silicon expensive. Public key is at least 1KB. It is less expensive to store only the hash of the public key, then compare it to the hash of the public key embedded in a given binary.</a:t>
            </a:r>
          </a:p>
          <a:p>
            <a:endParaRPr lang="en-US" baseline="0" dirty="0" smtClean="0">
              <a:solidFill>
                <a:srgbClr val="000000"/>
              </a:solidFill>
              <a:latin typeface="Courier"/>
              <a:cs typeface="Courier"/>
            </a:endParaRPr>
          </a:p>
          <a:p>
            <a:endParaRPr lang="en-US" baseline="0" dirty="0" smtClean="0">
              <a:solidFill>
                <a:srgbClr val="000000"/>
              </a:solidFill>
              <a:latin typeface="Courier"/>
              <a:cs typeface="Courier"/>
            </a:endParaRPr>
          </a:p>
          <a:p>
            <a:endParaRPr lang="en-US" baseline="0" dirty="0" smtClean="0">
              <a:solidFill>
                <a:srgbClr val="000000"/>
              </a:solidFill>
              <a:latin typeface="Courier"/>
              <a:cs typeface="Courier"/>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Public key encryption is not efficient. In practice,</a:t>
            </a:r>
            <a:r>
              <a:rPr lang="en-US" baseline="0" dirty="0" smtClean="0"/>
              <a:t> instead of encrypting the entire message to create the signature, messages are hashed and then encrypted with the private key. Since hashes are the same size regardless of the length of the original message, performance is better.</a:t>
            </a:r>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54</a:t>
            </a:fld>
            <a:endParaRPr lang="en-US"/>
          </a:p>
        </p:txBody>
      </p:sp>
    </p:spTree>
    <p:extLst>
      <p:ext uri="{BB962C8B-B14F-4D97-AF65-F5344CB8AC3E}">
        <p14:creationId xmlns:p14="http://schemas.microsoft.com/office/powerpoint/2010/main" val="638834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1600" dirty="0" smtClean="0"/>
              <a:t>Key Management System(KMS) is</a:t>
            </a:r>
            <a:r>
              <a:rPr lang="en-US" sz="1600" baseline="0" dirty="0" smtClean="0"/>
              <a:t> used for the production signing process.</a:t>
            </a:r>
          </a:p>
          <a:p>
            <a:r>
              <a:rPr lang="en-US" sz="1600" baseline="0" dirty="0" smtClean="0"/>
              <a:t>KMS – manage crypto keys in a cryptosystem. </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smtClean="0">
                <a:solidFill>
                  <a:schemeClr val="tx1"/>
                </a:solidFill>
                <a:effectLst/>
                <a:latin typeface="Arial"/>
                <a:ea typeface="+mn-ea"/>
                <a:cs typeface="Arial"/>
              </a:rPr>
              <a:t> This includes dealing with the generation, distribution, exchange, storage, use, and replacement of keys. All aspects of security should be covered for the life-cycle of a key, from key generation to replacement, storage, or disposal. Each key must also be protected during its life-time to prevent unauthorized disclosure, modification, substitution, replay, and improper use. Likewise, the functions used in key management must be prevented from such unauthorized 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p>
          <a:p>
            <a:r>
              <a:rPr lang="en-US" sz="1600" baseline="0" dirty="0" smtClean="0"/>
              <a:t>Samsung’s KMS is supported by Thales’ cryptographic solutions to provide cryptographic key generation, verification, signing and key management.</a:t>
            </a:r>
          </a:p>
          <a:p>
            <a:endParaRPr lang="en-US" sz="1600" baseline="0" dirty="0" smtClean="0"/>
          </a:p>
          <a:p>
            <a:r>
              <a:rPr lang="en-US" sz="1600" baseline="0" dirty="0" smtClean="0"/>
              <a:t>Federal Information Processing System 140-2, is a US government standard used to accredit crypto modules.</a:t>
            </a:r>
          </a:p>
          <a:p>
            <a:endParaRPr lang="en-US" sz="1600" dirty="0" smtClean="0"/>
          </a:p>
          <a:p>
            <a:r>
              <a:rPr lang="en-US" sz="800" kern="1200" dirty="0" smtClean="0">
                <a:solidFill>
                  <a:schemeClr val="tx1"/>
                </a:solidFill>
                <a:latin typeface="Arial"/>
                <a:ea typeface="+mn-ea"/>
                <a:cs typeface="Arial"/>
              </a:rPr>
              <a:t>SHA-256 is a member of the SHA2 family of secure hash functions, and there are not currently any cryptographic weaknesses publicly known for SHA2. It might be less secure than SHA-512, but 256 bits is already completely impractical to brute force (we're talking about timeframes of hundreds of years even with the resources of a nation-state and assuming Moore's Law continues on track, or billions of years for currently-established technology). The only viable attacks would require finding a weakness in the hash algorithm itself, and it's not necessarily the case that SHA-512 would be more resistant to such an attack than SHA-256. There is a new</a:t>
            </a:r>
            <a:r>
              <a:rPr lang="en-US" sz="800" kern="1200" dirty="0" smtClean="0">
                <a:solidFill>
                  <a:schemeClr val="tx1"/>
                </a:solidFill>
                <a:latin typeface="Arial"/>
                <a:ea typeface="+mn-ea"/>
                <a:cs typeface="Arial"/>
                <a:hlinkClick r:id="rId3"/>
              </a:rPr>
              <a:t>SHA3 standard, but it's not yet widely implemented so your browser probably wouldn't be able to verify the certificate's signature at all if they used SHA3 in the signing algorithm.</a:t>
            </a:r>
          </a:p>
          <a:p>
            <a:endParaRPr lang="en-US" sz="800" kern="1200" dirty="0" smtClean="0">
              <a:solidFill>
                <a:schemeClr val="tx1"/>
              </a:solidFill>
              <a:latin typeface="Arial"/>
              <a:ea typeface="+mn-ea"/>
              <a:cs typeface="Arial"/>
            </a:endParaRPr>
          </a:p>
          <a:p>
            <a:r>
              <a:rPr lang="en-US" sz="800" kern="1200" dirty="0" smtClean="0">
                <a:solidFill>
                  <a:schemeClr val="tx1"/>
                </a:solidFill>
                <a:latin typeface="Arial"/>
                <a:ea typeface="+mn-ea"/>
                <a:cs typeface="Arial"/>
              </a:rPr>
              <a:t>RSA is a current standard for public-key cryptography, and a properly-generated 2048-bit RSA key is strong enough to resist factoring for decades. You could use a 4096-bit key if you want to (it'll take a lot longer to generate, and slightly longer to use, but once the certificate's signature is verified that doesn't matter anymore), and that would take even longer to break. However, neither certificate is valid for more than two years anyhow. If you want a signature you can trust for 30 years or more, you might want to use something stronger than 2048-bit RSA, but for now that's fine.</a:t>
            </a:r>
            <a:endParaRPr lang="en-US" sz="1600" dirty="0"/>
          </a:p>
        </p:txBody>
      </p:sp>
      <p:sp>
        <p:nvSpPr>
          <p:cNvPr id="4" name="Slide Number Placeholder 3"/>
          <p:cNvSpPr>
            <a:spLocks noGrp="1"/>
          </p:cNvSpPr>
          <p:nvPr>
            <p:ph type="sldNum" sz="quarter" idx="10"/>
          </p:nvPr>
        </p:nvSpPr>
        <p:spPr/>
        <p:txBody>
          <a:bodyPr/>
          <a:lstStyle/>
          <a:p>
            <a:fld id="{978F5641-491C-4C42-800B-E98D1F79596A}" type="slidenum">
              <a:rPr lang="en-US" smtClean="0"/>
              <a:t>55</a:t>
            </a:fld>
            <a:endParaRPr lang="en-US"/>
          </a:p>
        </p:txBody>
      </p:sp>
    </p:spTree>
    <p:extLst>
      <p:ext uri="{BB962C8B-B14F-4D97-AF65-F5344CB8AC3E}">
        <p14:creationId xmlns:p14="http://schemas.microsoft.com/office/powerpoint/2010/main" val="2037630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5</a:t>
            </a:fld>
            <a:endParaRPr lang="en-US"/>
          </a:p>
        </p:txBody>
      </p:sp>
    </p:spTree>
    <p:extLst>
      <p:ext uri="{BB962C8B-B14F-4D97-AF65-F5344CB8AC3E}">
        <p14:creationId xmlns:p14="http://schemas.microsoft.com/office/powerpoint/2010/main" val="13541245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56</a:t>
            </a:fld>
            <a:endParaRPr lang="en-US"/>
          </a:p>
        </p:txBody>
      </p:sp>
    </p:spTree>
    <p:extLst>
      <p:ext uri="{BB962C8B-B14F-4D97-AF65-F5344CB8AC3E}">
        <p14:creationId xmlns:p14="http://schemas.microsoft.com/office/powerpoint/2010/main" val="38336041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58</a:t>
            </a:fld>
            <a:endParaRPr lang="en-US"/>
          </a:p>
        </p:txBody>
      </p:sp>
    </p:spTree>
    <p:extLst>
      <p:ext uri="{BB962C8B-B14F-4D97-AF65-F5344CB8AC3E}">
        <p14:creationId xmlns:p14="http://schemas.microsoft.com/office/powerpoint/2010/main" val="4253438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physical</a:t>
            </a:r>
            <a:r>
              <a:rPr lang="en-US" baseline="0" dirty="0" smtClean="0"/>
              <a:t> attack is detected, secure element deletes stored data.</a:t>
            </a:r>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60</a:t>
            </a:fld>
            <a:endParaRPr lang="en-US"/>
          </a:p>
        </p:txBody>
      </p:sp>
    </p:spTree>
    <p:extLst>
      <p:ext uri="{BB962C8B-B14F-4D97-AF65-F5344CB8AC3E}">
        <p14:creationId xmlns:p14="http://schemas.microsoft.com/office/powerpoint/2010/main" val="37488992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r>
              <a:rPr lang="en-US" b="1" dirty="0" smtClean="0"/>
              <a:t>Works</a:t>
            </a:r>
            <a:r>
              <a:rPr lang="en-US" b="1" baseline="0" dirty="0" smtClean="0"/>
              <a:t> on RTOS.</a:t>
            </a:r>
            <a:endParaRPr lang="en-US" b="1" dirty="0" smtClean="0"/>
          </a:p>
          <a:p>
            <a:endParaRPr lang="en-US" b="1" dirty="0" smtClean="0"/>
          </a:p>
          <a:p>
            <a:r>
              <a:rPr lang="en-US" b="1" dirty="0" smtClean="0"/>
              <a:t>Samsung </a:t>
            </a:r>
            <a:r>
              <a:rPr lang="en-US" b="1" dirty="0"/>
              <a:t>SEE: </a:t>
            </a:r>
            <a:r>
              <a:rPr lang="en-US" dirty="0"/>
              <a:t>Samsung Secure Execution Environment (SEE) </a:t>
            </a:r>
            <a:r>
              <a:rPr lang="en-US" dirty="0" smtClean="0"/>
              <a:t>environment </a:t>
            </a:r>
            <a:r>
              <a:rPr lang="en-US" dirty="0"/>
              <a:t>supports the implementation of basic security APIs for key generation and storage, certificate handling, and provides secured access to the secure storage and its services described later in the document. The SEE environment includes all the key and certification security services required for the implementation of full access to ARTIK Cloud. </a:t>
            </a:r>
          </a:p>
          <a:p>
            <a:r>
              <a:rPr lang="en-US" dirty="0"/>
              <a:t>a. </a:t>
            </a:r>
            <a:r>
              <a:rPr lang="en-US" b="1" dirty="0"/>
              <a:t>Key Manager: </a:t>
            </a:r>
            <a:r>
              <a:rPr lang="en-US" dirty="0"/>
              <a:t>Provides APIs to generate, setup, and remove keys </a:t>
            </a:r>
          </a:p>
          <a:p>
            <a:r>
              <a:rPr lang="en-US" dirty="0"/>
              <a:t>b. </a:t>
            </a:r>
            <a:r>
              <a:rPr lang="en-US" b="1" dirty="0"/>
              <a:t>Certificate Manager: </a:t>
            </a:r>
            <a:r>
              <a:rPr lang="en-US" dirty="0"/>
              <a:t>Provides APIs to generate, manage, and verify certificates and signatures </a:t>
            </a:r>
          </a:p>
          <a:p>
            <a:r>
              <a:rPr lang="en-US" dirty="0"/>
              <a:t>c. </a:t>
            </a:r>
            <a:r>
              <a:rPr lang="en-US" b="1" dirty="0"/>
              <a:t>Crypto Manager: </a:t>
            </a:r>
            <a:r>
              <a:rPr lang="en-US" dirty="0"/>
              <a:t>Provides APIs for AES and RSA encryption and decryption </a:t>
            </a:r>
          </a:p>
          <a:p>
            <a:r>
              <a:rPr lang="en-US" dirty="0"/>
              <a:t>d. </a:t>
            </a:r>
            <a:r>
              <a:rPr lang="en-US" b="1" dirty="0"/>
              <a:t>Secure Storage Manager: </a:t>
            </a:r>
            <a:r>
              <a:rPr lang="en-US" dirty="0"/>
              <a:t>Provides APIs for initializing and managing the secure storage </a:t>
            </a:r>
          </a:p>
          <a:p>
            <a:r>
              <a:rPr lang="en-US" dirty="0"/>
              <a:t>e. </a:t>
            </a:r>
            <a:r>
              <a:rPr lang="en-US" b="1" dirty="0"/>
              <a:t>Post Provision: </a:t>
            </a:r>
            <a:r>
              <a:rPr lang="en-US" dirty="0"/>
              <a:t>Provides APIs for injecting and provisioning a certificate and key into Secure Element </a:t>
            </a:r>
          </a:p>
          <a:p>
            <a:endParaRPr lang="en-US" dirty="0"/>
          </a:p>
        </p:txBody>
      </p:sp>
      <p:sp>
        <p:nvSpPr>
          <p:cNvPr id="4" name="Slide Number Placeholder 3"/>
          <p:cNvSpPr>
            <a:spLocks noGrp="1"/>
          </p:cNvSpPr>
          <p:nvPr>
            <p:ph type="sldNum" sz="quarter" idx="10"/>
          </p:nvPr>
        </p:nvSpPr>
        <p:spPr/>
        <p:txBody>
          <a:bodyPr/>
          <a:lstStyle/>
          <a:p>
            <a:fld id="{D35DBC64-10CB-4B18-AD0D-CED601850152}" type="slidenum">
              <a:rPr lang="en-US" smtClean="0"/>
              <a:t>61</a:t>
            </a:fld>
            <a:endParaRPr lang="en-US"/>
          </a:p>
        </p:txBody>
      </p:sp>
    </p:spTree>
    <p:extLst>
      <p:ext uri="{BB962C8B-B14F-4D97-AF65-F5344CB8AC3E}">
        <p14:creationId xmlns:p14="http://schemas.microsoft.com/office/powerpoint/2010/main" val="21909940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End-to-end security begins when an ARTIK device is turned on. Security services on ARTIK modules guarantee that only authorized software is loaded and runs on the device.</a:t>
            </a:r>
          </a:p>
          <a:p>
            <a:endParaRPr lang="en-US" dirty="0"/>
          </a:p>
          <a:p>
            <a:r>
              <a:rPr lang="en-US" dirty="0"/>
              <a:t>As the device connects to ARTIK Cloud, public key infrastructure services guarantee that devices log on to the right cloud and the cloud can guarantee that it is working the right devices. </a:t>
            </a:r>
          </a:p>
          <a:p>
            <a:endParaRPr lang="en-US" dirty="0"/>
          </a:p>
          <a:p>
            <a:r>
              <a:rPr lang="en-US" dirty="0"/>
              <a:t>We have spent hundreds of thousands of person-hours implementing this level of integrated security.</a:t>
            </a:r>
          </a:p>
          <a:p>
            <a:endParaRPr lang="en-US" dirty="0"/>
          </a:p>
          <a:p>
            <a:r>
              <a:rPr lang="en-US" dirty="0"/>
              <a:t>To do it yourself, with other modules, cloud services, and applications is complicated, expensive, and risky. </a:t>
            </a:r>
          </a:p>
          <a:p>
            <a:endParaRPr lang="en-US" dirty="0"/>
          </a:p>
          <a:p>
            <a:r>
              <a:rPr lang="en-US" dirty="0"/>
              <a:t>Mobile applications can also work securely with the cloud, protecting passwords and use data on the mobile device. </a:t>
            </a:r>
          </a:p>
          <a:p>
            <a:endParaRPr lang="en-US" dirty="0"/>
          </a:p>
          <a:p>
            <a:pPr>
              <a:buFont typeface="Wingdings" charset="2"/>
              <a:buChar char="§"/>
            </a:pPr>
            <a:r>
              <a:rPr lang="en-US" sz="1800" dirty="0" smtClean="0">
                <a:solidFill>
                  <a:srgbClr val="161617"/>
                </a:solidFill>
                <a:latin typeface="Helvetica Neue"/>
                <a:cs typeface="Helvetica Neue"/>
              </a:rPr>
              <a:t>Secure Device Registration: ARTIK Cloud services support secure device registration for communicating securely to devices. </a:t>
            </a:r>
          </a:p>
          <a:p>
            <a:pPr lvl="1">
              <a:buFont typeface="Arial"/>
              <a:buChar char="•"/>
            </a:pPr>
            <a:r>
              <a:rPr lang="en-US" sz="1800" dirty="0" smtClean="0">
                <a:solidFill>
                  <a:srgbClr val="161617"/>
                </a:solidFill>
                <a:latin typeface="Helvetica Neue"/>
                <a:cs typeface="Helvetica Neue"/>
              </a:rPr>
              <a:t>The device is genuine</a:t>
            </a:r>
          </a:p>
          <a:p>
            <a:pPr lvl="1">
              <a:buFont typeface="Arial"/>
              <a:buChar char="•"/>
            </a:pPr>
            <a:r>
              <a:rPr lang="en-US" sz="1800" dirty="0" smtClean="0">
                <a:solidFill>
                  <a:srgbClr val="161617"/>
                </a:solidFill>
                <a:latin typeface="Helvetica Neue"/>
                <a:cs typeface="Helvetica Neue"/>
              </a:rPr>
              <a:t>Every message exchanged between the device and ARTIK cloud services is verified</a:t>
            </a:r>
          </a:p>
          <a:p>
            <a:pPr lvl="1">
              <a:buFont typeface="Arial"/>
              <a:buChar char="•"/>
            </a:pPr>
            <a:r>
              <a:rPr lang="en-US" sz="1800" dirty="0" smtClean="0">
                <a:solidFill>
                  <a:srgbClr val="161617"/>
                </a:solidFill>
                <a:latin typeface="Helvetica Neue"/>
                <a:cs typeface="Helvetica Neue"/>
              </a:rPr>
              <a:t>Use TLS for mutual client/server authentication</a:t>
            </a:r>
          </a:p>
          <a:p>
            <a:pPr>
              <a:buFont typeface="Wingdings" charset="2"/>
              <a:buChar char="§"/>
            </a:pPr>
            <a:r>
              <a:rPr lang="en-US" sz="1800" dirty="0" smtClean="0">
                <a:solidFill>
                  <a:srgbClr val="161617"/>
                </a:solidFill>
                <a:latin typeface="Helvetica Neue"/>
                <a:cs typeface="Helvetica Neue"/>
              </a:rPr>
              <a:t>Secure OTA: </a:t>
            </a:r>
          </a:p>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64</a:t>
            </a:fld>
            <a:endParaRPr lang="en-US"/>
          </a:p>
        </p:txBody>
      </p:sp>
    </p:spTree>
    <p:extLst>
      <p:ext uri="{BB962C8B-B14F-4D97-AF65-F5344CB8AC3E}">
        <p14:creationId xmlns:p14="http://schemas.microsoft.com/office/powerpoint/2010/main" val="38336041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lvl="0"/>
            <a:r>
              <a:rPr lang="en-US" dirty="0" smtClean="0"/>
              <a:t>OAuth2</a:t>
            </a:r>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65</a:t>
            </a:fld>
            <a:endParaRPr lang="en-US"/>
          </a:p>
        </p:txBody>
      </p:sp>
    </p:spTree>
    <p:extLst>
      <p:ext uri="{BB962C8B-B14F-4D97-AF65-F5344CB8AC3E}">
        <p14:creationId xmlns:p14="http://schemas.microsoft.com/office/powerpoint/2010/main" val="11104362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Samsung ARTIK Modules</a:t>
            </a:r>
            <a:endParaRPr lang="en-US" dirty="0"/>
          </a:p>
          <a:p>
            <a:r>
              <a:rPr lang="en-US" dirty="0"/>
              <a:t>Samsung ARTIK has a complete family of production-ready, system-on-modules suitable for everything from battery-powered devices and edge nodes to gateways and hubs to high-end, high-value hardware products.</a:t>
            </a:r>
          </a:p>
          <a:p>
            <a:r>
              <a:rPr lang="en-US" dirty="0"/>
              <a:t> </a:t>
            </a:r>
          </a:p>
          <a:p>
            <a:r>
              <a:rPr lang="en-US" dirty="0"/>
              <a:t>All ARTIK modules are tightly integrated with ARTIK cloud platform and security features to speed deployment and protect your business.</a:t>
            </a:r>
          </a:p>
          <a:p>
            <a:r>
              <a:rPr lang="en-US" dirty="0"/>
              <a:t> </a:t>
            </a:r>
          </a:p>
          <a:p>
            <a:r>
              <a:rPr lang="en-US" b="1" dirty="0"/>
              <a:t>What does “production ready” really mean?  </a:t>
            </a:r>
            <a:endParaRPr lang="en-US" dirty="0"/>
          </a:p>
          <a:p>
            <a:r>
              <a:rPr lang="en-US" dirty="0"/>
              <a:t>It means you can count on production quality and scalable volumes. Wireless radio functionality is pre-certified and supports industry-standard protocols (Wi-Fi, Bluetooth, </a:t>
            </a:r>
            <a:r>
              <a:rPr lang="en-US" dirty="0" err="1"/>
              <a:t>Zigbee</a:t>
            </a:r>
            <a:r>
              <a:rPr lang="en-US" dirty="0"/>
              <a:t>, and Thread). </a:t>
            </a:r>
          </a:p>
          <a:p>
            <a:r>
              <a:rPr lang="en-US" dirty="0"/>
              <a:t> </a:t>
            </a:r>
          </a:p>
          <a:p>
            <a:r>
              <a:rPr lang="en-US" dirty="0"/>
              <a:t>It means networking, connectivity, multimedia and other middleware stacks are pre-integrated and fully tested. ARTIK includes development environment, SDKs, APIs, and starter kits. </a:t>
            </a:r>
          </a:p>
          <a:p>
            <a:r>
              <a:rPr lang="en-US" b="1" dirty="0"/>
              <a:t> </a:t>
            </a:r>
            <a:endParaRPr lang="en-US" dirty="0"/>
          </a:p>
          <a:p>
            <a:r>
              <a:rPr lang="en-US" dirty="0"/>
              <a:t>It means access to an ARTIK technical support team, not just online forums and developer sites. </a:t>
            </a:r>
          </a:p>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66</a:t>
            </a:fld>
            <a:endParaRPr lang="en-US"/>
          </a:p>
        </p:txBody>
      </p:sp>
    </p:spTree>
    <p:extLst>
      <p:ext uri="{BB962C8B-B14F-4D97-AF65-F5344CB8AC3E}">
        <p14:creationId xmlns:p14="http://schemas.microsoft.com/office/powerpoint/2010/main" val="15756245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67</a:t>
            </a:fld>
            <a:endParaRPr lang="en-US"/>
          </a:p>
        </p:txBody>
      </p:sp>
    </p:spTree>
    <p:extLst>
      <p:ext uri="{BB962C8B-B14F-4D97-AF65-F5344CB8AC3E}">
        <p14:creationId xmlns:p14="http://schemas.microsoft.com/office/powerpoint/2010/main" val="18133054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End-to-end security begins when an ARTIK device is turned on. Security services on ARTIK modules guarantee that only authorized software is loaded and runs on the device.</a:t>
            </a:r>
          </a:p>
          <a:p>
            <a:endParaRPr lang="en-US" dirty="0"/>
          </a:p>
          <a:p>
            <a:r>
              <a:rPr lang="en-US" dirty="0"/>
              <a:t>As the device connects to ARTIK Cloud, public key infrastructure services guarantee that devices log on to the right cloud and the cloud can guarantee that it is working the right devices. </a:t>
            </a:r>
          </a:p>
          <a:p>
            <a:endParaRPr lang="en-US" dirty="0"/>
          </a:p>
          <a:p>
            <a:r>
              <a:rPr lang="en-US" dirty="0"/>
              <a:t>We have spent hundreds of thousands of person-hours implementing this level of integrated security.</a:t>
            </a:r>
          </a:p>
          <a:p>
            <a:endParaRPr lang="en-US" dirty="0"/>
          </a:p>
          <a:p>
            <a:r>
              <a:rPr lang="en-US" dirty="0"/>
              <a:t>To do it yourself, with other modules, cloud services, and applications is complicated, expensive, and risky. </a:t>
            </a:r>
          </a:p>
          <a:p>
            <a:endParaRPr lang="en-US" dirty="0"/>
          </a:p>
          <a:p>
            <a:r>
              <a:rPr lang="en-US" dirty="0"/>
              <a:t>Mobile applications can also work securely with the cloud, protecting passwords and use data on the mobile device. </a:t>
            </a:r>
          </a:p>
          <a:p>
            <a:endParaRPr lang="en-US" dirty="0"/>
          </a:p>
          <a:p>
            <a:pPr>
              <a:buFont typeface="Wingdings" charset="2"/>
              <a:buChar char="§"/>
            </a:pPr>
            <a:r>
              <a:rPr lang="en-US" sz="1800" dirty="0" smtClean="0">
                <a:solidFill>
                  <a:srgbClr val="161617"/>
                </a:solidFill>
                <a:latin typeface="Helvetica Neue"/>
                <a:cs typeface="Helvetica Neue"/>
              </a:rPr>
              <a:t>Secure Device Registration: ARTIK Cloud services support secure device registration for communicating securely to devices. </a:t>
            </a:r>
          </a:p>
          <a:p>
            <a:pPr lvl="1">
              <a:buFont typeface="Arial"/>
              <a:buChar char="•"/>
            </a:pPr>
            <a:r>
              <a:rPr lang="en-US" sz="1800" dirty="0" smtClean="0">
                <a:solidFill>
                  <a:srgbClr val="161617"/>
                </a:solidFill>
                <a:latin typeface="Helvetica Neue"/>
                <a:cs typeface="Helvetica Neue"/>
              </a:rPr>
              <a:t>The device is genuine</a:t>
            </a:r>
          </a:p>
          <a:p>
            <a:pPr lvl="1">
              <a:buFont typeface="Arial"/>
              <a:buChar char="•"/>
            </a:pPr>
            <a:r>
              <a:rPr lang="en-US" sz="1800" dirty="0" smtClean="0">
                <a:solidFill>
                  <a:srgbClr val="161617"/>
                </a:solidFill>
                <a:latin typeface="Helvetica Neue"/>
                <a:cs typeface="Helvetica Neue"/>
              </a:rPr>
              <a:t>Every message exchanged between the device and ARTIK cloud services is verified</a:t>
            </a:r>
          </a:p>
          <a:p>
            <a:pPr lvl="1">
              <a:buFont typeface="Arial"/>
              <a:buChar char="•"/>
            </a:pPr>
            <a:r>
              <a:rPr lang="en-US" sz="1800" dirty="0" smtClean="0">
                <a:solidFill>
                  <a:srgbClr val="161617"/>
                </a:solidFill>
                <a:latin typeface="Helvetica Neue"/>
                <a:cs typeface="Helvetica Neue"/>
              </a:rPr>
              <a:t>Use TLS for mutual client/server authentication</a:t>
            </a:r>
          </a:p>
          <a:p>
            <a:pPr>
              <a:buFont typeface="Wingdings" charset="2"/>
              <a:buChar char="§"/>
            </a:pPr>
            <a:r>
              <a:rPr lang="en-US" sz="1800" dirty="0" smtClean="0">
                <a:solidFill>
                  <a:srgbClr val="161617"/>
                </a:solidFill>
                <a:latin typeface="Helvetica Neue"/>
                <a:cs typeface="Helvetica Neue"/>
              </a:rPr>
              <a:t>Secure OTA: </a:t>
            </a:r>
          </a:p>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68</a:t>
            </a:fld>
            <a:endParaRPr lang="en-US"/>
          </a:p>
        </p:txBody>
      </p:sp>
    </p:spTree>
    <p:extLst>
      <p:ext uri="{BB962C8B-B14F-4D97-AF65-F5344CB8AC3E}">
        <p14:creationId xmlns:p14="http://schemas.microsoft.com/office/powerpoint/2010/main" val="3833604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F5641-491C-4C42-800B-E98D1F79596A}" type="slidenum">
              <a:rPr lang="en-US" smtClean="0"/>
              <a:t>6</a:t>
            </a:fld>
            <a:endParaRPr lang="en-US"/>
          </a:p>
        </p:txBody>
      </p:sp>
    </p:spTree>
    <p:extLst>
      <p:ext uri="{BB962C8B-B14F-4D97-AF65-F5344CB8AC3E}">
        <p14:creationId xmlns:p14="http://schemas.microsoft.com/office/powerpoint/2010/main" val="1354124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5DBC64-10CB-4B18-AD0D-CED601850152}" type="slidenum">
              <a:rPr lang="en-US" smtClean="0"/>
              <a:t>7</a:t>
            </a:fld>
            <a:endParaRPr lang="en-US"/>
          </a:p>
        </p:txBody>
      </p:sp>
    </p:spTree>
    <p:extLst>
      <p:ext uri="{BB962C8B-B14F-4D97-AF65-F5344CB8AC3E}">
        <p14:creationId xmlns:p14="http://schemas.microsoft.com/office/powerpoint/2010/main" val="915566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5DBC64-10CB-4B18-AD0D-CED601850152}" type="slidenum">
              <a:rPr lang="en-US" smtClean="0"/>
              <a:t>8</a:t>
            </a:fld>
            <a:endParaRPr lang="en-US"/>
          </a:p>
        </p:txBody>
      </p:sp>
    </p:spTree>
    <p:extLst>
      <p:ext uri="{BB962C8B-B14F-4D97-AF65-F5344CB8AC3E}">
        <p14:creationId xmlns:p14="http://schemas.microsoft.com/office/powerpoint/2010/main" val="3153042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5DBC64-10CB-4B18-AD0D-CED601850152}" type="slidenum">
              <a:rPr lang="en-US" smtClean="0"/>
              <a:t>9</a:t>
            </a:fld>
            <a:endParaRPr lang="en-US"/>
          </a:p>
        </p:txBody>
      </p:sp>
    </p:spTree>
    <p:extLst>
      <p:ext uri="{BB962C8B-B14F-4D97-AF65-F5344CB8AC3E}">
        <p14:creationId xmlns:p14="http://schemas.microsoft.com/office/powerpoint/2010/main" val="509904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1.bin"/><Relationship Id="rId5" Type="http://schemas.openxmlformats.org/officeDocument/2006/relationships/image" Target="../media/image4.emf"/><Relationship Id="rId6" Type="http://schemas.openxmlformats.org/officeDocument/2006/relationships/image" Target="../media/image2.png"/><Relationship Id="rId1" Type="http://schemas.openxmlformats.org/officeDocument/2006/relationships/vmlDrawing" Target="../drawings/vmlDrawing1.vml"/><Relationship Id="rId2" Type="http://schemas.openxmlformats.org/officeDocument/2006/relationships/tags" Target="../tags/tag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1"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937474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09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7" y="457200"/>
            <a:ext cx="3932237" cy="1600200"/>
          </a:xfrm>
        </p:spPr>
        <p:txBody>
          <a:bodyPr anchor="b"/>
          <a:lstStyle>
            <a:lvl1pPr>
              <a:defRPr sz="3200"/>
            </a:lvl1pPr>
          </a:lstStyle>
          <a:p>
            <a:r>
              <a:rPr lang="en-US" dirty="0" smtClean="0"/>
              <a:t>Click to edit Master title style</a:t>
            </a:r>
            <a:endParaRPr lang="en-US" dirty="0"/>
          </a:p>
        </p:txBody>
      </p:sp>
      <p:sp>
        <p:nvSpPr>
          <p:cNvPr id="3" name="Picture Placeholder 2"/>
          <p:cNvSpPr>
            <a:spLocks noGrp="1"/>
          </p:cNvSpPr>
          <p:nvPr>
            <p:ph type="pic" idx="1"/>
          </p:nvPr>
        </p:nvSpPr>
        <p:spPr>
          <a:xfrm>
            <a:off x="5183197" y="987443"/>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97"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624789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UIDES Placem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p>
            <a:r>
              <a:rPr lang="en-US" dirty="0" smtClean="0"/>
              <a:t>Guides (use to reset when guides </a:t>
            </a:r>
            <a:r>
              <a:rPr lang="en-US" dirty="0" err="1" smtClean="0"/>
              <a:t>effed</a:t>
            </a:r>
            <a:r>
              <a:rPr lang="en-US" dirty="0" smtClean="0"/>
              <a:t> up</a:t>
            </a:r>
            <a:endParaRPr lang="en-US" dirty="0"/>
          </a:p>
        </p:txBody>
      </p:sp>
      <p:grpSp>
        <p:nvGrpSpPr>
          <p:cNvPr id="4" name="Group 3"/>
          <p:cNvGrpSpPr/>
          <p:nvPr userDrawn="1"/>
        </p:nvGrpSpPr>
        <p:grpSpPr>
          <a:xfrm>
            <a:off x="687388" y="3431050"/>
            <a:ext cx="10807700" cy="2389011"/>
            <a:chOff x="687388" y="3367549"/>
            <a:chExt cx="10807700" cy="2389011"/>
          </a:xfrm>
        </p:grpSpPr>
        <p:sp>
          <p:nvSpPr>
            <p:cNvPr id="5" name="Rectangle 4"/>
            <p:cNvSpPr/>
            <p:nvPr userDrawn="1"/>
          </p:nvSpPr>
          <p:spPr>
            <a:xfrm>
              <a:off x="694944" y="3367549"/>
              <a:ext cx="107950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694944" y="3685049"/>
              <a:ext cx="53975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698500" y="4002549"/>
              <a:ext cx="269875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6097588" y="4042642"/>
              <a:ext cx="53975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6101144" y="4360142"/>
              <a:ext cx="269875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687388" y="5121560"/>
              <a:ext cx="35941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4281488" y="5439060"/>
              <a:ext cx="35941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userDrawn="1"/>
        </p:nvSpPr>
        <p:spPr>
          <a:xfrm>
            <a:off x="7882818" y="5237147"/>
            <a:ext cx="3594100" cy="317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537377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ig Photo Ghosted cop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588176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sp>
        <p:nvSpPr>
          <p:cNvPr id="11" name="Shape 3"/>
          <p:cNvSpPr/>
          <p:nvPr userDrawn="1"/>
        </p:nvSpPr>
        <p:spPr>
          <a:xfrm>
            <a:off x="9769984" y="6532529"/>
            <a:ext cx="2046985"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lang="en-US" sz="1400" b="0" spc="0" dirty="0" smtClean="0">
                <a:solidFill>
                  <a:srgbClr val="000000"/>
                </a:solidFill>
                <a:latin typeface="+mn-lt"/>
              </a:rPr>
              <a:t>SAMSUNG </a:t>
            </a:r>
            <a:r>
              <a:rPr sz="1400" b="0" spc="0" dirty="0" smtClean="0">
                <a:solidFill>
                  <a:srgbClr val="000000"/>
                </a:solidFill>
                <a:latin typeface="+mn-lt"/>
              </a:rPr>
              <a:t>CONFIDENTIAL</a:t>
            </a:r>
            <a:endParaRPr sz="1400" b="0" spc="0" dirty="0">
              <a:solidFill>
                <a:srgbClr val="000000"/>
              </a:solidFill>
              <a:latin typeface="+mn-lt"/>
            </a:endParaRPr>
          </a:p>
        </p:txBody>
      </p:sp>
    </p:spTree>
    <p:extLst>
      <p:ext uri="{BB962C8B-B14F-4D97-AF65-F5344CB8AC3E}">
        <p14:creationId xmlns:p14="http://schemas.microsoft.com/office/powerpoint/2010/main" val="726572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9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pPr lvl="0"/>
            <a:endParaRPr>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718" tIns="22858" rIns="45718" bIns="22858" anchor="b"/>
          <a:lstStyle>
            <a:lvl1pPr marL="0" marR="0" indent="0" algn="l" defTabSz="292083"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2083" eaLnBrk="1" fontAlgn="auto" latinLnBrk="0" hangingPunct="1">
              <a:lnSpc>
                <a:spcPct val="100000"/>
              </a:lnSpc>
              <a:spcBef>
                <a:spcPts val="1851"/>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913" tIns="60956" rIns="121913" bIns="60956"/>
          <a:lstStyle>
            <a:lvl1pPr marL="230704" indent="-230704" algn="l">
              <a:spcBef>
                <a:spcPts val="800"/>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563" indent="-228586" algn="l">
              <a:spcBef>
                <a:spcPts val="800"/>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8426" indent="-228586" algn="l">
              <a:spcBef>
                <a:spcPts val="800"/>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1519" indent="-232820" algn="l">
              <a:spcBef>
                <a:spcPts val="800"/>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8264" indent="-220120" algn="l">
              <a:spcBef>
                <a:spcPts val="800"/>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1" name="Rectangle 30"/>
          <p:cNvSpPr/>
          <p:nvPr userDrawn="1"/>
        </p:nvSpPr>
        <p:spPr>
          <a:xfrm>
            <a:off x="0" y="6493520"/>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6" tIns="35716" rIns="35716" bIns="35716" numCol="1" spcCol="19049" rtlCol="0" anchor="ctr">
            <a:noAutofit/>
          </a:bodyPr>
          <a:lstStyle/>
          <a:p>
            <a:pPr marL="0" marR="0" indent="0" algn="ctr" defTabSz="292083"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358746" y="6524796"/>
            <a:ext cx="1233900" cy="302962"/>
          </a:xfrm>
          <a:prstGeom prst="rect">
            <a:avLst/>
          </a:prstGeom>
          <a:noFill/>
          <a:ln w="12700">
            <a:miter lim="400000"/>
          </a:ln>
          <a:extLst>
            <a:ext uri="{C572A759-6A51-4108-AA02-DFA0A04FC94B}">
              <ma14:wrappingTextBoxFlag xmlns:ma14="http://schemas.microsoft.com/office/mac/drawingml/2011/main" val="1"/>
            </a:ext>
          </a:extLst>
        </p:spPr>
        <p:txBody>
          <a:bodyPr wrap="none" lIns="35716" tIns="35716" rIns="35716" bIns="35716"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500" b="0" spc="0" dirty="0" smtClean="0">
                <a:solidFill>
                  <a:schemeClr val="bg1"/>
                </a:solidFill>
                <a:latin typeface="+mn-lt"/>
              </a:rPr>
              <a:t>CONFIDENTIAL</a:t>
            </a:r>
            <a:endParaRPr sz="1500" b="0" spc="0" dirty="0">
              <a:solidFill>
                <a:schemeClr val="bg1"/>
              </a:solidFill>
              <a:latin typeface="+mn-lt"/>
            </a:endParaRPr>
          </a:p>
        </p:txBody>
      </p:sp>
      <p:sp>
        <p:nvSpPr>
          <p:cNvPr id="12" name="Slide Number Placeholder 2"/>
          <p:cNvSpPr txBox="1">
            <a:spLocks/>
          </p:cNvSpPr>
          <p:nvPr userDrawn="1"/>
        </p:nvSpPr>
        <p:spPr>
          <a:xfrm>
            <a:off x="5755153" y="6562121"/>
            <a:ext cx="681715" cy="226715"/>
          </a:xfrm>
          <a:prstGeom prst="rect">
            <a:avLst/>
          </a:prstGeom>
          <a:noFill/>
        </p:spPr>
        <p:txBody>
          <a:bodyPr vert="horz" lIns="45718" tIns="22858" rIns="45718" bIns="22858"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500" b="0" spc="0" smtClean="0">
                <a:solidFill>
                  <a:schemeClr val="bg1"/>
                </a:solidFill>
                <a:latin typeface="+mn-lt"/>
              </a:rPr>
              <a:pPr/>
              <a:t>‹#›</a:t>
            </a:fld>
            <a:r>
              <a:rPr lang="en-US" sz="1500" b="0" spc="0" dirty="0" smtClean="0">
                <a:solidFill>
                  <a:schemeClr val="bg1"/>
                </a:solidFill>
                <a:latin typeface="+mn-lt"/>
              </a:rPr>
              <a:t>  </a:t>
            </a:r>
            <a:endParaRPr lang="en-US" sz="15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2715"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011992"/>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8" name="Content Placeholder 7"/>
          <p:cNvSpPr>
            <a:spLocks noGrp="1"/>
          </p:cNvSpPr>
          <p:nvPr>
            <p:ph sz="quarter" idx="14"/>
          </p:nvPr>
        </p:nvSpPr>
        <p:spPr>
          <a:xfrm>
            <a:off x="609600" y="1280293"/>
            <a:ext cx="10972800" cy="5054600"/>
          </a:xfrm>
          <a:prstGeom prst="rect">
            <a:avLst/>
          </a:prstGeom>
        </p:spPr>
        <p:txBody>
          <a:bodyPr lIns="121913" tIns="60956" rIns="121913" bIns="60956"/>
          <a:lstStyle>
            <a:lvl1pPr marL="230704" indent="-230704" algn="l">
              <a:spcBef>
                <a:spcPts val="800"/>
              </a:spcBef>
              <a:buClr>
                <a:schemeClr val="accent2"/>
              </a:buClr>
              <a:buSzPct val="100000"/>
              <a:buFont typeface="Courier New"/>
              <a:buChar char="o"/>
              <a:defRPr sz="1900">
                <a:solidFill>
                  <a:schemeClr val="bg2">
                    <a:lumMod val="10000"/>
                  </a:schemeClr>
                </a:solidFill>
                <a:latin typeface="Arial"/>
                <a:cs typeface="Arial"/>
              </a:defRPr>
            </a:lvl1pPr>
            <a:lvl2pPr marL="609563" indent="-228586" algn="l">
              <a:spcBef>
                <a:spcPts val="800"/>
              </a:spcBef>
              <a:buClr>
                <a:schemeClr val="accent2"/>
              </a:buClr>
              <a:buSzPct val="100000"/>
              <a:buFont typeface="Courier New" panose="02070309020205020404" pitchFamily="49" charset="0"/>
              <a:buChar char="o"/>
              <a:defRPr sz="1600">
                <a:solidFill>
                  <a:schemeClr val="bg2">
                    <a:lumMod val="10000"/>
                  </a:schemeClr>
                </a:solidFill>
                <a:latin typeface="Arial"/>
                <a:cs typeface="Arial"/>
              </a:defRPr>
            </a:lvl2pPr>
            <a:lvl3pPr marL="988426" indent="-228586" algn="l">
              <a:spcBef>
                <a:spcPts val="800"/>
              </a:spcBef>
              <a:buClr>
                <a:schemeClr val="accent2"/>
              </a:buClr>
              <a:buSzPct val="100000"/>
              <a:buFont typeface="Courier New" panose="02070309020205020404" pitchFamily="49" charset="0"/>
              <a:buChar char="o"/>
              <a:defRPr sz="1600">
                <a:solidFill>
                  <a:schemeClr val="bg2">
                    <a:lumMod val="10000"/>
                  </a:schemeClr>
                </a:solidFill>
                <a:latin typeface="Arial"/>
                <a:cs typeface="Arial"/>
              </a:defRPr>
            </a:lvl3pPr>
            <a:lvl4pPr marL="1371519" indent="-232820" algn="l">
              <a:spcBef>
                <a:spcPts val="800"/>
              </a:spcBef>
              <a:buClr>
                <a:schemeClr val="accent2"/>
              </a:buClr>
              <a:buSzPct val="100000"/>
              <a:buFont typeface="Courier New" panose="02070309020205020404" pitchFamily="49" charset="0"/>
              <a:buChar char="o"/>
              <a:defRPr sz="1600">
                <a:solidFill>
                  <a:schemeClr val="bg2">
                    <a:lumMod val="10000"/>
                  </a:schemeClr>
                </a:solidFill>
                <a:latin typeface="Arial"/>
                <a:cs typeface="Arial"/>
              </a:defRPr>
            </a:lvl4pPr>
            <a:lvl5pPr marL="1748264" indent="-220120" algn="l">
              <a:spcBef>
                <a:spcPts val="800"/>
              </a:spcBef>
              <a:buClr>
                <a:schemeClr val="accent2"/>
              </a:buClr>
              <a:buSzPct val="100000"/>
              <a:buFont typeface="Courier New" panose="02070309020205020404" pitchFamily="49" charset="0"/>
              <a:buChar char="o"/>
              <a:defRPr sz="1600">
                <a:solidFill>
                  <a:schemeClr val="bg2">
                    <a:lumMod val="10000"/>
                  </a:schemeClr>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20"/>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6" tIns="35716" rIns="35716" bIns="35716" numCol="1" spcCol="19049" rtlCol="0" anchor="ctr">
            <a:noAutofit/>
          </a:bodyPr>
          <a:lstStyle/>
          <a:p>
            <a:pPr marL="0" marR="0" indent="0" algn="ctr" defTabSz="292083"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dirty="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358746" y="6524796"/>
            <a:ext cx="1233900" cy="302962"/>
          </a:xfrm>
          <a:prstGeom prst="rect">
            <a:avLst/>
          </a:prstGeom>
          <a:noFill/>
          <a:ln w="12700">
            <a:miter lim="400000"/>
          </a:ln>
          <a:extLst>
            <a:ext uri="{C572A759-6A51-4108-AA02-DFA0A04FC94B}">
              <ma14:wrappingTextBoxFlag xmlns:ma14="http://schemas.microsoft.com/office/mac/drawingml/2011/main" val="1"/>
            </a:ext>
          </a:extLst>
        </p:spPr>
        <p:txBody>
          <a:bodyPr wrap="none" lIns="35716" tIns="35716" rIns="35716" bIns="35716"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500" b="0" spc="0" dirty="0" smtClean="0">
                <a:solidFill>
                  <a:schemeClr val="bg1"/>
                </a:solidFill>
                <a:latin typeface="+mn-lt"/>
              </a:rPr>
              <a:t>CONFIDENTIAL</a:t>
            </a:r>
            <a:endParaRPr sz="1500" b="0" spc="0" dirty="0">
              <a:solidFill>
                <a:schemeClr val="bg1"/>
              </a:solidFill>
              <a:latin typeface="+mn-lt"/>
            </a:endParaRPr>
          </a:p>
        </p:txBody>
      </p:sp>
      <p:sp>
        <p:nvSpPr>
          <p:cNvPr id="12" name="Slide Number Placeholder 2"/>
          <p:cNvSpPr txBox="1">
            <a:spLocks/>
          </p:cNvSpPr>
          <p:nvPr userDrawn="1"/>
        </p:nvSpPr>
        <p:spPr>
          <a:xfrm>
            <a:off x="5755153" y="6562121"/>
            <a:ext cx="681715" cy="226715"/>
          </a:xfrm>
          <a:prstGeom prst="rect">
            <a:avLst/>
          </a:prstGeom>
          <a:noFill/>
        </p:spPr>
        <p:txBody>
          <a:bodyPr vert="horz" lIns="45718" tIns="22858" rIns="45718" bIns="22858"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500" b="0" spc="0" smtClean="0">
                <a:solidFill>
                  <a:schemeClr val="bg1"/>
                </a:solidFill>
                <a:latin typeface="+mn-lt"/>
              </a:rPr>
              <a:pPr/>
              <a:t>‹#›</a:t>
            </a:fld>
            <a:r>
              <a:rPr lang="en-US" sz="1500" b="0" spc="0" dirty="0" smtClean="0">
                <a:solidFill>
                  <a:schemeClr val="bg1"/>
                </a:solidFill>
                <a:latin typeface="+mn-lt"/>
              </a:rPr>
              <a:t>  </a:t>
            </a:r>
            <a:endParaRPr lang="en-US" sz="15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2715"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4"/>
          <p:cNvSpPr>
            <a:spLocks noGrp="1"/>
          </p:cNvSpPr>
          <p:nvPr>
            <p:ph type="body" sz="quarter" idx="12" hasCustomPrompt="1"/>
          </p:nvPr>
        </p:nvSpPr>
        <p:spPr>
          <a:xfrm>
            <a:off x="609609" y="508000"/>
            <a:ext cx="11063817" cy="406400"/>
          </a:xfrm>
          <a:prstGeom prst="rect">
            <a:avLst/>
          </a:prstGeom>
        </p:spPr>
        <p:txBody>
          <a:bodyPr lIns="45718" tIns="22858" rIns="45718" bIns="22858" anchor="b"/>
          <a:lstStyle>
            <a:lvl1pPr marL="0" marR="0" indent="0" algn="l" defTabSz="292083" eaLnBrk="1" fontAlgn="auto" latinLnBrk="0" hangingPunct="1">
              <a:lnSpc>
                <a:spcPct val="95000"/>
              </a:lnSpc>
              <a:spcBef>
                <a:spcPts val="0"/>
              </a:spcBef>
              <a:spcAft>
                <a:spcPts val="0"/>
              </a:spcAft>
              <a:buClrTx/>
              <a:buSzPct val="171000"/>
              <a:buFontTx/>
              <a:buNone/>
              <a:tabLst/>
              <a:defRPr sz="2400" b="1" spc="71" baseline="0">
                <a:solidFill>
                  <a:schemeClr val="accent2"/>
                </a:solidFill>
                <a:latin typeface="Arial"/>
                <a:cs typeface="Arial"/>
              </a:defRPr>
            </a:lvl1pPr>
          </a:lstStyle>
          <a:p>
            <a:pPr marL="0" marR="0" lvl="0" indent="0" algn="l" defTabSz="292083" eaLnBrk="1" fontAlgn="auto" latinLnBrk="0" hangingPunct="1">
              <a:lnSpc>
                <a:spcPct val="100000"/>
              </a:lnSpc>
              <a:spcBef>
                <a:spcPts val="1851"/>
              </a:spcBef>
              <a:spcAft>
                <a:spcPts val="0"/>
              </a:spcAft>
              <a:buClrTx/>
              <a:buSzPct val="171000"/>
              <a:buFontTx/>
              <a:buNone/>
              <a:tabLst/>
              <a:defRPr/>
            </a:pPr>
            <a:r>
              <a:rPr lang="en-US" dirty="0" smtClean="0"/>
              <a:t>Title of Slide</a:t>
            </a:r>
          </a:p>
        </p:txBody>
      </p:sp>
      <p:sp>
        <p:nvSpPr>
          <p:cNvPr id="17" name="Text Placeholder 14"/>
          <p:cNvSpPr>
            <a:spLocks noGrp="1"/>
          </p:cNvSpPr>
          <p:nvPr>
            <p:ph type="body" sz="quarter" idx="15" hasCustomPrompt="1"/>
          </p:nvPr>
        </p:nvSpPr>
        <p:spPr>
          <a:xfrm>
            <a:off x="609610" y="101600"/>
            <a:ext cx="11063817" cy="406400"/>
          </a:xfrm>
          <a:prstGeom prst="rect">
            <a:avLst/>
          </a:prstGeom>
        </p:spPr>
        <p:txBody>
          <a:bodyPr lIns="45718" tIns="22858" rIns="45718" bIns="22858" anchor="b"/>
          <a:lstStyle>
            <a:lvl1pPr marL="0" marR="0" indent="0" algn="l" defTabSz="292083" eaLnBrk="1" fontAlgn="auto" latinLnBrk="0" hangingPunct="1">
              <a:lnSpc>
                <a:spcPct val="95000"/>
              </a:lnSpc>
              <a:spcBef>
                <a:spcPts val="0"/>
              </a:spcBef>
              <a:spcAft>
                <a:spcPts val="0"/>
              </a:spcAft>
              <a:buClrTx/>
              <a:buSzPct val="171000"/>
              <a:buFontTx/>
              <a:buNone/>
              <a:tabLst/>
              <a:defRPr sz="1300" b="0" spc="71" baseline="0">
                <a:solidFill>
                  <a:schemeClr val="accent2"/>
                </a:solidFill>
                <a:latin typeface="Arial"/>
                <a:cs typeface="Arial"/>
              </a:defRPr>
            </a:lvl1pPr>
          </a:lstStyle>
          <a:p>
            <a:pPr marL="0" marR="0" lvl="0" indent="0" algn="l" defTabSz="292083" eaLnBrk="1" fontAlgn="auto" latinLnBrk="0" hangingPunct="1">
              <a:lnSpc>
                <a:spcPct val="100000"/>
              </a:lnSpc>
              <a:spcBef>
                <a:spcPts val="1851"/>
              </a:spcBef>
              <a:spcAft>
                <a:spcPts val="0"/>
              </a:spcAft>
              <a:buClrTx/>
              <a:buSzPct val="171000"/>
              <a:buFontTx/>
              <a:buNone/>
              <a:tabLst/>
              <a:defRPr/>
            </a:pPr>
            <a:r>
              <a:rPr lang="en-US" dirty="0" smtClean="0"/>
              <a:t>section</a:t>
            </a:r>
          </a:p>
        </p:txBody>
      </p:sp>
      <p:sp>
        <p:nvSpPr>
          <p:cNvPr id="10" name="Shape 6"/>
          <p:cNvSpPr/>
          <p:nvPr userDrawn="1"/>
        </p:nvSpPr>
        <p:spPr>
          <a:xfrm>
            <a:off x="609600" y="1024467"/>
            <a:ext cx="10972800" cy="0"/>
          </a:xfrm>
          <a:prstGeom prst="line">
            <a:avLst/>
          </a:prstGeom>
          <a:ln w="12700" cap="rnd" cmpd="sng">
            <a:solidFill>
              <a:schemeClr val="bg2">
                <a:lumMod val="10000"/>
              </a:schemeClr>
            </a:solidFill>
            <a:prstDash val="solid"/>
            <a:round/>
          </a:ln>
        </p:spPr>
        <p:txBody>
          <a:bodyPr lIns="0" tIns="0" rIns="0" bIns="0"/>
          <a:lstStyle/>
          <a:p>
            <a:pPr lvl="0"/>
            <a:endParaRPr dirty="0"/>
          </a:p>
        </p:txBody>
      </p:sp>
    </p:spTree>
    <p:extLst>
      <p:ext uri="{BB962C8B-B14F-4D97-AF65-F5344CB8AC3E}">
        <p14:creationId xmlns:p14="http://schemas.microsoft.com/office/powerpoint/2010/main" val="2213087499"/>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Basic Layout">
    <p:spTree>
      <p:nvGrpSpPr>
        <p:cNvPr id="1" name=""/>
        <p:cNvGrpSpPr/>
        <p:nvPr/>
      </p:nvGrpSpPr>
      <p:grpSpPr>
        <a:xfrm>
          <a:off x="0" y="0"/>
          <a:ext cx="0" cy="0"/>
          <a:chOff x="0" y="0"/>
          <a:chExt cx="0" cy="0"/>
        </a:xfrm>
      </p:grpSpPr>
      <p:sp>
        <p:nvSpPr>
          <p:cNvPr id="3" name="Text Placeholder 14"/>
          <p:cNvSpPr>
            <a:spLocks noGrp="1"/>
          </p:cNvSpPr>
          <p:nvPr>
            <p:ph type="body" sz="quarter" idx="13"/>
          </p:nvPr>
        </p:nvSpPr>
        <p:spPr>
          <a:xfrm>
            <a:off x="609600" y="1253085"/>
            <a:ext cx="10972800" cy="448733"/>
          </a:xfrm>
          <a:prstGeom prst="rect">
            <a:avLst/>
          </a:prstGeom>
        </p:spPr>
        <p:txBody>
          <a:bodyPr lIns="45718" tIns="22858" rIns="45718" bIns="22858"/>
          <a:lstStyle>
            <a:lvl1pPr marL="0" indent="0" algn="l">
              <a:spcBef>
                <a:spcPts val="800"/>
              </a:spcBef>
              <a:buClr>
                <a:schemeClr val="tx2"/>
              </a:buClr>
              <a:buFont typeface="Courier New" panose="02070309020205020404" pitchFamily="49" charset="0"/>
              <a:buNone/>
              <a:defRPr sz="2100" b="0" spc="71" baseline="0">
                <a:solidFill>
                  <a:schemeClr val="bg2">
                    <a:lumMod val="25000"/>
                  </a:schemeClr>
                </a:solidFill>
                <a:latin typeface="Arial"/>
                <a:cs typeface="Arial"/>
              </a:defRPr>
            </a:lvl1pPr>
          </a:lstStyle>
          <a:p>
            <a:pPr lvl="0"/>
            <a:r>
              <a:rPr lang="en-US" dirty="0" smtClean="0"/>
              <a:t>Click to edit Master text styles</a:t>
            </a:r>
          </a:p>
        </p:txBody>
      </p:sp>
      <p:sp>
        <p:nvSpPr>
          <p:cNvPr id="7" name="Shape 6"/>
          <p:cNvSpPr/>
          <p:nvPr userDrawn="1"/>
        </p:nvSpPr>
        <p:spPr>
          <a:xfrm>
            <a:off x="609600" y="1024467"/>
            <a:ext cx="10972800" cy="0"/>
          </a:xfrm>
          <a:prstGeom prst="line">
            <a:avLst/>
          </a:prstGeom>
          <a:ln w="12700" cap="rnd" cmpd="sng">
            <a:solidFill>
              <a:schemeClr val="bg2">
                <a:lumMod val="10000"/>
              </a:schemeClr>
            </a:solidFill>
            <a:prstDash val="solid"/>
            <a:round/>
          </a:ln>
        </p:spPr>
        <p:txBody>
          <a:bodyPr lIns="0" tIns="0" rIns="0" bIns="0"/>
          <a:lstStyle/>
          <a:p>
            <a:pPr lvl="0"/>
            <a:endParaRPr dirty="0"/>
          </a:p>
        </p:txBody>
      </p:sp>
      <p:sp>
        <p:nvSpPr>
          <p:cNvPr id="19" name="Text Placeholder 14"/>
          <p:cNvSpPr>
            <a:spLocks noGrp="1"/>
          </p:cNvSpPr>
          <p:nvPr>
            <p:ph type="body" sz="quarter" idx="12" hasCustomPrompt="1"/>
          </p:nvPr>
        </p:nvSpPr>
        <p:spPr>
          <a:xfrm>
            <a:off x="609609" y="508000"/>
            <a:ext cx="11063817" cy="406400"/>
          </a:xfrm>
          <a:prstGeom prst="rect">
            <a:avLst/>
          </a:prstGeom>
        </p:spPr>
        <p:txBody>
          <a:bodyPr lIns="45718" tIns="22858" rIns="45718" bIns="22858" anchor="b"/>
          <a:lstStyle>
            <a:lvl1pPr marL="0" marR="0" indent="0" algn="l" defTabSz="292083" eaLnBrk="1" fontAlgn="auto" latinLnBrk="0" hangingPunct="1">
              <a:lnSpc>
                <a:spcPct val="95000"/>
              </a:lnSpc>
              <a:spcBef>
                <a:spcPts val="0"/>
              </a:spcBef>
              <a:spcAft>
                <a:spcPts val="0"/>
              </a:spcAft>
              <a:buClrTx/>
              <a:buSzPct val="171000"/>
              <a:buFontTx/>
              <a:buNone/>
              <a:tabLst/>
              <a:defRPr sz="2400" b="1" spc="71" baseline="0">
                <a:solidFill>
                  <a:schemeClr val="accent2"/>
                </a:solidFill>
                <a:latin typeface="Arial"/>
                <a:cs typeface="Arial"/>
              </a:defRPr>
            </a:lvl1pPr>
          </a:lstStyle>
          <a:p>
            <a:pPr marL="0" marR="0" lvl="0" indent="0" algn="l" defTabSz="292083" eaLnBrk="1" fontAlgn="auto" latinLnBrk="0" hangingPunct="1">
              <a:lnSpc>
                <a:spcPct val="100000"/>
              </a:lnSpc>
              <a:spcBef>
                <a:spcPts val="1851"/>
              </a:spcBef>
              <a:spcAft>
                <a:spcPts val="0"/>
              </a:spcAft>
              <a:buClrTx/>
              <a:buSzPct val="171000"/>
              <a:buFontTx/>
              <a:buNone/>
              <a:tabLst/>
              <a:defRPr/>
            </a:pPr>
            <a:r>
              <a:rPr lang="en-US" dirty="0" smtClean="0"/>
              <a:t>Title of Slide</a:t>
            </a:r>
          </a:p>
        </p:txBody>
      </p:sp>
      <p:sp>
        <p:nvSpPr>
          <p:cNvPr id="25" name="Rectangle 24"/>
          <p:cNvSpPr/>
          <p:nvPr userDrawn="1"/>
        </p:nvSpPr>
        <p:spPr>
          <a:xfrm>
            <a:off x="0" y="6493520"/>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6" tIns="35716" rIns="35716" bIns="35716" numCol="1" spcCol="19049" rtlCol="0" anchor="ctr">
            <a:noAutofit/>
          </a:bodyPr>
          <a:lstStyle/>
          <a:p>
            <a:pPr marL="0" marR="0" indent="0" algn="ctr" defTabSz="292083"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dirty="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358746" y="6524796"/>
            <a:ext cx="1233900" cy="302962"/>
          </a:xfrm>
          <a:prstGeom prst="rect">
            <a:avLst/>
          </a:prstGeom>
          <a:noFill/>
          <a:ln w="12700">
            <a:miter lim="400000"/>
          </a:ln>
          <a:extLst>
            <a:ext uri="{C572A759-6A51-4108-AA02-DFA0A04FC94B}">
              <ma14:wrappingTextBoxFlag xmlns:ma14="http://schemas.microsoft.com/office/mac/drawingml/2011/main" val="1"/>
            </a:ext>
          </a:extLst>
        </p:spPr>
        <p:txBody>
          <a:bodyPr wrap="none" lIns="35716" tIns="35716" rIns="35716" bIns="35716"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500" b="0" spc="0" dirty="0" smtClean="0">
                <a:solidFill>
                  <a:schemeClr val="bg1"/>
                </a:solidFill>
                <a:latin typeface="+mn-lt"/>
              </a:rPr>
              <a:t>CONFIDENTIAL</a:t>
            </a:r>
            <a:endParaRPr sz="1500" b="0" spc="0" dirty="0">
              <a:solidFill>
                <a:schemeClr val="bg1"/>
              </a:solidFill>
              <a:latin typeface="+mn-lt"/>
            </a:endParaRPr>
          </a:p>
        </p:txBody>
      </p:sp>
      <p:sp>
        <p:nvSpPr>
          <p:cNvPr id="12" name="Slide Number Placeholder 2"/>
          <p:cNvSpPr txBox="1">
            <a:spLocks/>
          </p:cNvSpPr>
          <p:nvPr userDrawn="1"/>
        </p:nvSpPr>
        <p:spPr>
          <a:xfrm>
            <a:off x="5755153" y="6562121"/>
            <a:ext cx="681715" cy="226715"/>
          </a:xfrm>
          <a:prstGeom prst="rect">
            <a:avLst/>
          </a:prstGeom>
          <a:noFill/>
        </p:spPr>
        <p:txBody>
          <a:bodyPr vert="horz" lIns="45718" tIns="22858" rIns="45718" bIns="22858"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500" b="0" spc="0" smtClean="0">
                <a:solidFill>
                  <a:schemeClr val="bg1"/>
                </a:solidFill>
                <a:latin typeface="+mn-lt"/>
              </a:rPr>
              <a:pPr/>
              <a:t>‹#›</a:t>
            </a:fld>
            <a:r>
              <a:rPr lang="en-US" sz="1500" b="0" spc="0" dirty="0" smtClean="0">
                <a:solidFill>
                  <a:schemeClr val="bg1"/>
                </a:solidFill>
                <a:latin typeface="+mn-lt"/>
              </a:rPr>
              <a:t>  </a:t>
            </a:r>
            <a:endParaRPr lang="en-US" sz="15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2715"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4"/>
          <p:cNvSpPr>
            <a:spLocks noGrp="1"/>
          </p:cNvSpPr>
          <p:nvPr>
            <p:ph type="body" sz="quarter" idx="14" hasCustomPrompt="1"/>
          </p:nvPr>
        </p:nvSpPr>
        <p:spPr>
          <a:xfrm>
            <a:off x="609610" y="101600"/>
            <a:ext cx="11063817" cy="406400"/>
          </a:xfrm>
          <a:prstGeom prst="rect">
            <a:avLst/>
          </a:prstGeom>
        </p:spPr>
        <p:txBody>
          <a:bodyPr lIns="45718" tIns="22858" rIns="45718" bIns="22858" anchor="b"/>
          <a:lstStyle>
            <a:lvl1pPr marL="0" marR="0" indent="0" algn="l" defTabSz="292083" eaLnBrk="1" fontAlgn="auto" latinLnBrk="0" hangingPunct="1">
              <a:lnSpc>
                <a:spcPct val="95000"/>
              </a:lnSpc>
              <a:spcBef>
                <a:spcPts val="0"/>
              </a:spcBef>
              <a:spcAft>
                <a:spcPts val="0"/>
              </a:spcAft>
              <a:buClrTx/>
              <a:buSzPct val="171000"/>
              <a:buFontTx/>
              <a:buNone/>
              <a:tabLst/>
              <a:defRPr sz="1300" b="0" spc="71" baseline="0">
                <a:solidFill>
                  <a:schemeClr val="accent2"/>
                </a:solidFill>
                <a:latin typeface="Arial"/>
                <a:cs typeface="Arial"/>
              </a:defRPr>
            </a:lvl1pPr>
          </a:lstStyle>
          <a:p>
            <a:pPr marL="0" marR="0" lvl="0" indent="0" algn="l" defTabSz="292083" eaLnBrk="1" fontAlgn="auto" latinLnBrk="0" hangingPunct="1">
              <a:lnSpc>
                <a:spcPct val="100000"/>
              </a:lnSpc>
              <a:spcBef>
                <a:spcPts val="1851"/>
              </a:spcBef>
              <a:spcAft>
                <a:spcPts val="0"/>
              </a:spcAft>
              <a:buClrTx/>
              <a:buSzPct val="171000"/>
              <a:buFontTx/>
              <a:buNone/>
              <a:tabLst/>
              <a:defRPr/>
            </a:pPr>
            <a:r>
              <a:rPr lang="en-US" dirty="0" smtClean="0"/>
              <a:t>section</a:t>
            </a:r>
          </a:p>
        </p:txBody>
      </p:sp>
    </p:spTree>
    <p:extLst>
      <p:ext uri="{BB962C8B-B14F-4D97-AF65-F5344CB8AC3E}">
        <p14:creationId xmlns:p14="http://schemas.microsoft.com/office/powerpoint/2010/main" val="3814643240"/>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pPr lvl="0"/>
            <a:endParaRPr>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20"/>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marL="0" marR="0" indent="0" algn="ctr" defTabSz="291896"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414607" y="6532529"/>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400" b="0" spc="0" dirty="0" smtClean="0">
                <a:solidFill>
                  <a:schemeClr val="bg1"/>
                </a:solidFill>
                <a:latin typeface="+mn-lt"/>
              </a:rPr>
              <a:t>CONFIDENTIAL</a:t>
            </a:r>
            <a:endParaRPr sz="1400" b="0" spc="0" dirty="0">
              <a:solidFill>
                <a:schemeClr val="bg1"/>
              </a:solidFill>
              <a:latin typeface="+mn-lt"/>
            </a:endParaRPr>
          </a:p>
        </p:txBody>
      </p:sp>
      <p:sp>
        <p:nvSpPr>
          <p:cNvPr id="12" name="Slide Number Placeholder 2"/>
          <p:cNvSpPr txBox="1">
            <a:spLocks/>
          </p:cNvSpPr>
          <p:nvPr userDrawn="1"/>
        </p:nvSpPr>
        <p:spPr>
          <a:xfrm>
            <a:off x="5755153"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b="0" spc="0" smtClean="0">
                <a:solidFill>
                  <a:schemeClr val="bg1"/>
                </a:solidFill>
                <a:latin typeface="+mn-lt"/>
              </a:rPr>
              <a:pPr/>
              <a:t>‹#›</a:t>
            </a:fld>
            <a:r>
              <a:rPr lang="en-US" sz="1400" b="0" spc="0" dirty="0" smtClean="0">
                <a:solidFill>
                  <a:schemeClr val="bg1"/>
                </a:solidFill>
                <a:latin typeface="+mn-lt"/>
              </a:rPr>
              <a:t>  </a:t>
            </a:r>
            <a:endParaRPr lang="en-US" sz="14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12715"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365636"/>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pPr lvl="0"/>
            <a:endParaRPr>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20"/>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marL="0" marR="0" indent="0" algn="ctr" defTabSz="291896"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414607" y="6532529"/>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400" b="0" spc="0" dirty="0" smtClean="0">
                <a:solidFill>
                  <a:schemeClr val="bg1"/>
                </a:solidFill>
                <a:latin typeface="+mn-lt"/>
              </a:rPr>
              <a:t>CONFIDENTIAL</a:t>
            </a:r>
            <a:endParaRPr sz="1400" b="0" spc="0" dirty="0">
              <a:solidFill>
                <a:schemeClr val="bg1"/>
              </a:solidFill>
              <a:latin typeface="+mn-lt"/>
            </a:endParaRPr>
          </a:p>
        </p:txBody>
      </p:sp>
      <p:sp>
        <p:nvSpPr>
          <p:cNvPr id="12" name="Slide Number Placeholder 2"/>
          <p:cNvSpPr txBox="1">
            <a:spLocks/>
          </p:cNvSpPr>
          <p:nvPr userDrawn="1"/>
        </p:nvSpPr>
        <p:spPr>
          <a:xfrm>
            <a:off x="5755153"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b="0" spc="0" smtClean="0">
                <a:solidFill>
                  <a:schemeClr val="bg1"/>
                </a:solidFill>
                <a:latin typeface="+mn-lt"/>
              </a:rPr>
              <a:pPr/>
              <a:t>‹#›</a:t>
            </a:fld>
            <a:r>
              <a:rPr lang="en-US" sz="1400" b="0" spc="0" dirty="0" smtClean="0">
                <a:solidFill>
                  <a:schemeClr val="bg1"/>
                </a:solidFill>
                <a:latin typeface="+mn-lt"/>
              </a:rPr>
              <a:t>  </a:t>
            </a:r>
            <a:endParaRPr lang="en-US" sz="14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12715"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4159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1 lin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42424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pPr lvl="0"/>
            <a:endParaRPr>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20"/>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marL="0" marR="0" indent="0" algn="ctr" defTabSz="291896"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414607" y="6532529"/>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400" b="0" spc="0" dirty="0" smtClean="0">
                <a:solidFill>
                  <a:schemeClr val="bg1"/>
                </a:solidFill>
                <a:latin typeface="+mn-lt"/>
              </a:rPr>
              <a:t>CONFIDENTIAL</a:t>
            </a:r>
            <a:endParaRPr sz="1400" b="0" spc="0" dirty="0">
              <a:solidFill>
                <a:schemeClr val="bg1"/>
              </a:solidFill>
              <a:latin typeface="+mn-lt"/>
            </a:endParaRPr>
          </a:p>
        </p:txBody>
      </p:sp>
      <p:sp>
        <p:nvSpPr>
          <p:cNvPr id="12" name="Slide Number Placeholder 2"/>
          <p:cNvSpPr txBox="1">
            <a:spLocks/>
          </p:cNvSpPr>
          <p:nvPr userDrawn="1"/>
        </p:nvSpPr>
        <p:spPr>
          <a:xfrm>
            <a:off x="5755153"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b="0" spc="0" smtClean="0">
                <a:solidFill>
                  <a:schemeClr val="bg1"/>
                </a:solidFill>
                <a:latin typeface="+mn-lt"/>
              </a:rPr>
              <a:pPr/>
              <a:t>‹#›</a:t>
            </a:fld>
            <a:r>
              <a:rPr lang="en-US" sz="1400" b="0" spc="0" dirty="0" smtClean="0">
                <a:solidFill>
                  <a:schemeClr val="bg1"/>
                </a:solidFill>
                <a:latin typeface="+mn-lt"/>
              </a:rPr>
              <a:t>  </a:t>
            </a:r>
            <a:endParaRPr lang="en-US" sz="14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12715"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415922"/>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pPr lvl="0"/>
            <a:endParaRPr>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20"/>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marL="0" marR="0" indent="0" algn="ctr" defTabSz="291896"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414607" y="6532529"/>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400" b="0" spc="0" dirty="0" smtClean="0">
                <a:solidFill>
                  <a:schemeClr val="bg1"/>
                </a:solidFill>
                <a:latin typeface="+mn-lt"/>
              </a:rPr>
              <a:t>CONFIDENTIAL</a:t>
            </a:r>
            <a:endParaRPr sz="1400" b="0" spc="0" dirty="0">
              <a:solidFill>
                <a:schemeClr val="bg1"/>
              </a:solidFill>
              <a:latin typeface="+mn-lt"/>
            </a:endParaRPr>
          </a:p>
        </p:txBody>
      </p:sp>
      <p:sp>
        <p:nvSpPr>
          <p:cNvPr id="12" name="Slide Number Placeholder 2"/>
          <p:cNvSpPr txBox="1">
            <a:spLocks/>
          </p:cNvSpPr>
          <p:nvPr userDrawn="1"/>
        </p:nvSpPr>
        <p:spPr>
          <a:xfrm>
            <a:off x="5755153"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b="0" spc="0" smtClean="0">
                <a:solidFill>
                  <a:schemeClr val="bg1"/>
                </a:solidFill>
                <a:latin typeface="+mn-lt"/>
              </a:rPr>
              <a:pPr/>
              <a:t>‹#›</a:t>
            </a:fld>
            <a:r>
              <a:rPr lang="en-US" sz="1400" b="0" spc="0" dirty="0" smtClean="0">
                <a:solidFill>
                  <a:schemeClr val="bg1"/>
                </a:solidFill>
                <a:latin typeface="+mn-lt"/>
              </a:rPr>
              <a:t>  </a:t>
            </a:r>
            <a:endParaRPr lang="en-US" sz="14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12715"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415922"/>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701651058"/>
              </p:ext>
            </p:extLst>
          </p:nvPr>
        </p:nvGraphicFramePr>
        <p:xfrm>
          <a:off x="1599" y="1607"/>
          <a:ext cx="1589" cy="1587"/>
        </p:xfrm>
        <a:graphic>
          <a:graphicData uri="http://schemas.openxmlformats.org/presentationml/2006/ole">
            <mc:AlternateContent xmlns:mc="http://schemas.openxmlformats.org/markup-compatibility/2006">
              <mc:Choice xmlns:v="urn:schemas-microsoft-com:vml" Requires="v">
                <p:oleObj spid="_x0000_s1527"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1599" y="1607"/>
                        <a:ext cx="1589" cy="1587"/>
                      </a:xfrm>
                      <a:prstGeom prst="rect">
                        <a:avLst/>
                      </a:prstGeom>
                    </p:spPr>
                  </p:pic>
                </p:oleObj>
              </mc:Fallback>
            </mc:AlternateContent>
          </a:graphicData>
        </a:graphic>
      </p:graphicFrame>
      <p:sp>
        <p:nvSpPr>
          <p:cNvPr id="29" name="Rectangle 28"/>
          <p:cNvSpPr/>
          <p:nvPr userDrawn="1"/>
        </p:nvSpPr>
        <p:spPr>
          <a:xfrm>
            <a:off x="2" y="2743200"/>
            <a:ext cx="8460661" cy="1373294"/>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marL="0" marR="0" indent="0" algn="ctr" defTabSz="291896"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Arial Narrow" panose="020B0606020202030204" pitchFamily="34" charset="0"/>
              <a:ea typeface="+mn-ea"/>
              <a:cs typeface="+mn-cs"/>
              <a:sym typeface="Helvetica"/>
            </a:endParaRPr>
          </a:p>
        </p:txBody>
      </p:sp>
      <p:sp>
        <p:nvSpPr>
          <p:cNvPr id="28" name="Text Placeholder 14"/>
          <p:cNvSpPr>
            <a:spLocks noGrp="1"/>
          </p:cNvSpPr>
          <p:nvPr userDrawn="1">
            <p:ph type="body" sz="quarter" idx="10" hasCustomPrompt="1"/>
          </p:nvPr>
        </p:nvSpPr>
        <p:spPr>
          <a:xfrm>
            <a:off x="1117600" y="2743201"/>
            <a:ext cx="7343063" cy="1361820"/>
          </a:xfrm>
          <a:prstGeom prst="rect">
            <a:avLst/>
          </a:prstGeom>
        </p:spPr>
        <p:txBody>
          <a:bodyPr vert="horz" lIns="45688" tIns="22844" rIns="45688" bIns="22844" anchor="b"/>
          <a:lstStyle>
            <a:lvl1pPr marL="0" indent="0" algn="l">
              <a:spcBef>
                <a:spcPts val="0"/>
              </a:spcBef>
              <a:buNone/>
              <a:defRPr sz="3600" b="1" spc="71" baseline="0">
                <a:solidFill>
                  <a:schemeClr val="bg1"/>
                </a:solidFill>
                <a:latin typeface="Calibri" panose="020F0502020204030204" pitchFamily="34" charset="0"/>
                <a:cs typeface="Calibri" panose="020F0502020204030204" pitchFamily="34" charset="0"/>
              </a:defRPr>
            </a:lvl1pPr>
          </a:lstStyle>
          <a:p>
            <a:pPr lvl="0"/>
            <a:r>
              <a:rPr lang="en-US" dirty="0" smtClean="0"/>
              <a:t>TYPE TITLE OF SECTION</a:t>
            </a:r>
          </a:p>
        </p:txBody>
      </p:sp>
      <p:sp>
        <p:nvSpPr>
          <p:cNvPr id="10" name="Rectangle 9"/>
          <p:cNvSpPr/>
          <p:nvPr userDrawn="1"/>
        </p:nvSpPr>
        <p:spPr>
          <a:xfrm>
            <a:off x="0" y="6493520"/>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marL="0" marR="0" indent="0" algn="ctr" defTabSz="291896"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414607" y="6532529"/>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400" b="0" spc="0" dirty="0" smtClean="0">
                <a:solidFill>
                  <a:schemeClr val="bg1"/>
                </a:solidFill>
                <a:latin typeface="+mn-lt"/>
              </a:rPr>
              <a:t>CONFIDENTIAL</a:t>
            </a:r>
            <a:endParaRPr sz="1400" b="0" spc="0" dirty="0">
              <a:solidFill>
                <a:schemeClr val="bg1"/>
              </a:solidFill>
              <a:latin typeface="+mn-lt"/>
            </a:endParaRPr>
          </a:p>
        </p:txBody>
      </p:sp>
      <p:sp>
        <p:nvSpPr>
          <p:cNvPr id="12" name="Slide Number Placeholder 2"/>
          <p:cNvSpPr txBox="1">
            <a:spLocks/>
          </p:cNvSpPr>
          <p:nvPr userDrawn="1"/>
        </p:nvSpPr>
        <p:spPr>
          <a:xfrm>
            <a:off x="5755153"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b="0" spc="0" smtClean="0">
                <a:solidFill>
                  <a:schemeClr val="bg1"/>
                </a:solidFill>
                <a:latin typeface="+mn-lt"/>
              </a:rPr>
              <a:pPr/>
              <a:t>‹#›</a:t>
            </a:fld>
            <a:r>
              <a:rPr lang="en-US" sz="1400" b="0" spc="0" dirty="0" smtClean="0">
                <a:solidFill>
                  <a:schemeClr val="bg1"/>
                </a:solidFill>
                <a:latin typeface="+mn-lt"/>
              </a:rPr>
              <a:t>  </a:t>
            </a:r>
            <a:endParaRPr lang="en-US" sz="1400" b="0" spc="0" dirty="0">
              <a:solidFill>
                <a:schemeClr val="bg1"/>
              </a:solidFill>
              <a:latin typeface="+mn-lt"/>
            </a:endParaRPr>
          </a:p>
        </p:txBody>
      </p:sp>
      <p:pic>
        <p:nvPicPr>
          <p:cNvPr id="13" name="Picture 18" descr="C:\Users\salvael.o\AppData\Local\Microsoft\Windows\Temporary Internet Files\Content.Outlook\YGNC19QW\SSIC logo vert wht (3).png"/>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612715"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63372"/>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pPr lvl="0"/>
            <a:endParaRPr>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20"/>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marL="0" marR="0" indent="0" algn="ctr" defTabSz="291896"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414607" y="6532529"/>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400" b="0" spc="0" dirty="0" smtClean="0">
                <a:solidFill>
                  <a:schemeClr val="bg1"/>
                </a:solidFill>
                <a:latin typeface="+mn-lt"/>
              </a:rPr>
              <a:t>CONFIDENTIAL</a:t>
            </a:r>
            <a:endParaRPr sz="1400" b="0" spc="0" dirty="0">
              <a:solidFill>
                <a:schemeClr val="bg1"/>
              </a:solidFill>
              <a:latin typeface="+mn-lt"/>
            </a:endParaRPr>
          </a:p>
        </p:txBody>
      </p:sp>
      <p:sp>
        <p:nvSpPr>
          <p:cNvPr id="12" name="Slide Number Placeholder 2"/>
          <p:cNvSpPr txBox="1">
            <a:spLocks/>
          </p:cNvSpPr>
          <p:nvPr userDrawn="1"/>
        </p:nvSpPr>
        <p:spPr>
          <a:xfrm>
            <a:off x="5755153"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b="0" spc="0" smtClean="0">
                <a:solidFill>
                  <a:schemeClr val="bg1"/>
                </a:solidFill>
                <a:latin typeface="+mn-lt"/>
              </a:rPr>
              <a:pPr/>
              <a:t>‹#›</a:t>
            </a:fld>
            <a:r>
              <a:rPr lang="en-US" sz="1400" b="0" spc="0" dirty="0" smtClean="0">
                <a:solidFill>
                  <a:schemeClr val="bg1"/>
                </a:solidFill>
                <a:latin typeface="+mn-lt"/>
              </a:rPr>
              <a:t>  </a:t>
            </a:r>
            <a:endParaRPr lang="en-US" sz="14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12715"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415922"/>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pPr lvl="0"/>
            <a:endParaRPr>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20"/>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marL="0" marR="0" indent="0" algn="ctr" defTabSz="291896"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414607" y="6532529"/>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400" b="0" spc="0" dirty="0" smtClean="0">
                <a:solidFill>
                  <a:schemeClr val="bg1"/>
                </a:solidFill>
                <a:latin typeface="+mn-lt"/>
              </a:rPr>
              <a:t>CONFIDENTIAL</a:t>
            </a:r>
            <a:endParaRPr sz="1400" b="0" spc="0" dirty="0">
              <a:solidFill>
                <a:schemeClr val="bg1"/>
              </a:solidFill>
              <a:latin typeface="+mn-lt"/>
            </a:endParaRPr>
          </a:p>
        </p:txBody>
      </p:sp>
      <p:sp>
        <p:nvSpPr>
          <p:cNvPr id="12" name="Slide Number Placeholder 2"/>
          <p:cNvSpPr txBox="1">
            <a:spLocks/>
          </p:cNvSpPr>
          <p:nvPr userDrawn="1"/>
        </p:nvSpPr>
        <p:spPr>
          <a:xfrm>
            <a:off x="5755153"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b="0" spc="0" smtClean="0">
                <a:solidFill>
                  <a:schemeClr val="bg1"/>
                </a:solidFill>
                <a:latin typeface="+mn-lt"/>
              </a:rPr>
              <a:pPr/>
              <a:t>‹#›</a:t>
            </a:fld>
            <a:r>
              <a:rPr lang="en-US" sz="1400" b="0" spc="0" dirty="0" smtClean="0">
                <a:solidFill>
                  <a:schemeClr val="bg1"/>
                </a:solidFill>
                <a:latin typeface="+mn-lt"/>
              </a:rPr>
              <a:t>  </a:t>
            </a:r>
            <a:endParaRPr lang="en-US" sz="14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12715"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415922"/>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pPr lvl="0"/>
            <a:endParaRPr>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20"/>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marL="0" marR="0" indent="0" algn="ctr" defTabSz="291896"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414607" y="6532529"/>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400" b="0" spc="0" dirty="0" smtClean="0">
                <a:solidFill>
                  <a:schemeClr val="bg1"/>
                </a:solidFill>
                <a:latin typeface="+mn-lt"/>
              </a:rPr>
              <a:t>CONFIDENTIAL</a:t>
            </a:r>
            <a:endParaRPr sz="1400" b="0" spc="0" dirty="0">
              <a:solidFill>
                <a:schemeClr val="bg1"/>
              </a:solidFill>
              <a:latin typeface="+mn-lt"/>
            </a:endParaRPr>
          </a:p>
        </p:txBody>
      </p:sp>
      <p:sp>
        <p:nvSpPr>
          <p:cNvPr id="12" name="Slide Number Placeholder 2"/>
          <p:cNvSpPr txBox="1">
            <a:spLocks/>
          </p:cNvSpPr>
          <p:nvPr userDrawn="1"/>
        </p:nvSpPr>
        <p:spPr>
          <a:xfrm>
            <a:off x="5755153"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b="0" spc="0" smtClean="0">
                <a:solidFill>
                  <a:schemeClr val="bg1"/>
                </a:solidFill>
                <a:latin typeface="+mn-lt"/>
              </a:rPr>
              <a:pPr/>
              <a:t>‹#›</a:t>
            </a:fld>
            <a:r>
              <a:rPr lang="en-US" sz="1400" b="0" spc="0" dirty="0" smtClean="0">
                <a:solidFill>
                  <a:schemeClr val="bg1"/>
                </a:solidFill>
                <a:latin typeface="+mn-lt"/>
              </a:rPr>
              <a:t>  </a:t>
            </a:r>
            <a:endParaRPr lang="en-US" sz="14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12715"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415922"/>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pPr lvl="0"/>
            <a:endParaRPr>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20"/>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marL="0" marR="0" indent="0" algn="ctr" defTabSz="291896"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414607" y="6532529"/>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400" b="0" spc="0" dirty="0" smtClean="0">
                <a:solidFill>
                  <a:schemeClr val="bg1"/>
                </a:solidFill>
                <a:latin typeface="+mn-lt"/>
              </a:rPr>
              <a:t>CONFIDENTIAL</a:t>
            </a:r>
            <a:endParaRPr sz="1400" b="0" spc="0" dirty="0">
              <a:solidFill>
                <a:schemeClr val="bg1"/>
              </a:solidFill>
              <a:latin typeface="+mn-lt"/>
            </a:endParaRPr>
          </a:p>
        </p:txBody>
      </p:sp>
      <p:sp>
        <p:nvSpPr>
          <p:cNvPr id="12" name="Slide Number Placeholder 2"/>
          <p:cNvSpPr txBox="1">
            <a:spLocks/>
          </p:cNvSpPr>
          <p:nvPr userDrawn="1"/>
        </p:nvSpPr>
        <p:spPr>
          <a:xfrm>
            <a:off x="5755153"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b="0" spc="0" smtClean="0">
                <a:solidFill>
                  <a:schemeClr val="bg1"/>
                </a:solidFill>
                <a:latin typeface="+mn-lt"/>
              </a:rPr>
              <a:pPr/>
              <a:t>‹#›</a:t>
            </a:fld>
            <a:r>
              <a:rPr lang="en-US" sz="1400" b="0" spc="0" dirty="0" smtClean="0">
                <a:solidFill>
                  <a:schemeClr val="bg1"/>
                </a:solidFill>
                <a:latin typeface="+mn-lt"/>
              </a:rPr>
              <a:t>  </a:t>
            </a:r>
            <a:endParaRPr lang="en-US" sz="14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12715"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415922"/>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pPr lvl="0"/>
            <a:endParaRPr>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20"/>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marL="0" marR="0" indent="0" algn="ctr" defTabSz="291896"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414607" y="6532529"/>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400" b="0" spc="0" dirty="0" smtClean="0">
                <a:solidFill>
                  <a:schemeClr val="bg1"/>
                </a:solidFill>
                <a:latin typeface="+mn-lt"/>
              </a:rPr>
              <a:t>CONFIDENTIAL</a:t>
            </a:r>
            <a:endParaRPr sz="1400" b="0" spc="0" dirty="0">
              <a:solidFill>
                <a:schemeClr val="bg1"/>
              </a:solidFill>
              <a:latin typeface="+mn-lt"/>
            </a:endParaRPr>
          </a:p>
        </p:txBody>
      </p:sp>
      <p:sp>
        <p:nvSpPr>
          <p:cNvPr id="12" name="Slide Number Placeholder 2"/>
          <p:cNvSpPr txBox="1">
            <a:spLocks/>
          </p:cNvSpPr>
          <p:nvPr userDrawn="1"/>
        </p:nvSpPr>
        <p:spPr>
          <a:xfrm>
            <a:off x="5755153"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b="0" spc="0" smtClean="0">
                <a:solidFill>
                  <a:schemeClr val="bg1"/>
                </a:solidFill>
                <a:latin typeface="+mn-lt"/>
              </a:rPr>
              <a:pPr/>
              <a:t>‹#›</a:t>
            </a:fld>
            <a:r>
              <a:rPr lang="en-US" sz="1400" b="0" spc="0" dirty="0" smtClean="0">
                <a:solidFill>
                  <a:schemeClr val="bg1"/>
                </a:solidFill>
                <a:latin typeface="+mn-lt"/>
              </a:rPr>
              <a:t>  </a:t>
            </a:r>
            <a:endParaRPr lang="en-US" sz="14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12715"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415922"/>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pPr lvl="0"/>
            <a:endParaRPr>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20"/>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marL="0" marR="0" indent="0" algn="ctr" defTabSz="291896"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414607" y="6532529"/>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400" b="0" spc="0" dirty="0" smtClean="0">
                <a:solidFill>
                  <a:schemeClr val="bg1"/>
                </a:solidFill>
                <a:latin typeface="+mn-lt"/>
              </a:rPr>
              <a:t>CONFIDENTIAL</a:t>
            </a:r>
            <a:endParaRPr sz="1400" b="0" spc="0" dirty="0">
              <a:solidFill>
                <a:schemeClr val="bg1"/>
              </a:solidFill>
              <a:latin typeface="+mn-lt"/>
            </a:endParaRPr>
          </a:p>
        </p:txBody>
      </p:sp>
      <p:sp>
        <p:nvSpPr>
          <p:cNvPr id="12" name="Slide Number Placeholder 2"/>
          <p:cNvSpPr txBox="1">
            <a:spLocks/>
          </p:cNvSpPr>
          <p:nvPr userDrawn="1"/>
        </p:nvSpPr>
        <p:spPr>
          <a:xfrm>
            <a:off x="5755153"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b="0" spc="0" smtClean="0">
                <a:solidFill>
                  <a:schemeClr val="bg1"/>
                </a:solidFill>
                <a:latin typeface="+mn-lt"/>
              </a:rPr>
              <a:pPr/>
              <a:t>‹#›</a:t>
            </a:fld>
            <a:r>
              <a:rPr lang="en-US" sz="1400" b="0" spc="0" dirty="0" smtClean="0">
                <a:solidFill>
                  <a:schemeClr val="bg1"/>
                </a:solidFill>
                <a:latin typeface="+mn-lt"/>
              </a:rPr>
              <a:t>  </a:t>
            </a:r>
            <a:endParaRPr lang="en-US" sz="14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12715"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415922"/>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pPr lvl="0"/>
            <a:endParaRPr>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18"/>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marL="0" marR="0" indent="0" algn="ctr" defTabSz="291896"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414607" y="6532527"/>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400" b="0" spc="0" dirty="0" smtClean="0">
                <a:solidFill>
                  <a:schemeClr val="bg1"/>
                </a:solidFill>
                <a:latin typeface="+mn-lt"/>
              </a:rPr>
              <a:t>CONFIDENTIAL</a:t>
            </a:r>
            <a:endParaRPr sz="1400" b="0" spc="0" dirty="0">
              <a:solidFill>
                <a:schemeClr val="bg1"/>
              </a:solidFill>
              <a:latin typeface="+mn-lt"/>
            </a:endParaRPr>
          </a:p>
        </p:txBody>
      </p:sp>
      <p:sp>
        <p:nvSpPr>
          <p:cNvPr id="12" name="Slide Number Placeholder 2"/>
          <p:cNvSpPr txBox="1">
            <a:spLocks/>
          </p:cNvSpPr>
          <p:nvPr userDrawn="1"/>
        </p:nvSpPr>
        <p:spPr>
          <a:xfrm>
            <a:off x="5755152"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b="0" spc="0" smtClean="0">
                <a:solidFill>
                  <a:schemeClr val="bg1"/>
                </a:solidFill>
                <a:latin typeface="+mn-lt"/>
              </a:rPr>
              <a:pPr/>
              <a:t>‹#›</a:t>
            </a:fld>
            <a:r>
              <a:rPr lang="en-US" sz="1400" b="0" spc="0" dirty="0" smtClean="0">
                <a:solidFill>
                  <a:schemeClr val="bg1"/>
                </a:solidFill>
                <a:latin typeface="+mn-lt"/>
              </a:rPr>
              <a:t>  </a:t>
            </a:r>
            <a:endParaRPr lang="en-US" sz="14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2714"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926463"/>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lin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Click to edit Master title style</a:t>
            </a:r>
            <a:endParaRPr lang="en-US" dirty="0"/>
          </a:p>
        </p:txBody>
      </p:sp>
      <p:sp>
        <p:nvSpPr>
          <p:cNvPr id="3" name="Content Placeholder 2"/>
          <p:cNvSpPr>
            <a:spLocks noGrp="1"/>
          </p:cNvSpPr>
          <p:nvPr>
            <p:ph idx="1"/>
          </p:nvPr>
        </p:nvSpPr>
        <p:spPr>
          <a:xfrm>
            <a:off x="694944" y="2100505"/>
            <a:ext cx="10799064"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370098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pPr lvl="0"/>
            <a:endParaRPr>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16"/>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marL="0" marR="0" indent="0" algn="ctr" defTabSz="291896"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414607" y="6532525"/>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400" b="0" spc="0" dirty="0" smtClean="0">
                <a:solidFill>
                  <a:schemeClr val="bg1"/>
                </a:solidFill>
                <a:latin typeface="+mn-lt"/>
              </a:rPr>
              <a:t>CONFIDENTIAL</a:t>
            </a:r>
            <a:endParaRPr sz="1400" b="0" spc="0" dirty="0">
              <a:solidFill>
                <a:schemeClr val="bg1"/>
              </a:solidFill>
              <a:latin typeface="+mn-lt"/>
            </a:endParaRPr>
          </a:p>
        </p:txBody>
      </p:sp>
      <p:sp>
        <p:nvSpPr>
          <p:cNvPr id="12" name="Slide Number Placeholder 2"/>
          <p:cNvSpPr txBox="1">
            <a:spLocks/>
          </p:cNvSpPr>
          <p:nvPr userDrawn="1"/>
        </p:nvSpPr>
        <p:spPr>
          <a:xfrm>
            <a:off x="5755151"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b="0" spc="0" smtClean="0">
                <a:solidFill>
                  <a:schemeClr val="bg1"/>
                </a:solidFill>
                <a:latin typeface="+mn-lt"/>
              </a:rPr>
              <a:pPr/>
              <a:t>‹#›</a:t>
            </a:fld>
            <a:r>
              <a:rPr lang="en-US" sz="1400" b="0" spc="0" dirty="0" smtClean="0">
                <a:solidFill>
                  <a:schemeClr val="bg1"/>
                </a:solidFill>
                <a:latin typeface="+mn-lt"/>
              </a:rPr>
              <a:t>  </a:t>
            </a:r>
            <a:endParaRPr lang="en-US" sz="14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2713"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97057"/>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pPr lvl="0"/>
            <a:endParaRPr>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16"/>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marL="0" marR="0" indent="0" algn="ctr" defTabSz="291896"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414607" y="6532525"/>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400" b="0" spc="0" dirty="0" smtClean="0">
                <a:solidFill>
                  <a:schemeClr val="bg1"/>
                </a:solidFill>
                <a:latin typeface="+mn-lt"/>
              </a:rPr>
              <a:t>CONFIDENTIAL</a:t>
            </a:r>
            <a:endParaRPr sz="1400" b="0" spc="0" dirty="0">
              <a:solidFill>
                <a:schemeClr val="bg1"/>
              </a:solidFill>
              <a:latin typeface="+mn-lt"/>
            </a:endParaRPr>
          </a:p>
        </p:txBody>
      </p:sp>
      <p:sp>
        <p:nvSpPr>
          <p:cNvPr id="12" name="Slide Number Placeholder 2"/>
          <p:cNvSpPr txBox="1">
            <a:spLocks/>
          </p:cNvSpPr>
          <p:nvPr userDrawn="1"/>
        </p:nvSpPr>
        <p:spPr>
          <a:xfrm>
            <a:off x="5755151"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b="0" spc="0" smtClean="0">
                <a:solidFill>
                  <a:schemeClr val="bg1"/>
                </a:solidFill>
                <a:latin typeface="+mn-lt"/>
              </a:rPr>
              <a:pPr/>
              <a:t>‹#›</a:t>
            </a:fld>
            <a:r>
              <a:rPr lang="en-US" sz="1400" b="0" spc="0" dirty="0" smtClean="0">
                <a:solidFill>
                  <a:schemeClr val="bg1"/>
                </a:solidFill>
                <a:latin typeface="+mn-lt"/>
              </a:rPr>
              <a:t>  </a:t>
            </a:r>
            <a:endParaRPr lang="en-US" sz="14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2713"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97057"/>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pPr lvl="0"/>
            <a:endParaRPr>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16"/>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marL="0" marR="0" indent="0" algn="ctr" defTabSz="291896"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414607" y="6532525"/>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400" b="0" spc="0" dirty="0" smtClean="0">
                <a:solidFill>
                  <a:schemeClr val="bg1"/>
                </a:solidFill>
                <a:latin typeface="+mn-lt"/>
              </a:rPr>
              <a:t>CONFIDENTIAL</a:t>
            </a:r>
            <a:endParaRPr sz="1400" b="0" spc="0" dirty="0">
              <a:solidFill>
                <a:schemeClr val="bg1"/>
              </a:solidFill>
              <a:latin typeface="+mn-lt"/>
            </a:endParaRPr>
          </a:p>
        </p:txBody>
      </p:sp>
      <p:sp>
        <p:nvSpPr>
          <p:cNvPr id="12" name="Slide Number Placeholder 2"/>
          <p:cNvSpPr txBox="1">
            <a:spLocks/>
          </p:cNvSpPr>
          <p:nvPr userDrawn="1"/>
        </p:nvSpPr>
        <p:spPr>
          <a:xfrm>
            <a:off x="5755151"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b="0" spc="0" smtClean="0">
                <a:solidFill>
                  <a:schemeClr val="bg1"/>
                </a:solidFill>
                <a:latin typeface="+mn-lt"/>
              </a:rPr>
              <a:pPr/>
              <a:t>‹#›</a:t>
            </a:fld>
            <a:r>
              <a:rPr lang="en-US" sz="1400" b="0" spc="0" dirty="0" smtClean="0">
                <a:solidFill>
                  <a:schemeClr val="bg1"/>
                </a:solidFill>
                <a:latin typeface="+mn-lt"/>
              </a:rPr>
              <a:t>  </a:t>
            </a:r>
            <a:endParaRPr lang="en-US" sz="14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2713"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97057"/>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pPr lvl="0"/>
            <a:endParaRPr>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14"/>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marL="0" marR="0" indent="0" algn="ctr" defTabSz="291896"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414607" y="6532523"/>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400" b="0" spc="0" dirty="0" smtClean="0">
                <a:solidFill>
                  <a:schemeClr val="bg1"/>
                </a:solidFill>
                <a:latin typeface="+mn-lt"/>
              </a:rPr>
              <a:t>CONFIDENTIAL</a:t>
            </a:r>
            <a:endParaRPr sz="1400" b="0" spc="0" dirty="0">
              <a:solidFill>
                <a:schemeClr val="bg1"/>
              </a:solidFill>
              <a:latin typeface="+mn-lt"/>
            </a:endParaRPr>
          </a:p>
        </p:txBody>
      </p:sp>
      <p:sp>
        <p:nvSpPr>
          <p:cNvPr id="12" name="Slide Number Placeholder 2"/>
          <p:cNvSpPr txBox="1">
            <a:spLocks/>
          </p:cNvSpPr>
          <p:nvPr userDrawn="1"/>
        </p:nvSpPr>
        <p:spPr>
          <a:xfrm>
            <a:off x="5755150"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b="0" spc="0" smtClean="0">
                <a:solidFill>
                  <a:schemeClr val="bg1"/>
                </a:solidFill>
                <a:latin typeface="+mn-lt"/>
              </a:rPr>
              <a:pPr/>
              <a:t>‹#›</a:t>
            </a:fld>
            <a:r>
              <a:rPr lang="en-US" sz="1400" b="0" spc="0" dirty="0" smtClean="0">
                <a:solidFill>
                  <a:schemeClr val="bg1"/>
                </a:solidFill>
                <a:latin typeface="+mn-lt"/>
              </a:rPr>
              <a:t>  </a:t>
            </a:r>
            <a:endParaRPr lang="en-US" sz="14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2712"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035319"/>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pPr lvl="0"/>
            <a:endParaRPr>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14"/>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marL="0" marR="0" indent="0" algn="ctr" defTabSz="291896"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414607" y="6532523"/>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400" b="0" spc="0" dirty="0" smtClean="0">
                <a:solidFill>
                  <a:schemeClr val="bg1"/>
                </a:solidFill>
                <a:latin typeface="+mn-lt"/>
              </a:rPr>
              <a:t>CONFIDENTIAL</a:t>
            </a:r>
            <a:endParaRPr sz="1400" b="0" spc="0" dirty="0">
              <a:solidFill>
                <a:schemeClr val="bg1"/>
              </a:solidFill>
              <a:latin typeface="+mn-lt"/>
            </a:endParaRPr>
          </a:p>
        </p:txBody>
      </p:sp>
      <p:sp>
        <p:nvSpPr>
          <p:cNvPr id="12" name="Slide Number Placeholder 2"/>
          <p:cNvSpPr txBox="1">
            <a:spLocks/>
          </p:cNvSpPr>
          <p:nvPr userDrawn="1"/>
        </p:nvSpPr>
        <p:spPr>
          <a:xfrm>
            <a:off x="5755150"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b="0" spc="0" smtClean="0">
                <a:solidFill>
                  <a:schemeClr val="bg1"/>
                </a:solidFill>
                <a:latin typeface="+mn-lt"/>
              </a:rPr>
              <a:pPr/>
              <a:t>‹#›</a:t>
            </a:fld>
            <a:r>
              <a:rPr lang="en-US" sz="1400" b="0" spc="0" dirty="0" smtClean="0">
                <a:solidFill>
                  <a:schemeClr val="bg1"/>
                </a:solidFill>
                <a:latin typeface="+mn-lt"/>
              </a:rPr>
              <a:t>  </a:t>
            </a:r>
            <a:endParaRPr lang="en-US" sz="14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2712"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035319"/>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pPr lvl="0"/>
            <a:endParaRPr>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14"/>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marL="0" marR="0" indent="0" algn="ctr" defTabSz="291896"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414607" y="6532523"/>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400" b="0" spc="0" dirty="0" smtClean="0">
                <a:solidFill>
                  <a:schemeClr val="bg1"/>
                </a:solidFill>
                <a:latin typeface="+mn-lt"/>
              </a:rPr>
              <a:t>CONFIDENTIAL</a:t>
            </a:r>
            <a:endParaRPr sz="1400" b="0" spc="0" dirty="0">
              <a:solidFill>
                <a:schemeClr val="bg1"/>
              </a:solidFill>
              <a:latin typeface="+mn-lt"/>
            </a:endParaRPr>
          </a:p>
        </p:txBody>
      </p:sp>
      <p:sp>
        <p:nvSpPr>
          <p:cNvPr id="12" name="Slide Number Placeholder 2"/>
          <p:cNvSpPr txBox="1">
            <a:spLocks/>
          </p:cNvSpPr>
          <p:nvPr userDrawn="1"/>
        </p:nvSpPr>
        <p:spPr>
          <a:xfrm>
            <a:off x="5755150"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b="0" spc="0" smtClean="0">
                <a:solidFill>
                  <a:schemeClr val="bg1"/>
                </a:solidFill>
                <a:latin typeface="+mn-lt"/>
              </a:rPr>
              <a:pPr/>
              <a:t>‹#›</a:t>
            </a:fld>
            <a:r>
              <a:rPr lang="en-US" sz="1400" b="0" spc="0" dirty="0" smtClean="0">
                <a:solidFill>
                  <a:schemeClr val="bg1"/>
                </a:solidFill>
                <a:latin typeface="+mn-lt"/>
              </a:rPr>
              <a:t>  </a:t>
            </a:r>
            <a:endParaRPr lang="en-US" sz="14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2712"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035319"/>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pPr lvl="0"/>
            <a:endParaRPr>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14"/>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marL="0" marR="0" indent="0" algn="ctr" defTabSz="291896"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414607" y="6532523"/>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400" b="0" spc="0" dirty="0" smtClean="0">
                <a:solidFill>
                  <a:schemeClr val="bg1"/>
                </a:solidFill>
                <a:latin typeface="+mn-lt"/>
              </a:rPr>
              <a:t>CONFIDENTIAL</a:t>
            </a:r>
            <a:endParaRPr sz="1400" b="0" spc="0" dirty="0">
              <a:solidFill>
                <a:schemeClr val="bg1"/>
              </a:solidFill>
              <a:latin typeface="+mn-lt"/>
            </a:endParaRPr>
          </a:p>
        </p:txBody>
      </p:sp>
      <p:sp>
        <p:nvSpPr>
          <p:cNvPr id="12" name="Slide Number Placeholder 2"/>
          <p:cNvSpPr txBox="1">
            <a:spLocks/>
          </p:cNvSpPr>
          <p:nvPr userDrawn="1"/>
        </p:nvSpPr>
        <p:spPr>
          <a:xfrm>
            <a:off x="5755150"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b="0" spc="0" smtClean="0">
                <a:solidFill>
                  <a:schemeClr val="bg1"/>
                </a:solidFill>
                <a:latin typeface="+mn-lt"/>
              </a:rPr>
              <a:pPr/>
              <a:t>‹#›</a:t>
            </a:fld>
            <a:r>
              <a:rPr lang="en-US" sz="1400" b="0" spc="0" dirty="0" smtClean="0">
                <a:solidFill>
                  <a:schemeClr val="bg1"/>
                </a:solidFill>
                <a:latin typeface="+mn-lt"/>
              </a:rPr>
              <a:t>  </a:t>
            </a:r>
            <a:endParaRPr lang="en-US" sz="14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2712"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035319"/>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8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pPr lvl="0"/>
            <a:endParaRPr>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14"/>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marL="0" marR="0" indent="0" algn="ctr" defTabSz="291896"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414607" y="6532523"/>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400" b="0" spc="0" dirty="0" smtClean="0">
                <a:solidFill>
                  <a:schemeClr val="bg1"/>
                </a:solidFill>
                <a:latin typeface="+mn-lt"/>
              </a:rPr>
              <a:t>CONFIDENTIAL</a:t>
            </a:r>
            <a:endParaRPr sz="1400" b="0" spc="0" dirty="0">
              <a:solidFill>
                <a:schemeClr val="bg1"/>
              </a:solidFill>
              <a:latin typeface="+mn-lt"/>
            </a:endParaRPr>
          </a:p>
        </p:txBody>
      </p:sp>
      <p:sp>
        <p:nvSpPr>
          <p:cNvPr id="12" name="Slide Number Placeholder 2"/>
          <p:cNvSpPr txBox="1">
            <a:spLocks/>
          </p:cNvSpPr>
          <p:nvPr userDrawn="1"/>
        </p:nvSpPr>
        <p:spPr>
          <a:xfrm>
            <a:off x="5755150"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b="0" spc="0" smtClean="0">
                <a:solidFill>
                  <a:schemeClr val="bg1"/>
                </a:solidFill>
                <a:latin typeface="+mn-lt"/>
              </a:rPr>
              <a:pPr/>
              <a:t>‹#›</a:t>
            </a:fld>
            <a:r>
              <a:rPr lang="en-US" sz="1400" b="0" spc="0" dirty="0" smtClean="0">
                <a:solidFill>
                  <a:schemeClr val="bg1"/>
                </a:solidFill>
                <a:latin typeface="+mn-lt"/>
              </a:rPr>
              <a:t>  </a:t>
            </a:r>
            <a:endParaRPr lang="en-US" sz="14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2712"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035319"/>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pPr lvl="0"/>
            <a:endParaRPr>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14"/>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marL="0" marR="0" indent="0" algn="ctr" defTabSz="291896" rtl="0" fontAlgn="auto" latinLnBrk="1" hangingPunct="0">
              <a:lnSpc>
                <a:spcPct val="100000"/>
              </a:lnSpc>
              <a:spcBef>
                <a:spcPts val="0"/>
              </a:spcBef>
              <a:spcAft>
                <a:spcPts val="0"/>
              </a:spcAft>
              <a:buClrTx/>
              <a:buSzTx/>
              <a:buFontTx/>
              <a:buNone/>
              <a:tabLst/>
            </a:pPr>
            <a:endParaRPr kumimoji="0" lang="en-US" sz="2500" b="0" i="0" u="none" strike="noStrike" cap="none" spc="0" normalizeH="0" baseline="0">
              <a:ln>
                <a:noFill/>
              </a:ln>
              <a:solidFill>
                <a:srgbClr val="000000"/>
              </a:solidFill>
              <a:effectLst/>
              <a:uFillTx/>
              <a:latin typeface="Calibri" panose="020F0502020204030204" pitchFamily="34" charset="0"/>
              <a:ea typeface="+mn-ea"/>
              <a:cs typeface="+mn-cs"/>
              <a:sym typeface="Helvetica"/>
            </a:endParaRPr>
          </a:p>
        </p:txBody>
      </p:sp>
      <p:sp>
        <p:nvSpPr>
          <p:cNvPr id="11" name="Shape 3"/>
          <p:cNvSpPr/>
          <p:nvPr userDrawn="1"/>
        </p:nvSpPr>
        <p:spPr>
          <a:xfrm>
            <a:off x="10414607" y="6532523"/>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lvl="0" algn="r">
              <a:defRPr spc="0">
                <a:solidFill>
                  <a:srgbClr val="000000"/>
                </a:solidFill>
              </a:defRPr>
            </a:pPr>
            <a:r>
              <a:rPr sz="1400" b="0" spc="0" dirty="0" smtClean="0">
                <a:solidFill>
                  <a:schemeClr val="bg1"/>
                </a:solidFill>
                <a:latin typeface="+mn-lt"/>
              </a:rPr>
              <a:t>CONFIDENTIAL</a:t>
            </a:r>
            <a:endParaRPr sz="1400" b="0" spc="0" dirty="0">
              <a:solidFill>
                <a:schemeClr val="bg1"/>
              </a:solidFill>
              <a:latin typeface="+mn-lt"/>
            </a:endParaRPr>
          </a:p>
        </p:txBody>
      </p:sp>
      <p:sp>
        <p:nvSpPr>
          <p:cNvPr id="12" name="Slide Number Placeholder 2"/>
          <p:cNvSpPr txBox="1">
            <a:spLocks/>
          </p:cNvSpPr>
          <p:nvPr userDrawn="1"/>
        </p:nvSpPr>
        <p:spPr>
          <a:xfrm>
            <a:off x="5755150"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b="0" spc="0" smtClean="0">
                <a:solidFill>
                  <a:schemeClr val="bg1"/>
                </a:solidFill>
                <a:latin typeface="+mn-lt"/>
              </a:rPr>
              <a:pPr/>
              <a:t>‹#›</a:t>
            </a:fld>
            <a:r>
              <a:rPr lang="en-US" sz="1400" b="0" spc="0" dirty="0" smtClean="0">
                <a:solidFill>
                  <a:schemeClr val="bg1"/>
                </a:solidFill>
                <a:latin typeface="+mn-lt"/>
              </a:rPr>
              <a:t>  </a:t>
            </a:r>
            <a:endParaRPr lang="en-US" sz="1400" b="0" spc="0" dirty="0">
              <a:solidFill>
                <a:schemeClr val="bg1"/>
              </a:solidFill>
              <a:latin typeface="+mn-lt"/>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2712"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700552"/>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endParaRPr>
              <a:solidFill>
                <a:srgbClr val="626568"/>
              </a:solidFill>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14"/>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algn="ctr" defTabSz="291896" latinLnBrk="1" hangingPunct="0"/>
            <a:endParaRPr lang="en-US" sz="2500">
              <a:solidFill>
                <a:srgbClr val="000000"/>
              </a:solidFill>
              <a:sym typeface="Helvetica"/>
            </a:endParaRPr>
          </a:p>
        </p:txBody>
      </p:sp>
      <p:sp>
        <p:nvSpPr>
          <p:cNvPr id="11" name="Shape 3"/>
          <p:cNvSpPr/>
          <p:nvPr userDrawn="1"/>
        </p:nvSpPr>
        <p:spPr>
          <a:xfrm>
            <a:off x="10414607" y="6532523"/>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algn="r">
              <a:defRPr spc="0">
                <a:solidFill>
                  <a:srgbClr val="000000"/>
                </a:solidFill>
              </a:defRPr>
            </a:pPr>
            <a:r>
              <a:rPr sz="1400" spc="0" dirty="0" smtClean="0">
                <a:solidFill>
                  <a:srgbClr val="FFFFFF"/>
                </a:solidFill>
                <a:latin typeface="Calibri"/>
              </a:rPr>
              <a:t>CONFIDENTIAL</a:t>
            </a:r>
            <a:endParaRPr sz="1400" spc="0" dirty="0">
              <a:solidFill>
                <a:srgbClr val="FFFFFF"/>
              </a:solidFill>
              <a:latin typeface="Calibri"/>
            </a:endParaRPr>
          </a:p>
        </p:txBody>
      </p:sp>
      <p:sp>
        <p:nvSpPr>
          <p:cNvPr id="12" name="Slide Number Placeholder 2"/>
          <p:cNvSpPr txBox="1">
            <a:spLocks/>
          </p:cNvSpPr>
          <p:nvPr userDrawn="1"/>
        </p:nvSpPr>
        <p:spPr>
          <a:xfrm>
            <a:off x="5755150"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smtClean="0">
                <a:solidFill>
                  <a:srgbClr val="FFFFFF"/>
                </a:solidFill>
                <a:latin typeface="Calibri"/>
              </a:rPr>
              <a:pPr/>
              <a:t>‹#›</a:t>
            </a:fld>
            <a:r>
              <a:rPr lang="en-US" sz="1400" dirty="0" smtClean="0">
                <a:solidFill>
                  <a:srgbClr val="FFFFFF"/>
                </a:solidFill>
                <a:latin typeface="Calibri"/>
              </a:rPr>
              <a:t>  </a:t>
            </a:r>
            <a:endParaRPr lang="en-US" sz="1400" dirty="0">
              <a:solidFill>
                <a:srgbClr val="FFFFFF"/>
              </a:solidFill>
              <a:latin typeface="Calibri"/>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2712"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91201"/>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56"/>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81"/>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622648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endParaRPr>
              <a:solidFill>
                <a:srgbClr val="626568"/>
              </a:solidFill>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14"/>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algn="ctr" defTabSz="291896" latinLnBrk="1" hangingPunct="0"/>
            <a:endParaRPr lang="en-US" sz="2500">
              <a:solidFill>
                <a:srgbClr val="000000"/>
              </a:solidFill>
              <a:sym typeface="Helvetica"/>
            </a:endParaRPr>
          </a:p>
        </p:txBody>
      </p:sp>
      <p:sp>
        <p:nvSpPr>
          <p:cNvPr id="11" name="Shape 3"/>
          <p:cNvSpPr/>
          <p:nvPr userDrawn="1"/>
        </p:nvSpPr>
        <p:spPr>
          <a:xfrm>
            <a:off x="10414607" y="6532523"/>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algn="r">
              <a:defRPr spc="0">
                <a:solidFill>
                  <a:srgbClr val="000000"/>
                </a:solidFill>
              </a:defRPr>
            </a:pPr>
            <a:r>
              <a:rPr sz="1400" spc="0" dirty="0" smtClean="0">
                <a:solidFill>
                  <a:srgbClr val="FFFFFF"/>
                </a:solidFill>
                <a:latin typeface="Calibri"/>
              </a:rPr>
              <a:t>CONFIDENTIAL</a:t>
            </a:r>
            <a:endParaRPr sz="1400" spc="0" dirty="0">
              <a:solidFill>
                <a:srgbClr val="FFFFFF"/>
              </a:solidFill>
              <a:latin typeface="Calibri"/>
            </a:endParaRPr>
          </a:p>
        </p:txBody>
      </p:sp>
      <p:sp>
        <p:nvSpPr>
          <p:cNvPr id="12" name="Slide Number Placeholder 2"/>
          <p:cNvSpPr txBox="1">
            <a:spLocks/>
          </p:cNvSpPr>
          <p:nvPr userDrawn="1"/>
        </p:nvSpPr>
        <p:spPr>
          <a:xfrm>
            <a:off x="5755150"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smtClean="0">
                <a:solidFill>
                  <a:srgbClr val="FFFFFF"/>
                </a:solidFill>
                <a:latin typeface="Calibri"/>
              </a:rPr>
              <a:pPr/>
              <a:t>‹#›</a:t>
            </a:fld>
            <a:r>
              <a:rPr lang="en-US" sz="1400" dirty="0" smtClean="0">
                <a:solidFill>
                  <a:srgbClr val="FFFFFF"/>
                </a:solidFill>
                <a:latin typeface="Calibri"/>
              </a:rPr>
              <a:t>  </a:t>
            </a:r>
            <a:endParaRPr lang="en-US" sz="1400" dirty="0">
              <a:solidFill>
                <a:srgbClr val="FFFFFF"/>
              </a:solidFill>
              <a:latin typeface="Calibri"/>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2712"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91201"/>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endParaRPr>
              <a:solidFill>
                <a:srgbClr val="626568"/>
              </a:solidFill>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14"/>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algn="ctr" defTabSz="291896" latinLnBrk="1" hangingPunct="0"/>
            <a:endParaRPr lang="en-US" sz="2500">
              <a:solidFill>
                <a:srgbClr val="000000"/>
              </a:solidFill>
              <a:sym typeface="Helvetica"/>
            </a:endParaRPr>
          </a:p>
        </p:txBody>
      </p:sp>
      <p:sp>
        <p:nvSpPr>
          <p:cNvPr id="11" name="Shape 3"/>
          <p:cNvSpPr/>
          <p:nvPr userDrawn="1"/>
        </p:nvSpPr>
        <p:spPr>
          <a:xfrm>
            <a:off x="10414607" y="6532523"/>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algn="r">
              <a:defRPr spc="0">
                <a:solidFill>
                  <a:srgbClr val="000000"/>
                </a:solidFill>
              </a:defRPr>
            </a:pPr>
            <a:r>
              <a:rPr sz="1400" spc="0" dirty="0" smtClean="0">
                <a:solidFill>
                  <a:srgbClr val="FFFFFF"/>
                </a:solidFill>
                <a:latin typeface="Calibri"/>
              </a:rPr>
              <a:t>CONFIDENTIAL</a:t>
            </a:r>
            <a:endParaRPr sz="1400" spc="0" dirty="0">
              <a:solidFill>
                <a:srgbClr val="FFFFFF"/>
              </a:solidFill>
              <a:latin typeface="Calibri"/>
            </a:endParaRPr>
          </a:p>
        </p:txBody>
      </p:sp>
      <p:sp>
        <p:nvSpPr>
          <p:cNvPr id="12" name="Slide Number Placeholder 2"/>
          <p:cNvSpPr txBox="1">
            <a:spLocks/>
          </p:cNvSpPr>
          <p:nvPr userDrawn="1"/>
        </p:nvSpPr>
        <p:spPr>
          <a:xfrm>
            <a:off x="5755150"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smtClean="0">
                <a:solidFill>
                  <a:srgbClr val="FFFFFF"/>
                </a:solidFill>
                <a:latin typeface="Calibri"/>
              </a:rPr>
              <a:pPr/>
              <a:t>‹#›</a:t>
            </a:fld>
            <a:r>
              <a:rPr lang="en-US" sz="1400" dirty="0" smtClean="0">
                <a:solidFill>
                  <a:srgbClr val="FFFFFF"/>
                </a:solidFill>
                <a:latin typeface="Calibri"/>
              </a:rPr>
              <a:t>  </a:t>
            </a:r>
            <a:endParaRPr lang="en-US" sz="1400" dirty="0">
              <a:solidFill>
                <a:srgbClr val="FFFFFF"/>
              </a:solidFill>
              <a:latin typeface="Calibri"/>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2712"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91201"/>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endParaRPr>
              <a:solidFill>
                <a:srgbClr val="626568"/>
              </a:solidFill>
              <a:latin typeface="Arial Narrow" panose="020B0606020202030204" pitchFamily="34" charset="0"/>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688" tIns="22844" rIns="45688" bIns="22844" anchor="b"/>
          <a:lstStyle>
            <a:lvl1pPr marL="0" marR="0" indent="0" algn="l" defTabSz="291896"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1896" eaLnBrk="1" fontAlgn="auto" latinLnBrk="0" hangingPunct="1">
              <a:lnSpc>
                <a:spcPct val="100000"/>
              </a:lnSpc>
              <a:spcBef>
                <a:spcPts val="1849"/>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835" tIns="60917" rIns="121835" bIns="60917"/>
          <a:lstStyle>
            <a:lvl1pPr marL="230556" indent="-230556"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173"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7792" indent="-22844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0640" indent="-232670"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7143" indent="-219979" algn="l">
              <a:spcBef>
                <a:spcPts val="799"/>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14"/>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694" tIns="35694" rIns="35694" bIns="35694" numCol="1" spcCol="19037" rtlCol="0" anchor="ctr">
            <a:noAutofit/>
          </a:bodyPr>
          <a:lstStyle/>
          <a:p>
            <a:pPr algn="ctr" defTabSz="291896" latinLnBrk="1" hangingPunct="0"/>
            <a:endParaRPr lang="en-US" sz="2500">
              <a:solidFill>
                <a:srgbClr val="000000"/>
              </a:solidFill>
              <a:sym typeface="Helvetica"/>
            </a:endParaRPr>
          </a:p>
        </p:txBody>
      </p:sp>
      <p:sp>
        <p:nvSpPr>
          <p:cNvPr id="11" name="Shape 3"/>
          <p:cNvSpPr/>
          <p:nvPr userDrawn="1"/>
        </p:nvSpPr>
        <p:spPr>
          <a:xfrm>
            <a:off x="10414607" y="6532523"/>
            <a:ext cx="1178038" cy="287529"/>
          </a:xfrm>
          <a:prstGeom prst="rect">
            <a:avLst/>
          </a:prstGeom>
          <a:noFill/>
          <a:ln w="12700">
            <a:miter lim="400000"/>
          </a:ln>
          <a:extLst>
            <a:ext uri="{C572A759-6A51-4108-AA02-DFA0A04FC94B}">
              <ma14:wrappingTextBoxFlag xmlns:ma14="http://schemas.microsoft.com/office/mac/drawingml/2011/main" val="1"/>
            </a:ext>
          </a:extLst>
        </p:spPr>
        <p:txBody>
          <a:bodyPr wrap="none" lIns="35694" tIns="35694" rIns="35694" bIns="35694" anchor="ctr">
            <a:spAutoFit/>
          </a:bodyPr>
          <a:lstStyle>
            <a:lvl1pPr>
              <a:defRPr sz="1800" spc="647">
                <a:solidFill>
                  <a:srgbClr val="0F26A5"/>
                </a:solidFill>
                <a:latin typeface="Gill Sans MT"/>
                <a:ea typeface="Gill Sans MT"/>
                <a:cs typeface="Gill Sans MT"/>
                <a:sym typeface="Gill Sans MT"/>
              </a:defRPr>
            </a:lvl1pPr>
          </a:lstStyle>
          <a:p>
            <a:pPr algn="r">
              <a:defRPr spc="0">
                <a:solidFill>
                  <a:srgbClr val="000000"/>
                </a:solidFill>
              </a:defRPr>
            </a:pPr>
            <a:r>
              <a:rPr sz="1400" spc="0" dirty="0" smtClean="0">
                <a:solidFill>
                  <a:srgbClr val="FFFFFF"/>
                </a:solidFill>
                <a:latin typeface="Calibri"/>
              </a:rPr>
              <a:t>CONFIDENTIAL</a:t>
            </a:r>
            <a:endParaRPr sz="1400" spc="0" dirty="0">
              <a:solidFill>
                <a:srgbClr val="FFFFFF"/>
              </a:solidFill>
              <a:latin typeface="Calibri"/>
            </a:endParaRPr>
          </a:p>
        </p:txBody>
      </p:sp>
      <p:sp>
        <p:nvSpPr>
          <p:cNvPr id="12" name="Slide Number Placeholder 2"/>
          <p:cNvSpPr txBox="1">
            <a:spLocks/>
          </p:cNvSpPr>
          <p:nvPr userDrawn="1"/>
        </p:nvSpPr>
        <p:spPr>
          <a:xfrm>
            <a:off x="5755150" y="6562103"/>
            <a:ext cx="681715" cy="226714"/>
          </a:xfrm>
          <a:prstGeom prst="rect">
            <a:avLst/>
          </a:prstGeom>
          <a:noFill/>
        </p:spPr>
        <p:txBody>
          <a:bodyPr vert="horz" lIns="45688" tIns="22844" rIns="45688" bIns="22844"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400" smtClean="0">
                <a:solidFill>
                  <a:srgbClr val="FFFFFF"/>
                </a:solidFill>
                <a:latin typeface="Calibri"/>
              </a:rPr>
              <a:pPr/>
              <a:t>‹#›</a:t>
            </a:fld>
            <a:r>
              <a:rPr lang="en-US" sz="1400" dirty="0" smtClean="0">
                <a:solidFill>
                  <a:srgbClr val="FFFFFF"/>
                </a:solidFill>
                <a:latin typeface="Calibri"/>
              </a:rPr>
              <a:t>  </a:t>
            </a:r>
            <a:endParaRPr lang="en-US" sz="1400" dirty="0">
              <a:solidFill>
                <a:srgbClr val="FFFFFF"/>
              </a:solidFill>
              <a:latin typeface="Calibri"/>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2712"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91201"/>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0" y="44148"/>
            <a:ext cx="12192000" cy="385965"/>
          </a:xfrm>
          <a:prstGeom prst="rect">
            <a:avLst/>
          </a:prstGeom>
          <a:solidFill>
            <a:schemeClr val="bg1">
              <a:lumMod val="95000"/>
            </a:schemeClr>
          </a:solidFill>
          <a:ln>
            <a:solidFill>
              <a:schemeClr val="bg1">
                <a:lumMod val="95000"/>
              </a:schemeClr>
            </a:solidFill>
          </a:ln>
        </p:spPr>
        <p:txBody>
          <a:bodyPr>
            <a:noAutofit/>
          </a:bodyPr>
          <a:lstStyle>
            <a:lvl1pPr>
              <a:defRPr sz="2400" b="1">
                <a:solidFill>
                  <a:srgbClr val="C00000"/>
                </a:solidFill>
                <a:latin typeface="Arial" charset="0"/>
                <a:ea typeface="Arial" charset="0"/>
                <a:cs typeface="Arial" charset="0"/>
              </a:defRPr>
            </a:lvl1pPr>
          </a:lstStyle>
          <a:p>
            <a:endParaRPr lang="en-US" dirty="0"/>
          </a:p>
        </p:txBody>
      </p:sp>
      <p:sp>
        <p:nvSpPr>
          <p:cNvPr id="8" name="Content Placeholder 2"/>
          <p:cNvSpPr>
            <a:spLocks noGrp="1"/>
          </p:cNvSpPr>
          <p:nvPr>
            <p:ph idx="1"/>
          </p:nvPr>
        </p:nvSpPr>
        <p:spPr>
          <a:xfrm>
            <a:off x="208936" y="1235689"/>
            <a:ext cx="11695469" cy="4968466"/>
          </a:xfrm>
          <a:prstGeom prst="rect">
            <a:avLst/>
          </a:prstGeom>
        </p:spPr>
        <p:txBody>
          <a:bodyPr>
            <a:normAutofit/>
          </a:bodyPr>
          <a:lstStyle>
            <a:lvl1pPr>
              <a:defRPr sz="2000">
                <a:latin typeface="Arial" charset="0"/>
                <a:ea typeface="Arial" charset="0"/>
                <a:cs typeface="Arial" charset="0"/>
              </a:defRPr>
            </a:lvl1pPr>
            <a:lvl2pPr>
              <a:defRPr sz="2000">
                <a:latin typeface="Arial" charset="0"/>
                <a:ea typeface="Arial" charset="0"/>
                <a:cs typeface="Arial" charset="0"/>
              </a:defRPr>
            </a:lvl2pPr>
            <a:lvl3pPr>
              <a:defRPr sz="2000">
                <a:latin typeface="Arial" charset="0"/>
                <a:ea typeface="Arial" charset="0"/>
                <a:cs typeface="Arial" charset="0"/>
              </a:defRPr>
            </a:lvl3pPr>
            <a:lvl4pPr>
              <a:defRPr sz="2000">
                <a:latin typeface="Arial" charset="0"/>
                <a:ea typeface="Arial" charset="0"/>
                <a:cs typeface="Arial" charset="0"/>
              </a:defRPr>
            </a:lvl4pPr>
            <a:lvl5pPr>
              <a:defRPr sz="2000">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extBox 1"/>
          <p:cNvSpPr txBox="1"/>
          <p:nvPr userDrawn="1"/>
        </p:nvSpPr>
        <p:spPr>
          <a:xfrm>
            <a:off x="11689299" y="6550224"/>
            <a:ext cx="377483" cy="307777"/>
          </a:xfrm>
          <a:prstGeom prst="rect">
            <a:avLst/>
          </a:prstGeom>
          <a:noFill/>
        </p:spPr>
        <p:txBody>
          <a:bodyPr wrap="none" rtlCol="0">
            <a:spAutoFit/>
          </a:bodyPr>
          <a:lstStyle/>
          <a:p>
            <a:fld id="{3008F35B-DF89-0742-9CB1-FC360A62CFCF}" type="slidenum">
              <a:rPr lang="en-US" sz="1400" smtClean="0">
                <a:solidFill>
                  <a:schemeClr val="bg1"/>
                </a:solidFill>
                <a:latin typeface="Helvetica Neue" charset="0"/>
                <a:ea typeface="Helvetica Neue" charset="0"/>
                <a:cs typeface="Helvetica Neue" charset="0"/>
              </a:rPr>
              <a:t>‹#›</a:t>
            </a:fld>
            <a:endParaRPr lang="en-US" sz="1400" dirty="0">
              <a:solidFill>
                <a:schemeClr val="bg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104122834"/>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1_Custom Layout">
    <p:spTree>
      <p:nvGrpSpPr>
        <p:cNvPr id="1" name=""/>
        <p:cNvGrpSpPr/>
        <p:nvPr/>
      </p:nvGrpSpPr>
      <p:grpSpPr>
        <a:xfrm>
          <a:off x="0" y="0"/>
          <a:ext cx="0" cy="0"/>
          <a:chOff x="0" y="0"/>
          <a:chExt cx="0" cy="0"/>
        </a:xfrm>
      </p:grpSpPr>
      <p:sp>
        <p:nvSpPr>
          <p:cNvPr id="3" name="Shape 6"/>
          <p:cNvSpPr/>
          <p:nvPr userDrawn="1"/>
        </p:nvSpPr>
        <p:spPr>
          <a:xfrm>
            <a:off x="609600" y="987329"/>
            <a:ext cx="10972800" cy="0"/>
          </a:xfrm>
          <a:prstGeom prst="line">
            <a:avLst/>
          </a:prstGeom>
          <a:ln w="12700" cap="rnd">
            <a:solidFill>
              <a:schemeClr val="tx1"/>
            </a:solidFill>
            <a:prstDash val="sysDot"/>
            <a:round/>
          </a:ln>
        </p:spPr>
        <p:txBody>
          <a:bodyPr lIns="0" tIns="0" rIns="0" bIns="0"/>
          <a:lstStyle/>
          <a:p>
            <a:pPr algn="ctr" defTabSz="292093"/>
            <a:endParaRPr sz="2500" kern="0">
              <a:solidFill>
                <a:sysClr val="windowText" lastClr="000000"/>
              </a:solidFill>
              <a:latin typeface="Arial Narrow" panose="020B0606020202030204" pitchFamily="34" charset="0"/>
              <a:ea typeface="Helvetica"/>
              <a:cs typeface="Helvetica"/>
              <a:sym typeface="Helvetica"/>
            </a:endParaRPr>
          </a:p>
        </p:txBody>
      </p:sp>
      <p:sp>
        <p:nvSpPr>
          <p:cNvPr id="4" name="Text Placeholder 14"/>
          <p:cNvSpPr>
            <a:spLocks noGrp="1"/>
          </p:cNvSpPr>
          <p:nvPr>
            <p:ph type="body" sz="quarter" idx="12" hasCustomPrompt="1"/>
          </p:nvPr>
        </p:nvSpPr>
        <p:spPr>
          <a:xfrm>
            <a:off x="609600" y="76200"/>
            <a:ext cx="10972800" cy="909320"/>
          </a:xfrm>
          <a:prstGeom prst="rect">
            <a:avLst/>
          </a:prstGeom>
        </p:spPr>
        <p:txBody>
          <a:bodyPr lIns="45718" tIns="22858" rIns="45718" bIns="22858" anchor="b"/>
          <a:lstStyle>
            <a:lvl1pPr marL="0" marR="0" indent="0" algn="l" defTabSz="292083" eaLnBrk="1" fontAlgn="auto" latinLnBrk="0" hangingPunct="1">
              <a:lnSpc>
                <a:spcPct val="95000"/>
              </a:lnSpc>
              <a:spcBef>
                <a:spcPts val="0"/>
              </a:spcBef>
              <a:spcAft>
                <a:spcPts val="0"/>
              </a:spcAft>
              <a:buClrTx/>
              <a:buSzPct val="171000"/>
              <a:buFontTx/>
              <a:buNone/>
              <a:tabLst/>
              <a:defRPr sz="2800" b="1" spc="71" baseline="0">
                <a:solidFill>
                  <a:schemeClr val="accent2"/>
                </a:solidFill>
                <a:latin typeface="+mn-lt"/>
              </a:defRPr>
            </a:lvl1pPr>
          </a:lstStyle>
          <a:p>
            <a:pPr marL="0" marR="0" lvl="0" indent="0" algn="l" defTabSz="292083" eaLnBrk="1" fontAlgn="auto" latinLnBrk="0" hangingPunct="1">
              <a:lnSpc>
                <a:spcPct val="100000"/>
              </a:lnSpc>
              <a:spcBef>
                <a:spcPts val="1851"/>
              </a:spcBef>
              <a:spcAft>
                <a:spcPts val="0"/>
              </a:spcAft>
              <a:buClrTx/>
              <a:buSzPct val="171000"/>
              <a:buFontTx/>
              <a:buNone/>
              <a:tabLst/>
              <a:defRPr/>
            </a:pPr>
            <a:r>
              <a:rPr lang="en-US" dirty="0" smtClean="0"/>
              <a:t>Title of Slide</a:t>
            </a:r>
          </a:p>
        </p:txBody>
      </p:sp>
      <p:sp>
        <p:nvSpPr>
          <p:cNvPr id="8" name="Content Placeholder 7"/>
          <p:cNvSpPr>
            <a:spLocks noGrp="1"/>
          </p:cNvSpPr>
          <p:nvPr>
            <p:ph sz="quarter" idx="14"/>
          </p:nvPr>
        </p:nvSpPr>
        <p:spPr>
          <a:xfrm>
            <a:off x="609600" y="1117600"/>
            <a:ext cx="10972800" cy="5054600"/>
          </a:xfrm>
          <a:prstGeom prst="rect">
            <a:avLst/>
          </a:prstGeom>
        </p:spPr>
        <p:txBody>
          <a:bodyPr lIns="121913" tIns="60956" rIns="121913" bIns="60956"/>
          <a:lstStyle>
            <a:lvl1pPr marL="230704" indent="-230704" algn="l">
              <a:spcBef>
                <a:spcPts val="800"/>
              </a:spcBef>
              <a:buClr>
                <a:schemeClr val="accent2"/>
              </a:buClr>
              <a:buSzPct val="100000"/>
              <a:buFont typeface="Courier New" panose="02070309020205020404" pitchFamily="49" charset="0"/>
              <a:buChar char="o"/>
              <a:defRPr sz="1600">
                <a:solidFill>
                  <a:schemeClr val="bg2">
                    <a:lumMod val="10000"/>
                  </a:schemeClr>
                </a:solidFill>
                <a:latin typeface="+mn-lt"/>
              </a:defRPr>
            </a:lvl1pPr>
            <a:lvl2pPr marL="609563" indent="-228586" algn="l">
              <a:spcBef>
                <a:spcPts val="800"/>
              </a:spcBef>
              <a:buClr>
                <a:schemeClr val="accent2"/>
              </a:buClr>
              <a:buSzPct val="100000"/>
              <a:buFont typeface="Courier New" panose="02070309020205020404" pitchFamily="49" charset="0"/>
              <a:buChar char="o"/>
              <a:defRPr sz="1600">
                <a:solidFill>
                  <a:schemeClr val="bg2">
                    <a:lumMod val="10000"/>
                  </a:schemeClr>
                </a:solidFill>
                <a:latin typeface="+mn-lt"/>
              </a:defRPr>
            </a:lvl2pPr>
            <a:lvl3pPr marL="988426" indent="-228586" algn="l">
              <a:spcBef>
                <a:spcPts val="800"/>
              </a:spcBef>
              <a:buClr>
                <a:schemeClr val="accent2"/>
              </a:buClr>
              <a:buSzPct val="100000"/>
              <a:buFont typeface="Courier New" panose="02070309020205020404" pitchFamily="49" charset="0"/>
              <a:buChar char="o"/>
              <a:defRPr sz="1600">
                <a:solidFill>
                  <a:schemeClr val="bg2">
                    <a:lumMod val="10000"/>
                  </a:schemeClr>
                </a:solidFill>
                <a:latin typeface="+mn-lt"/>
              </a:defRPr>
            </a:lvl3pPr>
            <a:lvl4pPr marL="1371519" indent="-232820" algn="l">
              <a:spcBef>
                <a:spcPts val="800"/>
              </a:spcBef>
              <a:buClr>
                <a:schemeClr val="accent2"/>
              </a:buClr>
              <a:buSzPct val="100000"/>
              <a:buFont typeface="Courier New" panose="02070309020205020404" pitchFamily="49" charset="0"/>
              <a:buChar char="o"/>
              <a:defRPr sz="1600">
                <a:solidFill>
                  <a:schemeClr val="bg2">
                    <a:lumMod val="10000"/>
                  </a:schemeClr>
                </a:solidFill>
                <a:latin typeface="+mn-lt"/>
              </a:defRPr>
            </a:lvl4pPr>
            <a:lvl5pPr marL="1748264" indent="-220120" algn="l">
              <a:spcBef>
                <a:spcPts val="800"/>
              </a:spcBef>
              <a:buClr>
                <a:schemeClr val="accent2"/>
              </a:buClr>
              <a:buSzPct val="100000"/>
              <a:buFont typeface="Courier New" panose="02070309020205020404" pitchFamily="49" charset="0"/>
              <a:buChar char="o"/>
              <a:defRPr sz="1600">
                <a:solidFill>
                  <a:schemeClr val="bg2">
                    <a:lumMod val="1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Rectangle 30"/>
          <p:cNvSpPr/>
          <p:nvPr userDrawn="1"/>
        </p:nvSpPr>
        <p:spPr>
          <a:xfrm>
            <a:off x="0" y="6493506"/>
            <a:ext cx="12192000" cy="372127"/>
          </a:xfrm>
          <a:prstGeom prst="rect">
            <a:avLst/>
          </a:prstGeom>
          <a:solidFill>
            <a:schemeClr val="accent1"/>
          </a:solid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6" tIns="35716" rIns="35716" bIns="35716" numCol="1" spcCol="19049" rtlCol="0" anchor="ctr">
            <a:noAutofit/>
          </a:bodyPr>
          <a:lstStyle/>
          <a:p>
            <a:pPr algn="ctr" defTabSz="292083" latinLnBrk="1" hangingPunct="0"/>
            <a:endParaRPr lang="en-US" sz="2500" kern="0">
              <a:solidFill>
                <a:srgbClr val="000000"/>
              </a:solidFill>
              <a:latin typeface="Calibri" panose="020F0502020204030204" pitchFamily="34" charset="0"/>
              <a:ea typeface="Helvetica"/>
              <a:cs typeface="Helvetica"/>
              <a:sym typeface="Helvetica"/>
            </a:endParaRPr>
          </a:p>
        </p:txBody>
      </p:sp>
      <p:sp>
        <p:nvSpPr>
          <p:cNvPr id="12" name="Slide Number Placeholder 2"/>
          <p:cNvSpPr txBox="1">
            <a:spLocks/>
          </p:cNvSpPr>
          <p:nvPr userDrawn="1"/>
        </p:nvSpPr>
        <p:spPr>
          <a:xfrm>
            <a:off x="5755145" y="6562103"/>
            <a:ext cx="681715" cy="226715"/>
          </a:xfrm>
          <a:prstGeom prst="rect">
            <a:avLst/>
          </a:prstGeom>
          <a:noFill/>
        </p:spPr>
        <p:txBody>
          <a:bodyPr vert="horz" lIns="45718" tIns="22858" rIns="45718" bIns="22858" rtlCol="0" anchor="ctr"/>
          <a:lstStyle>
            <a:defPPr>
              <a:defRPr lang="en-US"/>
            </a:defPPr>
            <a:lvl1pPr marL="0" algn="ctr" defTabSz="914400" rtl="0" eaLnBrk="1" latinLnBrk="0" hangingPunct="1">
              <a:defRPr sz="1800" b="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5D5F4-7D47-824B-A62F-8EF9E2D3386C}" type="slidenum">
              <a:rPr lang="en-US" sz="1500" smtClean="0">
                <a:solidFill>
                  <a:srgbClr val="FFFFFF"/>
                </a:solidFill>
                <a:latin typeface="Arial Narrow"/>
                <a:ea typeface="Helvetica"/>
                <a:sym typeface="Helvetica"/>
              </a:rPr>
              <a:pPr/>
              <a:t>‹#›</a:t>
            </a:fld>
            <a:r>
              <a:rPr lang="en-US" sz="1500" dirty="0" smtClean="0">
                <a:solidFill>
                  <a:srgbClr val="FFFFFF"/>
                </a:solidFill>
                <a:latin typeface="Arial Narrow"/>
                <a:ea typeface="Helvetica"/>
                <a:sym typeface="Helvetica"/>
              </a:rPr>
              <a:t>  </a:t>
            </a:r>
            <a:endParaRPr lang="en-US" sz="1500" dirty="0">
              <a:solidFill>
                <a:srgbClr val="FFFFFF"/>
              </a:solidFill>
              <a:latin typeface="Arial Narrow"/>
              <a:ea typeface="Helvetica"/>
              <a:sym typeface="Helvetica"/>
            </a:endParaRPr>
          </a:p>
        </p:txBody>
      </p:sp>
      <p:pic>
        <p:nvPicPr>
          <p:cNvPr id="9" name="Picture 18" descr="C:\Users\salvael.o\AppData\Local\Microsoft\Windows\Temporary Internet Files\Content.Outlook\YGNC19QW\SSIC logo vert wht (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2709" y="6538979"/>
            <a:ext cx="1134359" cy="28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833040"/>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Tree>
    <p:extLst>
      <p:ext uri="{BB962C8B-B14F-4D97-AF65-F5344CB8AC3E}">
        <p14:creationId xmlns:p14="http://schemas.microsoft.com/office/powerpoint/2010/main" val="756759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1" name="Rectangle 20"/>
          <p:cNvSpPr/>
          <p:nvPr userDrawn="1"/>
        </p:nvSpPr>
        <p:spPr>
          <a:xfrm>
            <a:off x="693737" y="290911"/>
            <a:ext cx="10795000" cy="330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3846284" y="290911"/>
            <a:ext cx="0" cy="6334014"/>
          </a:xfrm>
          <a:prstGeom prst="line">
            <a:avLst/>
          </a:prstGeom>
          <a:ln>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674426" y="290911"/>
            <a:ext cx="0" cy="6334014"/>
          </a:xfrm>
          <a:prstGeom prst="line">
            <a:avLst/>
          </a:prstGeom>
          <a:ln>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sp>
        <p:nvSpPr>
          <p:cNvPr id="26" name="TextBox 25"/>
          <p:cNvSpPr txBox="1"/>
          <p:nvPr userDrawn="1"/>
        </p:nvSpPr>
        <p:spPr>
          <a:xfrm>
            <a:off x="5374865" y="202052"/>
            <a:ext cx="770980" cy="276999"/>
          </a:xfrm>
          <a:prstGeom prst="rect">
            <a:avLst/>
          </a:prstGeom>
          <a:noFill/>
        </p:spPr>
        <p:txBody>
          <a:bodyPr wrap="none" rtlCol="0">
            <a:spAutoFit/>
          </a:bodyPr>
          <a:lstStyle/>
          <a:p>
            <a:pPr algn="ctr"/>
            <a:r>
              <a:rPr lang="en-US" sz="1200" dirty="0" smtClean="0">
                <a:solidFill>
                  <a:schemeClr val="tx1">
                    <a:lumMod val="85000"/>
                    <a:lumOff val="15000"/>
                  </a:schemeClr>
                </a:solidFill>
                <a:latin typeface="Graphik Medium"/>
                <a:cs typeface="Graphik Medium"/>
              </a:rPr>
              <a:t>H2 2017</a:t>
            </a:r>
          </a:p>
        </p:txBody>
      </p:sp>
      <p:sp>
        <p:nvSpPr>
          <p:cNvPr id="28" name="TextBox 27"/>
          <p:cNvSpPr txBox="1"/>
          <p:nvPr userDrawn="1"/>
        </p:nvSpPr>
        <p:spPr>
          <a:xfrm>
            <a:off x="9191035" y="202052"/>
            <a:ext cx="767280" cy="276999"/>
          </a:xfrm>
          <a:prstGeom prst="rect">
            <a:avLst/>
          </a:prstGeom>
          <a:noFill/>
        </p:spPr>
        <p:txBody>
          <a:bodyPr wrap="none" rtlCol="0">
            <a:spAutoFit/>
          </a:bodyPr>
          <a:lstStyle/>
          <a:p>
            <a:pPr algn="ctr"/>
            <a:r>
              <a:rPr lang="en-US" sz="1200" dirty="0" smtClean="0">
                <a:solidFill>
                  <a:schemeClr val="tx1">
                    <a:lumMod val="85000"/>
                    <a:lumOff val="15000"/>
                  </a:schemeClr>
                </a:solidFill>
                <a:latin typeface="Graphik Medium"/>
                <a:cs typeface="Graphik Medium"/>
              </a:rPr>
              <a:t>H1</a:t>
            </a:r>
            <a:r>
              <a:rPr lang="en-US" sz="1200" baseline="0" dirty="0" smtClean="0">
                <a:solidFill>
                  <a:schemeClr val="tx1">
                    <a:lumMod val="85000"/>
                    <a:lumOff val="15000"/>
                  </a:schemeClr>
                </a:solidFill>
                <a:latin typeface="Graphik Medium"/>
                <a:cs typeface="Graphik Medium"/>
              </a:rPr>
              <a:t> 2018</a:t>
            </a:r>
            <a:endParaRPr lang="en-US" sz="1200" dirty="0" smtClean="0">
              <a:solidFill>
                <a:schemeClr val="tx1">
                  <a:lumMod val="85000"/>
                  <a:lumOff val="15000"/>
                </a:schemeClr>
              </a:solidFill>
              <a:latin typeface="Graphik Medium"/>
              <a:cs typeface="Graphik Medium"/>
            </a:endParaRPr>
          </a:p>
        </p:txBody>
      </p:sp>
      <p:sp>
        <p:nvSpPr>
          <p:cNvPr id="35" name="TextBox 34"/>
          <p:cNvSpPr txBox="1"/>
          <p:nvPr userDrawn="1"/>
        </p:nvSpPr>
        <p:spPr>
          <a:xfrm>
            <a:off x="1351482" y="202052"/>
            <a:ext cx="2122127" cy="276999"/>
          </a:xfrm>
          <a:prstGeom prst="rect">
            <a:avLst/>
          </a:prstGeom>
          <a:noFill/>
        </p:spPr>
        <p:txBody>
          <a:bodyPr wrap="none" rtlCol="0">
            <a:spAutoFit/>
          </a:bodyPr>
          <a:lstStyle/>
          <a:p>
            <a:pPr algn="l"/>
            <a:r>
              <a:rPr lang="en-US" sz="1200" dirty="0" smtClean="0">
                <a:solidFill>
                  <a:schemeClr val="tx1">
                    <a:lumMod val="85000"/>
                    <a:lumOff val="15000"/>
                  </a:schemeClr>
                </a:solidFill>
                <a:latin typeface="Graphik Medium"/>
                <a:cs typeface="Graphik Medium"/>
              </a:rPr>
              <a:t>CURRENT</a:t>
            </a:r>
            <a:r>
              <a:rPr lang="en-US" sz="1200" baseline="0" dirty="0" smtClean="0">
                <a:solidFill>
                  <a:schemeClr val="tx1">
                    <a:lumMod val="85000"/>
                    <a:lumOff val="15000"/>
                  </a:schemeClr>
                </a:solidFill>
                <a:latin typeface="Graphik Medium"/>
                <a:cs typeface="Graphik Medium"/>
              </a:rPr>
              <a:t> PRODUCT LINE</a:t>
            </a:r>
            <a:endParaRPr lang="en-US" sz="1200" dirty="0" smtClean="0">
              <a:solidFill>
                <a:schemeClr val="tx1">
                  <a:lumMod val="85000"/>
                  <a:lumOff val="15000"/>
                </a:schemeClr>
              </a:solidFill>
              <a:latin typeface="Graphik Medium"/>
              <a:cs typeface="Graphik Medium"/>
            </a:endParaRPr>
          </a:p>
        </p:txBody>
      </p:sp>
      <p:sp>
        <p:nvSpPr>
          <p:cNvPr id="37" name="Rectangle 36"/>
          <p:cNvSpPr/>
          <p:nvPr userDrawn="1"/>
        </p:nvSpPr>
        <p:spPr>
          <a:xfrm>
            <a:off x="685520" y="595141"/>
            <a:ext cx="277000" cy="333795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userDrawn="1"/>
        </p:nvSpPr>
        <p:spPr>
          <a:xfrm>
            <a:off x="681286" y="3933098"/>
            <a:ext cx="1486793" cy="269184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userDrawn="1"/>
        </p:nvSpPr>
        <p:spPr>
          <a:xfrm rot="16200000">
            <a:off x="316936" y="2006902"/>
            <a:ext cx="1043876" cy="276999"/>
          </a:xfrm>
          <a:prstGeom prst="rect">
            <a:avLst/>
          </a:prstGeom>
          <a:noFill/>
        </p:spPr>
        <p:txBody>
          <a:bodyPr wrap="none" rtlCol="0">
            <a:spAutoFit/>
          </a:bodyPr>
          <a:lstStyle/>
          <a:p>
            <a:pPr algn="l"/>
            <a:r>
              <a:rPr lang="en-US" sz="1200" dirty="0" smtClean="0">
                <a:solidFill>
                  <a:schemeClr val="tx1">
                    <a:lumMod val="85000"/>
                    <a:lumOff val="15000"/>
                  </a:schemeClr>
                </a:solidFill>
                <a:latin typeface="Graphik Medium"/>
                <a:cs typeface="Graphik Medium"/>
              </a:rPr>
              <a:t>GATEWAYS</a:t>
            </a:r>
          </a:p>
        </p:txBody>
      </p:sp>
      <p:sp>
        <p:nvSpPr>
          <p:cNvPr id="32" name="TextBox 31"/>
          <p:cNvSpPr txBox="1"/>
          <p:nvPr userDrawn="1"/>
        </p:nvSpPr>
        <p:spPr>
          <a:xfrm rot="16200000">
            <a:off x="229239" y="5162570"/>
            <a:ext cx="1210788" cy="277288"/>
          </a:xfrm>
          <a:prstGeom prst="rect">
            <a:avLst/>
          </a:prstGeom>
          <a:noFill/>
        </p:spPr>
        <p:txBody>
          <a:bodyPr wrap="none" rtlCol="0">
            <a:spAutoFit/>
          </a:bodyPr>
          <a:lstStyle/>
          <a:p>
            <a:pPr algn="l"/>
            <a:r>
              <a:rPr lang="en-US" sz="1200" dirty="0" smtClean="0">
                <a:solidFill>
                  <a:schemeClr val="tx1">
                    <a:lumMod val="85000"/>
                    <a:lumOff val="15000"/>
                  </a:schemeClr>
                </a:solidFill>
                <a:latin typeface="Graphik Medium"/>
                <a:cs typeface="Graphik Medium"/>
              </a:rPr>
              <a:t>EDGE NODES</a:t>
            </a:r>
          </a:p>
        </p:txBody>
      </p:sp>
    </p:spTree>
    <p:extLst>
      <p:ext uri="{BB962C8B-B14F-4D97-AF65-F5344CB8AC3E}">
        <p14:creationId xmlns:p14="http://schemas.microsoft.com/office/powerpoint/2010/main" val="416006963"/>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1" name="Rectangle 20"/>
          <p:cNvSpPr/>
          <p:nvPr userDrawn="1"/>
        </p:nvSpPr>
        <p:spPr>
          <a:xfrm>
            <a:off x="693737" y="290911"/>
            <a:ext cx="10795000" cy="330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3846284" y="290911"/>
            <a:ext cx="0" cy="6334014"/>
          </a:xfrm>
          <a:prstGeom prst="line">
            <a:avLst/>
          </a:prstGeom>
          <a:ln>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674426" y="290911"/>
            <a:ext cx="0" cy="6334014"/>
          </a:xfrm>
          <a:prstGeom prst="line">
            <a:avLst/>
          </a:prstGeom>
          <a:ln>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sp>
        <p:nvSpPr>
          <p:cNvPr id="26" name="TextBox 25"/>
          <p:cNvSpPr txBox="1"/>
          <p:nvPr userDrawn="1"/>
        </p:nvSpPr>
        <p:spPr>
          <a:xfrm>
            <a:off x="5365180" y="202052"/>
            <a:ext cx="790369" cy="276999"/>
          </a:xfrm>
          <a:prstGeom prst="rect">
            <a:avLst/>
          </a:prstGeom>
          <a:noFill/>
        </p:spPr>
        <p:txBody>
          <a:bodyPr wrap="none" rtlCol="0">
            <a:spAutoFit/>
          </a:bodyPr>
          <a:lstStyle/>
          <a:p>
            <a:pPr algn="ctr"/>
            <a:r>
              <a:rPr lang="en-US" sz="1200" dirty="0" smtClean="0">
                <a:solidFill>
                  <a:schemeClr val="tx1">
                    <a:lumMod val="85000"/>
                    <a:lumOff val="15000"/>
                  </a:schemeClr>
                </a:solidFill>
                <a:latin typeface="Graphik Medium"/>
                <a:cs typeface="Graphik Medium"/>
              </a:rPr>
              <a:t>Q4 2017</a:t>
            </a:r>
          </a:p>
        </p:txBody>
      </p:sp>
      <p:sp>
        <p:nvSpPr>
          <p:cNvPr id="28" name="TextBox 27"/>
          <p:cNvSpPr txBox="1"/>
          <p:nvPr userDrawn="1"/>
        </p:nvSpPr>
        <p:spPr>
          <a:xfrm>
            <a:off x="8961843" y="202052"/>
            <a:ext cx="1225666" cy="276999"/>
          </a:xfrm>
          <a:prstGeom prst="rect">
            <a:avLst/>
          </a:prstGeom>
          <a:noFill/>
        </p:spPr>
        <p:txBody>
          <a:bodyPr wrap="none" rtlCol="0">
            <a:spAutoFit/>
          </a:bodyPr>
          <a:lstStyle/>
          <a:p>
            <a:pPr algn="ctr"/>
            <a:r>
              <a:rPr lang="en-US" sz="1200" dirty="0" smtClean="0">
                <a:solidFill>
                  <a:schemeClr val="tx1">
                    <a:lumMod val="85000"/>
                    <a:lumOff val="15000"/>
                  </a:schemeClr>
                </a:solidFill>
                <a:latin typeface="Graphik Medium"/>
                <a:cs typeface="Graphik Medium"/>
              </a:rPr>
              <a:t>Planned </a:t>
            </a:r>
            <a:r>
              <a:rPr lang="en-US" sz="1200" baseline="0" dirty="0" smtClean="0">
                <a:solidFill>
                  <a:schemeClr val="tx1">
                    <a:lumMod val="85000"/>
                    <a:lumOff val="15000"/>
                  </a:schemeClr>
                </a:solidFill>
                <a:latin typeface="Graphik Medium"/>
                <a:cs typeface="Graphik Medium"/>
              </a:rPr>
              <a:t>2018+</a:t>
            </a:r>
            <a:endParaRPr lang="en-US" sz="1200" dirty="0" smtClean="0">
              <a:solidFill>
                <a:schemeClr val="tx1">
                  <a:lumMod val="85000"/>
                  <a:lumOff val="15000"/>
                </a:schemeClr>
              </a:solidFill>
              <a:latin typeface="Graphik Medium"/>
              <a:cs typeface="Graphik Medium"/>
            </a:endParaRPr>
          </a:p>
        </p:txBody>
      </p:sp>
      <p:sp>
        <p:nvSpPr>
          <p:cNvPr id="35" name="TextBox 34"/>
          <p:cNvSpPr txBox="1"/>
          <p:nvPr userDrawn="1"/>
        </p:nvSpPr>
        <p:spPr>
          <a:xfrm>
            <a:off x="1351482" y="202052"/>
            <a:ext cx="2122127" cy="276999"/>
          </a:xfrm>
          <a:prstGeom prst="rect">
            <a:avLst/>
          </a:prstGeom>
          <a:noFill/>
        </p:spPr>
        <p:txBody>
          <a:bodyPr wrap="none" rtlCol="0">
            <a:spAutoFit/>
          </a:bodyPr>
          <a:lstStyle/>
          <a:p>
            <a:pPr algn="l"/>
            <a:r>
              <a:rPr lang="en-US" sz="1200" dirty="0" smtClean="0">
                <a:solidFill>
                  <a:schemeClr val="tx1">
                    <a:lumMod val="85000"/>
                    <a:lumOff val="15000"/>
                  </a:schemeClr>
                </a:solidFill>
                <a:latin typeface="Graphik Medium"/>
                <a:cs typeface="Graphik Medium"/>
              </a:rPr>
              <a:t>CURRENT</a:t>
            </a:r>
            <a:r>
              <a:rPr lang="en-US" sz="1200" baseline="0" dirty="0" smtClean="0">
                <a:solidFill>
                  <a:schemeClr val="tx1">
                    <a:lumMod val="85000"/>
                    <a:lumOff val="15000"/>
                  </a:schemeClr>
                </a:solidFill>
                <a:latin typeface="Graphik Medium"/>
                <a:cs typeface="Graphik Medium"/>
              </a:rPr>
              <a:t> PRODUCT LINE</a:t>
            </a:r>
            <a:endParaRPr lang="en-US" sz="1200" dirty="0" smtClean="0">
              <a:solidFill>
                <a:schemeClr val="tx1">
                  <a:lumMod val="85000"/>
                  <a:lumOff val="15000"/>
                </a:schemeClr>
              </a:solidFill>
              <a:latin typeface="Graphik Medium"/>
              <a:cs typeface="Graphik Medium"/>
            </a:endParaRPr>
          </a:p>
        </p:txBody>
      </p:sp>
      <p:sp>
        <p:nvSpPr>
          <p:cNvPr id="37" name="Rectangle 36"/>
          <p:cNvSpPr/>
          <p:nvPr userDrawn="1"/>
        </p:nvSpPr>
        <p:spPr>
          <a:xfrm>
            <a:off x="685520" y="595141"/>
            <a:ext cx="277000" cy="333795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userDrawn="1"/>
        </p:nvSpPr>
        <p:spPr>
          <a:xfrm>
            <a:off x="681286" y="3933098"/>
            <a:ext cx="1486793" cy="269184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810558"/>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4" name="Rectangle 33"/>
          <p:cNvSpPr/>
          <p:nvPr userDrawn="1"/>
        </p:nvSpPr>
        <p:spPr>
          <a:xfrm>
            <a:off x="693746" y="632393"/>
            <a:ext cx="10808831" cy="14859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693737" y="2139579"/>
            <a:ext cx="10795000" cy="14859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userDrawn="1"/>
        </p:nvSpPr>
        <p:spPr>
          <a:xfrm>
            <a:off x="693737" y="290911"/>
            <a:ext cx="10795000" cy="3302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2626"/>
              </a:solidFill>
            </a:endParaRPr>
          </a:p>
        </p:txBody>
      </p:sp>
      <p:sp>
        <p:nvSpPr>
          <p:cNvPr id="26" name="TextBox 25"/>
          <p:cNvSpPr txBox="1"/>
          <p:nvPr userDrawn="1"/>
        </p:nvSpPr>
        <p:spPr>
          <a:xfrm>
            <a:off x="2975764" y="318126"/>
            <a:ext cx="1788229" cy="276999"/>
          </a:xfrm>
          <a:prstGeom prst="rect">
            <a:avLst/>
          </a:prstGeom>
          <a:noFill/>
        </p:spPr>
        <p:txBody>
          <a:bodyPr wrap="none" rtlCol="0">
            <a:spAutoFit/>
          </a:bodyPr>
          <a:lstStyle/>
          <a:p>
            <a:pPr algn="ctr"/>
            <a:r>
              <a:rPr lang="en-US" sz="1200" dirty="0" smtClean="0">
                <a:solidFill>
                  <a:srgbClr val="262626"/>
                </a:solidFill>
                <a:latin typeface="Graphik Medium"/>
                <a:cs typeface="Graphik Medium"/>
              </a:rPr>
              <a:t>CURRENT</a:t>
            </a:r>
            <a:r>
              <a:rPr lang="en-US" sz="1200" baseline="0" dirty="0" smtClean="0">
                <a:solidFill>
                  <a:srgbClr val="262626"/>
                </a:solidFill>
                <a:latin typeface="Graphik Medium"/>
                <a:cs typeface="Graphik Medium"/>
              </a:rPr>
              <a:t> FEATURES</a:t>
            </a:r>
            <a:endParaRPr lang="en-US" sz="1200" dirty="0" smtClean="0">
              <a:solidFill>
                <a:srgbClr val="262626"/>
              </a:solidFill>
              <a:latin typeface="Graphik Medium"/>
              <a:cs typeface="Graphik Medium"/>
            </a:endParaRPr>
          </a:p>
        </p:txBody>
      </p:sp>
      <p:sp>
        <p:nvSpPr>
          <p:cNvPr id="27" name="TextBox 26"/>
          <p:cNvSpPr txBox="1"/>
          <p:nvPr userDrawn="1"/>
        </p:nvSpPr>
        <p:spPr>
          <a:xfrm>
            <a:off x="5655456" y="318126"/>
            <a:ext cx="790369" cy="276999"/>
          </a:xfrm>
          <a:prstGeom prst="rect">
            <a:avLst/>
          </a:prstGeom>
          <a:noFill/>
        </p:spPr>
        <p:txBody>
          <a:bodyPr wrap="none" rtlCol="0">
            <a:spAutoFit/>
          </a:bodyPr>
          <a:lstStyle/>
          <a:p>
            <a:pPr algn="ctr"/>
            <a:r>
              <a:rPr lang="en-US" sz="1200" dirty="0" smtClean="0">
                <a:solidFill>
                  <a:srgbClr val="262626"/>
                </a:solidFill>
                <a:latin typeface="Graphik Medium"/>
                <a:cs typeface="Graphik Medium"/>
              </a:rPr>
              <a:t>Q3 2017</a:t>
            </a:r>
          </a:p>
        </p:txBody>
      </p:sp>
      <p:sp>
        <p:nvSpPr>
          <p:cNvPr id="28" name="TextBox 27"/>
          <p:cNvSpPr txBox="1"/>
          <p:nvPr userDrawn="1"/>
        </p:nvSpPr>
        <p:spPr>
          <a:xfrm>
            <a:off x="7836236" y="318126"/>
            <a:ext cx="790369" cy="276999"/>
          </a:xfrm>
          <a:prstGeom prst="rect">
            <a:avLst/>
          </a:prstGeom>
          <a:noFill/>
        </p:spPr>
        <p:txBody>
          <a:bodyPr wrap="none" rtlCol="0">
            <a:spAutoFit/>
          </a:bodyPr>
          <a:lstStyle/>
          <a:p>
            <a:pPr algn="ctr"/>
            <a:r>
              <a:rPr lang="en-US" sz="1200" dirty="0" smtClean="0">
                <a:solidFill>
                  <a:srgbClr val="262626"/>
                </a:solidFill>
                <a:latin typeface="Graphik Medium"/>
                <a:cs typeface="Graphik Medium"/>
              </a:rPr>
              <a:t>Q4 2017</a:t>
            </a:r>
          </a:p>
        </p:txBody>
      </p:sp>
      <p:sp>
        <p:nvSpPr>
          <p:cNvPr id="33" name="TextBox 32"/>
          <p:cNvSpPr txBox="1"/>
          <p:nvPr userDrawn="1"/>
        </p:nvSpPr>
        <p:spPr>
          <a:xfrm>
            <a:off x="9951370" y="6445265"/>
            <a:ext cx="1454604" cy="231321"/>
          </a:xfrm>
          <a:prstGeom prst="rect">
            <a:avLst/>
          </a:prstGeom>
          <a:noFill/>
        </p:spPr>
        <p:txBody>
          <a:bodyPr wrap="square" lIns="0" tIns="0" rIns="0" bIns="0" rtlCol="0" anchor="t" anchorCtr="0">
            <a:noAutofit/>
          </a:bodyPr>
          <a:lstStyle/>
          <a:p>
            <a:pPr algn="r"/>
            <a:r>
              <a:rPr lang="en-US" sz="900" b="1" dirty="0" smtClean="0">
                <a:solidFill>
                  <a:schemeClr val="bg1">
                    <a:lumMod val="50000"/>
                  </a:schemeClr>
                </a:solidFill>
                <a:latin typeface="Graphik Light" charset="0"/>
                <a:ea typeface="Graphik Semibold" charset="0"/>
                <a:cs typeface="Graphik Semibold" charset="0"/>
              </a:rPr>
              <a:t>Confidential</a:t>
            </a:r>
            <a:endParaRPr lang="en-US" sz="900" b="1" dirty="0">
              <a:solidFill>
                <a:schemeClr val="bg1">
                  <a:lumMod val="50000"/>
                </a:schemeClr>
              </a:solidFill>
              <a:latin typeface="Graphik Semibold" charset="0"/>
              <a:ea typeface="Graphik Semibold" charset="0"/>
              <a:cs typeface="Graphik Semibold" charset="0"/>
            </a:endParaRPr>
          </a:p>
        </p:txBody>
      </p:sp>
      <p:sp>
        <p:nvSpPr>
          <p:cNvPr id="30" name="Rectangle 29"/>
          <p:cNvSpPr/>
          <p:nvPr userDrawn="1"/>
        </p:nvSpPr>
        <p:spPr>
          <a:xfrm>
            <a:off x="693737" y="5153951"/>
            <a:ext cx="10795000" cy="14859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693737" y="3646765"/>
            <a:ext cx="10795000" cy="14859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p:cNvCxnSpPr/>
          <p:nvPr userDrawn="1"/>
        </p:nvCxnSpPr>
        <p:spPr>
          <a:xfrm>
            <a:off x="2779484" y="290911"/>
            <a:ext cx="0" cy="6334014"/>
          </a:xfrm>
          <a:prstGeom prst="line">
            <a:avLst/>
          </a:prstGeom>
          <a:ln>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7141026" y="290911"/>
            <a:ext cx="0" cy="6334014"/>
          </a:xfrm>
          <a:prstGeom prst="line">
            <a:avLst/>
          </a:prstGeom>
          <a:ln>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321797" y="290911"/>
            <a:ext cx="0" cy="6334014"/>
          </a:xfrm>
          <a:prstGeom prst="line">
            <a:avLst/>
          </a:prstGeom>
          <a:ln>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4960255" y="290911"/>
            <a:ext cx="0" cy="6334014"/>
          </a:xfrm>
          <a:prstGeom prst="line">
            <a:avLst/>
          </a:prstGeom>
          <a:ln>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sp>
        <p:nvSpPr>
          <p:cNvPr id="18" name="TextBox 17"/>
          <p:cNvSpPr txBox="1"/>
          <p:nvPr userDrawn="1"/>
        </p:nvSpPr>
        <p:spPr>
          <a:xfrm>
            <a:off x="9741761" y="318126"/>
            <a:ext cx="1313180" cy="276999"/>
          </a:xfrm>
          <a:prstGeom prst="rect">
            <a:avLst/>
          </a:prstGeom>
          <a:noFill/>
        </p:spPr>
        <p:txBody>
          <a:bodyPr wrap="none" rtlCol="0">
            <a:spAutoFit/>
          </a:bodyPr>
          <a:lstStyle/>
          <a:p>
            <a:pPr algn="ctr"/>
            <a:r>
              <a:rPr lang="en-US" sz="1200" dirty="0" smtClean="0">
                <a:solidFill>
                  <a:srgbClr val="262626"/>
                </a:solidFill>
                <a:latin typeface="Graphik Medium"/>
                <a:cs typeface="Graphik Medium"/>
              </a:rPr>
              <a:t>Planned 2018 +</a:t>
            </a:r>
          </a:p>
        </p:txBody>
      </p:sp>
    </p:spTree>
    <p:extLst>
      <p:ext uri="{BB962C8B-B14F-4D97-AF65-F5344CB8AC3E}">
        <p14:creationId xmlns:p14="http://schemas.microsoft.com/office/powerpoint/2010/main" val="381232441"/>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5" name="Rectangle 34"/>
          <p:cNvSpPr/>
          <p:nvPr userDrawn="1"/>
        </p:nvSpPr>
        <p:spPr>
          <a:xfrm>
            <a:off x="692026" y="6067488"/>
            <a:ext cx="10795000" cy="67873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userDrawn="1"/>
        </p:nvSpPr>
        <p:spPr>
          <a:xfrm>
            <a:off x="691833" y="5376301"/>
            <a:ext cx="10795000" cy="67873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690880" y="4906384"/>
            <a:ext cx="107950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userDrawn="1"/>
        </p:nvSpPr>
        <p:spPr>
          <a:xfrm>
            <a:off x="693746" y="632393"/>
            <a:ext cx="10808831" cy="379415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11502568" y="621111"/>
            <a:ext cx="0" cy="5343414"/>
          </a:xfrm>
          <a:prstGeom prst="line">
            <a:avLst/>
          </a:prstGeom>
          <a:ln>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21" name="Rectangle 20"/>
          <p:cNvSpPr/>
          <p:nvPr userDrawn="1"/>
        </p:nvSpPr>
        <p:spPr>
          <a:xfrm>
            <a:off x="693737" y="290911"/>
            <a:ext cx="10795000" cy="330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userDrawn="1"/>
        </p:nvSpPr>
        <p:spPr>
          <a:xfrm>
            <a:off x="4874224" y="318126"/>
            <a:ext cx="1788229" cy="276999"/>
          </a:xfrm>
          <a:prstGeom prst="rect">
            <a:avLst/>
          </a:prstGeom>
          <a:noFill/>
        </p:spPr>
        <p:txBody>
          <a:bodyPr wrap="none" rtlCol="0">
            <a:spAutoFit/>
          </a:bodyPr>
          <a:lstStyle/>
          <a:p>
            <a:pPr algn="ctr"/>
            <a:r>
              <a:rPr lang="en-US" sz="1200" dirty="0" smtClean="0">
                <a:solidFill>
                  <a:srgbClr val="262626"/>
                </a:solidFill>
                <a:latin typeface="Graphik Medium"/>
                <a:cs typeface="Graphik Medium"/>
              </a:rPr>
              <a:t>CURRENT</a:t>
            </a:r>
            <a:r>
              <a:rPr lang="en-US" sz="1200" baseline="0" dirty="0" smtClean="0">
                <a:solidFill>
                  <a:srgbClr val="262626"/>
                </a:solidFill>
                <a:latin typeface="Graphik Medium"/>
                <a:cs typeface="Graphik Medium"/>
              </a:rPr>
              <a:t> FEATURES</a:t>
            </a:r>
            <a:endParaRPr lang="en-US" sz="1200" dirty="0" smtClean="0">
              <a:solidFill>
                <a:srgbClr val="262626"/>
              </a:solidFill>
              <a:latin typeface="Graphik Medium"/>
              <a:cs typeface="Graphik Medium"/>
            </a:endParaRPr>
          </a:p>
        </p:txBody>
      </p:sp>
      <p:sp>
        <p:nvSpPr>
          <p:cNvPr id="28" name="TextBox 27"/>
          <p:cNvSpPr txBox="1"/>
          <p:nvPr userDrawn="1"/>
        </p:nvSpPr>
        <p:spPr>
          <a:xfrm>
            <a:off x="9288699" y="318126"/>
            <a:ext cx="630080" cy="276999"/>
          </a:xfrm>
          <a:prstGeom prst="rect">
            <a:avLst/>
          </a:prstGeom>
          <a:noFill/>
        </p:spPr>
        <p:txBody>
          <a:bodyPr wrap="none" rtlCol="0">
            <a:spAutoFit/>
          </a:bodyPr>
          <a:lstStyle/>
          <a:p>
            <a:pPr algn="ctr"/>
            <a:r>
              <a:rPr lang="en-US" sz="1200" dirty="0" smtClean="0">
                <a:solidFill>
                  <a:srgbClr val="262626"/>
                </a:solidFill>
                <a:latin typeface="Graphik Medium"/>
                <a:cs typeface="Graphik Medium"/>
              </a:rPr>
              <a:t>Future</a:t>
            </a:r>
          </a:p>
        </p:txBody>
      </p:sp>
      <p:sp>
        <p:nvSpPr>
          <p:cNvPr id="32" name="Rectangle 31"/>
          <p:cNvSpPr/>
          <p:nvPr userDrawn="1"/>
        </p:nvSpPr>
        <p:spPr>
          <a:xfrm>
            <a:off x="693737" y="4439024"/>
            <a:ext cx="107950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p:cNvCxnSpPr/>
          <p:nvPr userDrawn="1"/>
        </p:nvCxnSpPr>
        <p:spPr>
          <a:xfrm>
            <a:off x="3846284" y="290911"/>
            <a:ext cx="0" cy="3602236"/>
          </a:xfrm>
          <a:prstGeom prst="line">
            <a:avLst/>
          </a:prstGeom>
          <a:ln>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7686038" y="208022"/>
            <a:ext cx="0" cy="3685129"/>
          </a:xfrm>
          <a:prstGeom prst="line">
            <a:avLst/>
          </a:prstGeom>
          <a:ln>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7186658"/>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46" Type="http://schemas.openxmlformats.org/officeDocument/2006/relationships/image" Target="../media/image1.png"/><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521208"/>
            <a:ext cx="10799064" cy="914400"/>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94944" y="1600200"/>
            <a:ext cx="10799064" cy="4351338"/>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985375" y="6381768"/>
            <a:ext cx="1511300" cy="231321"/>
          </a:xfrm>
          <a:prstGeom prst="rect">
            <a:avLst/>
          </a:prstGeom>
          <a:noFill/>
        </p:spPr>
        <p:txBody>
          <a:bodyPr wrap="square" lIns="0" tIns="0" rIns="0" bIns="0" rtlCol="0" anchor="t" anchorCtr="0">
            <a:noAutofit/>
          </a:bodyPr>
          <a:lstStyle/>
          <a:p>
            <a:pPr algn="r"/>
            <a:fld id="{8F52B91D-2844-D145-9271-02A599FD82B6}" type="slidenum">
              <a:rPr lang="en-US" sz="900" b="1" smtClean="0">
                <a:solidFill>
                  <a:srgbClr val="BFBFBF"/>
                </a:solidFill>
                <a:latin typeface="Graphik Light" charset="0"/>
                <a:ea typeface="Graphik Semibold" charset="0"/>
                <a:cs typeface="Graphik Semibold" charset="0"/>
              </a:rPr>
              <a:t>‹#›</a:t>
            </a:fld>
            <a:r>
              <a:rPr lang="en-US" sz="900" b="1" dirty="0" smtClean="0">
                <a:solidFill>
                  <a:srgbClr val="BFBFBF"/>
                </a:solidFill>
                <a:latin typeface="Graphik Light" charset="0"/>
                <a:ea typeface="Graphik Semibold" charset="0"/>
                <a:cs typeface="Graphik Semibold" charset="0"/>
              </a:rPr>
              <a:t> </a:t>
            </a:r>
            <a:endParaRPr lang="en-US" sz="900" b="1" dirty="0">
              <a:solidFill>
                <a:srgbClr val="BFBFBF"/>
              </a:solidFill>
              <a:latin typeface="Graphik Semibold" charset="0"/>
              <a:ea typeface="Graphik Semibold" charset="0"/>
              <a:cs typeface="Graphik Semibold" charset="0"/>
            </a:endParaRPr>
          </a:p>
        </p:txBody>
      </p:sp>
      <p:pic>
        <p:nvPicPr>
          <p:cNvPr id="9" name="Picture 8" descr="_artik_horizontal_print.png"/>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687914" y="6091467"/>
            <a:ext cx="1355246" cy="482600"/>
          </a:xfrm>
          <a:prstGeom prst="rect">
            <a:avLst/>
          </a:prstGeom>
        </p:spPr>
      </p:pic>
      <p:sp>
        <p:nvSpPr>
          <p:cNvPr id="7" name="TextBox 6"/>
          <p:cNvSpPr txBox="1"/>
          <p:nvPr userDrawn="1"/>
        </p:nvSpPr>
        <p:spPr>
          <a:xfrm>
            <a:off x="10042071" y="6517833"/>
            <a:ext cx="1454604" cy="231321"/>
          </a:xfrm>
          <a:prstGeom prst="rect">
            <a:avLst/>
          </a:prstGeom>
          <a:noFill/>
        </p:spPr>
        <p:txBody>
          <a:bodyPr wrap="square" lIns="0" tIns="0" rIns="0" bIns="0" rtlCol="0" anchor="t" anchorCtr="0">
            <a:noAutofit/>
          </a:bodyPr>
          <a:lstStyle/>
          <a:p>
            <a:pPr algn="r"/>
            <a:r>
              <a:rPr lang="en-US" sz="900" b="1" dirty="0" smtClean="0">
                <a:solidFill>
                  <a:schemeClr val="bg1">
                    <a:lumMod val="50000"/>
                  </a:schemeClr>
                </a:solidFill>
                <a:latin typeface="Graphik Light" charset="0"/>
                <a:ea typeface="Graphik Semibold" charset="0"/>
                <a:cs typeface="Graphik Semibold" charset="0"/>
              </a:rPr>
              <a:t>Confidential</a:t>
            </a:r>
            <a:endParaRPr lang="en-US" sz="900" b="1" dirty="0">
              <a:solidFill>
                <a:schemeClr val="bg1">
                  <a:lumMod val="50000"/>
                </a:schemeClr>
              </a:solidFill>
              <a:latin typeface="Graphik Semibold" charset="0"/>
              <a:ea typeface="Graphik Semibold" charset="0"/>
              <a:cs typeface="Graphik Semibold" charset="0"/>
            </a:endParaRPr>
          </a:p>
        </p:txBody>
      </p:sp>
    </p:spTree>
    <p:extLst>
      <p:ext uri="{BB962C8B-B14F-4D97-AF65-F5344CB8AC3E}">
        <p14:creationId xmlns:p14="http://schemas.microsoft.com/office/powerpoint/2010/main" val="194841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4" r:id="rId5"/>
    <p:sldLayoutId id="2147483672" r:id="rId6"/>
    <p:sldLayoutId id="2147483675" r:id="rId7"/>
    <p:sldLayoutId id="2147483673" r:id="rId8"/>
    <p:sldLayoutId id="2147483674" r:id="rId9"/>
    <p:sldLayoutId id="2147483655" r:id="rId10"/>
    <p:sldLayoutId id="2147483657" r:id="rId11"/>
    <p:sldLayoutId id="2147483658" r:id="rId12"/>
    <p:sldLayoutId id="2147483660" r:id="rId13"/>
    <p:sldLayoutId id="2147483668" r:id="rId14"/>
    <p:sldLayoutId id="2147483669" r:id="rId15"/>
    <p:sldLayoutId id="2147483670" r:id="rId16"/>
    <p:sldLayoutId id="2147483671" r:id="rId17"/>
    <p:sldLayoutId id="2147483676" r:id="rId18"/>
    <p:sldLayoutId id="2147483677" r:id="rId19"/>
    <p:sldLayoutId id="2147483678" r:id="rId20"/>
    <p:sldLayoutId id="2147483679" r:id="rId21"/>
    <p:sldLayoutId id="2147483681" r:id="rId22"/>
    <p:sldLayoutId id="2147483682"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6"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Lst>
  <p:timing>
    <p:tnLst>
      <p:par>
        <p:cTn xmlns:p14="http://schemas.microsoft.com/office/powerpoint/2010/main" id="1" dur="indefinite" restart="never" nodeType="tmRoot"/>
      </p:par>
    </p:tnLst>
  </p:timing>
  <p:txStyles>
    <p:titleStyle>
      <a:lvl1pPr algn="l" defTabSz="914400" rtl="0" eaLnBrk="1" latinLnBrk="0" hangingPunct="1">
        <a:lnSpc>
          <a:spcPct val="100000"/>
        </a:lnSpc>
        <a:spcBef>
          <a:spcPct val="0"/>
        </a:spcBef>
        <a:buNone/>
        <a:defRPr sz="3200" kern="1200">
          <a:solidFill>
            <a:srgbClr val="404040"/>
          </a:solidFill>
          <a:latin typeface="Graphik light"/>
          <a:ea typeface="+mj-ea"/>
          <a:cs typeface="Graphik light"/>
        </a:defRPr>
      </a:lvl1pPr>
    </p:titleStyle>
    <p:bodyStyle>
      <a:lvl1pPr marL="228600" indent="-228600" algn="l" defTabSz="914400" rtl="0" eaLnBrk="1" latinLnBrk="0" hangingPunct="1">
        <a:lnSpc>
          <a:spcPct val="110000"/>
        </a:lnSpc>
        <a:spcBef>
          <a:spcPts val="1000"/>
        </a:spcBef>
        <a:spcAft>
          <a:spcPts val="600"/>
        </a:spcAft>
        <a:buFont typeface="Arial"/>
        <a:buChar char="•"/>
        <a:defRPr sz="2200" kern="1200">
          <a:solidFill>
            <a:srgbClr val="404040"/>
          </a:solidFill>
          <a:latin typeface="Graphik light"/>
          <a:ea typeface="+mn-ea"/>
          <a:cs typeface="Graphik light"/>
        </a:defRPr>
      </a:lvl1pPr>
      <a:lvl2pPr marL="54864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2pPr>
      <a:lvl3pPr marL="91440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3pPr>
      <a:lvl4pPr marL="128016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4pPr>
      <a:lvl5pPr marL="164592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0.png"/><Relationship Id="rId8" Type="http://schemas.microsoft.com/office/2007/relationships/hdphoto" Target="../media/hdphoto3.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33.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jpeg"/><Relationship Id="rId8"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1" Type="http://schemas.openxmlformats.org/officeDocument/2006/relationships/image" Target="../media/image45.png"/><Relationship Id="rId12" Type="http://schemas.microsoft.com/office/2007/relationships/hdphoto" Target="../media/hdphoto8.wdp"/><Relationship Id="rId13" Type="http://schemas.openxmlformats.org/officeDocument/2006/relationships/image" Target="../media/image46.jpeg"/><Relationship Id="rId14" Type="http://schemas.microsoft.com/office/2007/relationships/hdphoto" Target="../media/hdphoto9.wdp"/><Relationship Id="rId15" Type="http://schemas.openxmlformats.org/officeDocument/2006/relationships/image" Target="../media/image47.jpeg"/><Relationship Id="rId16" Type="http://schemas.microsoft.com/office/2007/relationships/hdphoto" Target="../media/hdphoto10.wdp"/><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 Id="rId4" Type="http://schemas.microsoft.com/office/2007/relationships/hdphoto" Target="../media/hdphoto4.wdp"/><Relationship Id="rId5" Type="http://schemas.openxmlformats.org/officeDocument/2006/relationships/image" Target="../media/image42.jpeg"/><Relationship Id="rId6" Type="http://schemas.microsoft.com/office/2007/relationships/hdphoto" Target="../media/hdphoto5.wdp"/><Relationship Id="rId7" Type="http://schemas.openxmlformats.org/officeDocument/2006/relationships/image" Target="../media/image43.jpeg"/><Relationship Id="rId8" Type="http://schemas.microsoft.com/office/2007/relationships/hdphoto" Target="../media/hdphoto6.wdp"/><Relationship Id="rId9" Type="http://schemas.openxmlformats.org/officeDocument/2006/relationships/image" Target="../media/image44.jpeg"/><Relationship Id="rId10" Type="http://schemas.microsoft.com/office/2007/relationships/hdphoto" Target="../media/hdphoto7.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46.jpeg"/><Relationship Id="rId12" Type="http://schemas.microsoft.com/office/2007/relationships/hdphoto" Target="../media/hdphoto9.wdp"/><Relationship Id="rId13" Type="http://schemas.openxmlformats.org/officeDocument/2006/relationships/image" Target="../media/image47.jpeg"/><Relationship Id="rId14" Type="http://schemas.microsoft.com/office/2007/relationships/hdphoto" Target="../media/hdphoto10.wdp"/><Relationship Id="rId15" Type="http://schemas.openxmlformats.org/officeDocument/2006/relationships/image" Target="../media/image44.jpeg"/><Relationship Id="rId16" Type="http://schemas.microsoft.com/office/2007/relationships/hdphoto" Target="../media/hdphoto7.wdp"/><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 Id="rId4" Type="http://schemas.microsoft.com/office/2007/relationships/hdphoto" Target="../media/hdphoto4.wdp"/><Relationship Id="rId5" Type="http://schemas.openxmlformats.org/officeDocument/2006/relationships/image" Target="../media/image42.jpeg"/><Relationship Id="rId6" Type="http://schemas.microsoft.com/office/2007/relationships/hdphoto" Target="../media/hdphoto5.wdp"/><Relationship Id="rId7" Type="http://schemas.openxmlformats.org/officeDocument/2006/relationships/image" Target="../media/image43.jpeg"/><Relationship Id="rId8" Type="http://schemas.microsoft.com/office/2007/relationships/hdphoto" Target="../media/hdphoto6.wdp"/><Relationship Id="rId9" Type="http://schemas.openxmlformats.org/officeDocument/2006/relationships/image" Target="../media/image45.png"/><Relationship Id="rId10" Type="http://schemas.microsoft.com/office/2007/relationships/hdphoto" Target="../media/hdphoto8.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jpe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png"/><Relationship Id="rId3"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 Id="rId11" Type="http://schemas.openxmlformats.org/officeDocument/2006/relationships/image" Target="../media/image14.jpg"/><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jpe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3" Type="http://schemas.openxmlformats.org/officeDocument/2006/relationships/image" Target="../media/image78.jpeg"/><Relationship Id="rId4" Type="http://schemas.openxmlformats.org/officeDocument/2006/relationships/image" Target="../media/image79.jpeg"/><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86.png"/><Relationship Id="rId10" Type="http://schemas.openxmlformats.org/officeDocument/2006/relationships/image" Target="../media/image87.png"/><Relationship Id="rId11" Type="http://schemas.openxmlformats.org/officeDocument/2006/relationships/image" Target="../media/image88.emf"/><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86.png"/><Relationship Id="rId10" Type="http://schemas.openxmlformats.org/officeDocument/2006/relationships/image" Target="../media/image87.png"/><Relationship Id="rId11" Type="http://schemas.openxmlformats.org/officeDocument/2006/relationships/image" Target="../media/image88.emf"/><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3" Type="http://schemas.openxmlformats.org/officeDocument/2006/relationships/image" Target="../media/image89.emf"/><Relationship Id="rId4" Type="http://schemas.openxmlformats.org/officeDocument/2006/relationships/image" Target="../media/image88.emf"/><Relationship Id="rId5" Type="http://schemas.openxmlformats.org/officeDocument/2006/relationships/image" Target="../media/image87.png"/><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png"/><Relationship Id="rId5" Type="http://schemas.microsoft.com/office/2007/relationships/hdphoto" Target="../media/hdphoto1.wdp"/><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3" Type="http://schemas.openxmlformats.org/officeDocument/2006/relationships/image" Target="../media/image88.emf"/><Relationship Id="rId4" Type="http://schemas.openxmlformats.org/officeDocument/2006/relationships/image" Target="../media/image90.emf"/><Relationship Id="rId5" Type="http://schemas.openxmlformats.org/officeDocument/2006/relationships/image" Target="../media/image91.emf"/><Relationship Id="rId6" Type="http://schemas.openxmlformats.org/officeDocument/2006/relationships/image" Target="../media/image92.emf"/><Relationship Id="rId7" Type="http://schemas.openxmlformats.org/officeDocument/2006/relationships/image" Target="../media/image93.emf"/><Relationship Id="rId8" Type="http://schemas.openxmlformats.org/officeDocument/2006/relationships/image" Target="../media/image94.emf"/><Relationship Id="rId9" Type="http://schemas.openxmlformats.org/officeDocument/2006/relationships/image" Target="../media/image95.emf"/><Relationship Id="rId10" Type="http://schemas.openxmlformats.org/officeDocument/2006/relationships/image" Target="../media/image96.png"/><Relationship Id="rId11" Type="http://schemas.openxmlformats.org/officeDocument/2006/relationships/image" Target="../media/image97.emf"/><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15.png"/><Relationship Id="rId5" Type="http://schemas.microsoft.com/office/2007/relationships/hdphoto" Target="../media/hdphoto1.wdp"/><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6.png"/><Relationship Id="rId5" Type="http://schemas.openxmlformats.org/officeDocument/2006/relationships/image" Target="../media/image99.png"/><Relationship Id="rId6" Type="http://schemas.openxmlformats.org/officeDocument/2006/relationships/image" Target="../media/image87.png"/><Relationship Id="rId7" Type="http://schemas.openxmlformats.org/officeDocument/2006/relationships/image" Target="../media/image100.png"/><Relationship Id="rId8" Type="http://schemas.openxmlformats.org/officeDocument/2006/relationships/image" Target="../media/image101.png"/><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6.xml.rels><?xml version="1.0" encoding="UTF-8" standalone="yes"?>
<Relationships xmlns="http://schemas.openxmlformats.org/package/2006/relationships"><Relationship Id="rId3" Type="http://schemas.openxmlformats.org/officeDocument/2006/relationships/hyperlink" Target="https://developer.artik.io/documentation/" TargetMode="External"/><Relationship Id="rId4" Type="http://schemas.openxmlformats.org/officeDocument/2006/relationships/hyperlink" Target="https://www.artik.io/library/" TargetMode="External"/><Relationship Id="rId5" Type="http://schemas.openxmlformats.org/officeDocument/2006/relationships/hyperlink" Target="https://developer.artik.io/forums/" TargetMode="External"/><Relationship Id="rId6" Type="http://schemas.openxmlformats.org/officeDocument/2006/relationships/hyperlink" Target="https://www.artik.io/blog/" TargetMode="External"/><Relationship Id="rId7" Type="http://schemas.openxmlformats.org/officeDocument/2006/relationships/hyperlink" Target="https://support.artik.io/" TargetMode="External"/><Relationship Id="rId8" Type="http://schemas.openxmlformats.org/officeDocument/2006/relationships/hyperlink" Target="https://github.com/SamsungARTIK" TargetMode="External"/><Relationship Id="rId9" Type="http://schemas.openxmlformats.org/officeDocument/2006/relationships/hyperlink" Target="https://www.youtube.com/channel/UC4rolvSm8ikmnymdbbznNJw" TargetMode="External"/><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3.wdp"/><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97"/>
            <a:ext cx="12192000" cy="6858000"/>
          </a:xfrm>
          <a:prstGeom prst="rect">
            <a:avLst/>
          </a:prstGeom>
          <a:solidFill>
            <a:srgbClr val="111111"/>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256833" y="1"/>
            <a:ext cx="2935167" cy="6857999"/>
          </a:xfrm>
          <a:prstGeom prst="rect">
            <a:avLst/>
          </a:prstGeom>
        </p:spPr>
      </p:pic>
      <p:sp>
        <p:nvSpPr>
          <p:cNvPr id="7" name="TextBox 6"/>
          <p:cNvSpPr txBox="1"/>
          <p:nvPr/>
        </p:nvSpPr>
        <p:spPr>
          <a:xfrm>
            <a:off x="695325" y="1622578"/>
            <a:ext cx="7987144" cy="1324695"/>
          </a:xfrm>
          <a:prstGeom prst="rect">
            <a:avLst/>
          </a:prstGeom>
          <a:noFill/>
        </p:spPr>
        <p:txBody>
          <a:bodyPr wrap="square" lIns="0" tIns="0" rIns="0" bIns="0" rtlCol="0">
            <a:noAutofit/>
          </a:bodyPr>
          <a:lstStyle/>
          <a:p>
            <a:pPr>
              <a:lnSpc>
                <a:spcPct val="110000"/>
              </a:lnSpc>
            </a:pPr>
            <a:r>
              <a:rPr lang="en-US" sz="4000" dirty="0" smtClean="0">
                <a:solidFill>
                  <a:prstClr val="white"/>
                </a:solidFill>
                <a:latin typeface="Graphik Light" charset="0"/>
                <a:ea typeface="Graphik Semibold" charset="0"/>
                <a:cs typeface="Graphik Semibold" charset="0"/>
              </a:rPr>
              <a:t>ARTIK Gateway Modules</a:t>
            </a:r>
            <a:endParaRPr lang="en-US" sz="4000" dirty="0">
              <a:solidFill>
                <a:prstClr val="white"/>
              </a:solidFill>
              <a:latin typeface="Graphik Semibold" charset="0"/>
              <a:ea typeface="Graphik Semibold" charset="0"/>
              <a:cs typeface="Graphik Semibold" charset="0"/>
            </a:endParaRPr>
          </a:p>
        </p:txBody>
      </p:sp>
      <p:sp>
        <p:nvSpPr>
          <p:cNvPr id="8" name="TextBox 7"/>
          <p:cNvSpPr txBox="1"/>
          <p:nvPr/>
        </p:nvSpPr>
        <p:spPr>
          <a:xfrm>
            <a:off x="10042071" y="6381750"/>
            <a:ext cx="1454604" cy="231321"/>
          </a:xfrm>
          <a:prstGeom prst="rect">
            <a:avLst/>
          </a:prstGeom>
          <a:noFill/>
        </p:spPr>
        <p:txBody>
          <a:bodyPr wrap="square" lIns="0" tIns="0" rIns="0" bIns="0" rtlCol="0" anchor="t" anchorCtr="0">
            <a:noAutofit/>
          </a:bodyPr>
          <a:lstStyle/>
          <a:p>
            <a:pPr algn="r"/>
            <a:r>
              <a:rPr lang="en-US" sz="900" b="1" dirty="0" smtClean="0">
                <a:solidFill>
                  <a:prstClr val="white"/>
                </a:solidFill>
                <a:latin typeface="Graphik Light" charset="0"/>
                <a:ea typeface="Graphik Semibold" charset="0"/>
                <a:cs typeface="Graphik Semibold" charset="0"/>
              </a:rPr>
              <a:t>Confidential</a:t>
            </a:r>
            <a:endParaRPr lang="en-US" sz="900" b="1" dirty="0">
              <a:solidFill>
                <a:prstClr val="white"/>
              </a:solidFill>
              <a:latin typeface="Graphik Semibold" charset="0"/>
              <a:ea typeface="Graphik Semibold" charset="0"/>
              <a:cs typeface="Graphik Semibold" charset="0"/>
            </a:endParaRPr>
          </a:p>
        </p:txBody>
      </p:sp>
      <p:pic>
        <p:nvPicPr>
          <p:cNvPr id="10" name="Picture 9" descr="LOGO_ARTIK_White_typ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5325" y="4526643"/>
            <a:ext cx="2499940" cy="889000"/>
          </a:xfrm>
          <a:prstGeom prst="rect">
            <a:avLst/>
          </a:prstGeom>
        </p:spPr>
      </p:pic>
      <p:sp>
        <p:nvSpPr>
          <p:cNvPr id="9" name="TextBox 8"/>
          <p:cNvSpPr txBox="1"/>
          <p:nvPr/>
        </p:nvSpPr>
        <p:spPr>
          <a:xfrm>
            <a:off x="695325" y="3146579"/>
            <a:ext cx="5876964" cy="1262135"/>
          </a:xfrm>
          <a:prstGeom prst="rect">
            <a:avLst/>
          </a:prstGeom>
          <a:noFill/>
        </p:spPr>
        <p:txBody>
          <a:bodyPr wrap="square" lIns="0" tIns="0" rIns="0" bIns="0" rtlCol="0">
            <a:noAutofit/>
          </a:bodyPr>
          <a:lstStyle/>
          <a:p>
            <a:pPr>
              <a:spcAft>
                <a:spcPts val="600"/>
              </a:spcAft>
            </a:pPr>
            <a:r>
              <a:rPr lang="en-US" dirty="0" smtClean="0">
                <a:solidFill>
                  <a:srgbClr val="B3B3B3"/>
                </a:solidFill>
                <a:latin typeface="Graphik Light" charset="0"/>
                <a:ea typeface="Graphik Semibold" charset="0"/>
                <a:cs typeface="Graphik Semibold" charset="0"/>
              </a:rPr>
              <a:t>Wei Xiao</a:t>
            </a:r>
            <a:endParaRPr lang="en-US" dirty="0">
              <a:solidFill>
                <a:srgbClr val="B3B3B3"/>
              </a:solidFill>
              <a:latin typeface="Graphik Light" charset="0"/>
              <a:ea typeface="Graphik Semibold" charset="0"/>
              <a:cs typeface="Graphik Semibold" charset="0"/>
            </a:endParaRPr>
          </a:p>
          <a:p>
            <a:pPr>
              <a:spcAft>
                <a:spcPts val="600"/>
              </a:spcAft>
            </a:pPr>
            <a:r>
              <a:rPr lang="en-US" dirty="0" smtClean="0">
                <a:solidFill>
                  <a:srgbClr val="B3B3B3"/>
                </a:solidFill>
                <a:latin typeface="Graphik Light" charset="0"/>
                <a:ea typeface="Graphik Semibold" charset="0"/>
                <a:cs typeface="Graphik Semibold" charset="0"/>
              </a:rPr>
              <a:t>Oct 2nd, 2018</a:t>
            </a:r>
            <a:endParaRPr lang="en-US" dirty="0">
              <a:solidFill>
                <a:srgbClr val="B3B3B3"/>
              </a:solidFill>
              <a:latin typeface="Graphik Semibold" charset="0"/>
              <a:ea typeface="Graphik Semibold" charset="0"/>
              <a:cs typeface="Graphik Semibold" charset="0"/>
            </a:endParaRPr>
          </a:p>
        </p:txBody>
      </p:sp>
    </p:spTree>
    <p:extLst>
      <p:ext uri="{BB962C8B-B14F-4D97-AF65-F5344CB8AC3E}">
        <p14:creationId xmlns:p14="http://schemas.microsoft.com/office/powerpoint/2010/main" val="335114165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ARTIK Gateway Module Expansion Boards</a:t>
            </a:r>
            <a:endParaRPr lang="en-US" dirty="0"/>
          </a:p>
        </p:txBody>
      </p:sp>
      <p:grpSp>
        <p:nvGrpSpPr>
          <p:cNvPr id="5" name="Group 4"/>
          <p:cNvGrpSpPr/>
          <p:nvPr/>
        </p:nvGrpSpPr>
        <p:grpSpPr>
          <a:xfrm>
            <a:off x="10443929" y="5105400"/>
            <a:ext cx="1449310" cy="1258660"/>
            <a:chOff x="7004050" y="1828800"/>
            <a:chExt cx="3429000" cy="3087460"/>
          </a:xfrm>
        </p:grpSpPr>
        <p:pic>
          <p:nvPicPr>
            <p:cNvPr id="6" name="Picture 5" descr="7.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4050" y="1828800"/>
              <a:ext cx="1971546" cy="2590767"/>
            </a:xfrm>
            <a:prstGeom prst="rect">
              <a:avLst/>
            </a:prstGeom>
            <a:effectLst>
              <a:outerShdw blurRad="50800" dist="38100" dir="5640000" algn="tl" rotWithShape="0">
                <a:prstClr val="black">
                  <a:alpha val="40000"/>
                </a:prstClr>
              </a:outerShdw>
            </a:effectLst>
          </p:spPr>
        </p:pic>
        <p:pic>
          <p:nvPicPr>
            <p:cNvPr id="7" name="Picture 6" descr="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09050" y="2895600"/>
              <a:ext cx="1524000" cy="2020660"/>
            </a:xfrm>
            <a:prstGeom prst="rect">
              <a:avLst/>
            </a:prstGeom>
            <a:effectLst>
              <a:outerShdw blurRad="50800" dist="38100" dir="5640000" algn="tl" rotWithShape="0">
                <a:prstClr val="black">
                  <a:alpha val="40000"/>
                </a:prstClr>
              </a:outerShdw>
            </a:effectLst>
          </p:spPr>
        </p:pic>
      </p:grpSp>
      <p:pic>
        <p:nvPicPr>
          <p:cNvPr id="4" name="Picture 3"/>
          <p:cNvPicPr>
            <a:picLocks noChangeAspect="1"/>
          </p:cNvPicPr>
          <p:nvPr/>
        </p:nvPicPr>
        <p:blipFill>
          <a:blip r:embed="rId5"/>
          <a:stretch>
            <a:fillRect/>
          </a:stretch>
        </p:blipFill>
        <p:spPr>
          <a:xfrm>
            <a:off x="4374655" y="1923835"/>
            <a:ext cx="3549177" cy="2661883"/>
          </a:xfrm>
          <a:prstGeom prst="rect">
            <a:avLst/>
          </a:prstGeom>
        </p:spPr>
      </p:pic>
      <p:pic>
        <p:nvPicPr>
          <p:cNvPr id="8" name="Picture 7"/>
          <p:cNvPicPr>
            <a:picLocks noChangeAspect="1"/>
          </p:cNvPicPr>
          <p:nvPr/>
        </p:nvPicPr>
        <p:blipFill>
          <a:blip r:embed="rId6"/>
          <a:stretch>
            <a:fillRect/>
          </a:stretch>
        </p:blipFill>
        <p:spPr>
          <a:xfrm>
            <a:off x="8733843" y="1693187"/>
            <a:ext cx="2543385" cy="2563299"/>
          </a:xfrm>
          <a:prstGeom prst="rect">
            <a:avLst/>
          </a:prstGeom>
        </p:spPr>
      </p:pic>
      <p:sp>
        <p:nvSpPr>
          <p:cNvPr id="11" name="Content Placeholder 2"/>
          <p:cNvSpPr>
            <a:spLocks noGrp="1"/>
          </p:cNvSpPr>
          <p:nvPr>
            <p:ph idx="1"/>
          </p:nvPr>
        </p:nvSpPr>
        <p:spPr>
          <a:xfrm>
            <a:off x="4911898" y="4526928"/>
            <a:ext cx="2437993" cy="444495"/>
          </a:xfrm>
        </p:spPr>
        <p:txBody>
          <a:bodyPr/>
          <a:lstStyle/>
          <a:p>
            <a:pPr marL="0" indent="0">
              <a:buNone/>
            </a:pPr>
            <a:r>
              <a:rPr lang="en-US" dirty="0" smtClean="0"/>
              <a:t>Interface Board II </a:t>
            </a:r>
          </a:p>
        </p:txBody>
      </p:sp>
      <p:pic>
        <p:nvPicPr>
          <p:cNvPr id="12" name="Picture 11" descr="DSC00127-Edit_20170425_crop.jpg"/>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33738" y1="45874" x2="33738" y2="45874"/>
                      </a14:backgroundRemoval>
                    </a14:imgEffect>
                  </a14:imgLayer>
                </a14:imgProps>
              </a:ext>
              <a:ext uri="{28A0092B-C50C-407E-A947-70E740481C1C}">
                <a14:useLocalDpi xmlns:a14="http://schemas.microsoft.com/office/drawing/2010/main" val="0"/>
              </a:ext>
            </a:extLst>
          </a:blip>
          <a:srcRect l="10573" r="13154" b="11523"/>
          <a:stretch/>
        </p:blipFill>
        <p:spPr>
          <a:xfrm>
            <a:off x="227580" y="1548433"/>
            <a:ext cx="3631657" cy="3037285"/>
          </a:xfrm>
          <a:prstGeom prst="rect">
            <a:avLst/>
          </a:prstGeom>
        </p:spPr>
      </p:pic>
      <p:sp>
        <p:nvSpPr>
          <p:cNvPr id="13" name="Content Placeholder 2"/>
          <p:cNvSpPr txBox="1">
            <a:spLocks/>
          </p:cNvSpPr>
          <p:nvPr/>
        </p:nvSpPr>
        <p:spPr>
          <a:xfrm>
            <a:off x="9224932" y="4515870"/>
            <a:ext cx="2437993" cy="444495"/>
          </a:xfrm>
          <a:prstGeom prst="rect">
            <a:avLst/>
          </a:prstGeom>
        </p:spPr>
        <p:txBody>
          <a:bodyPr vert="horz" lIns="0" tIns="0" rIns="0" bIns="0" rtlCol="0">
            <a:noAutofit/>
          </a:bodyPr>
          <a:lstStyle>
            <a:lvl1pPr marL="228600" indent="-228600" algn="l" defTabSz="914400" rtl="0" eaLnBrk="1" latinLnBrk="0" hangingPunct="1">
              <a:lnSpc>
                <a:spcPct val="110000"/>
              </a:lnSpc>
              <a:spcBef>
                <a:spcPts val="1000"/>
              </a:spcBef>
              <a:spcAft>
                <a:spcPts val="600"/>
              </a:spcAft>
              <a:buFont typeface="Arial"/>
              <a:buChar char="•"/>
              <a:defRPr sz="2200" kern="1200">
                <a:solidFill>
                  <a:srgbClr val="404040"/>
                </a:solidFill>
                <a:latin typeface="Graphik light"/>
                <a:ea typeface="+mn-ea"/>
                <a:cs typeface="Graphik light"/>
              </a:defRPr>
            </a:lvl1pPr>
            <a:lvl2pPr marL="54864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2pPr>
            <a:lvl3pPr marL="91440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3pPr>
            <a:lvl4pPr marL="128016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4pPr>
            <a:lvl5pPr marL="164592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smtClean="0"/>
              <a:t>Sensor Board </a:t>
            </a:r>
          </a:p>
        </p:txBody>
      </p:sp>
      <p:sp>
        <p:nvSpPr>
          <p:cNvPr id="14" name="Content Placeholder 2"/>
          <p:cNvSpPr txBox="1">
            <a:spLocks/>
          </p:cNvSpPr>
          <p:nvPr/>
        </p:nvSpPr>
        <p:spPr>
          <a:xfrm>
            <a:off x="995398" y="4585718"/>
            <a:ext cx="2437993" cy="444495"/>
          </a:xfrm>
          <a:prstGeom prst="rect">
            <a:avLst/>
          </a:prstGeom>
        </p:spPr>
        <p:txBody>
          <a:bodyPr vert="horz" lIns="0" tIns="0" rIns="0" bIns="0" rtlCol="0">
            <a:noAutofit/>
          </a:bodyPr>
          <a:lstStyle>
            <a:lvl1pPr marL="228600" indent="-228600" algn="l" defTabSz="914400" rtl="0" eaLnBrk="1" latinLnBrk="0" hangingPunct="1">
              <a:lnSpc>
                <a:spcPct val="110000"/>
              </a:lnSpc>
              <a:spcBef>
                <a:spcPts val="1000"/>
              </a:spcBef>
              <a:spcAft>
                <a:spcPts val="600"/>
              </a:spcAft>
              <a:buFont typeface="Arial"/>
              <a:buChar char="•"/>
              <a:defRPr sz="2200" kern="1200">
                <a:solidFill>
                  <a:srgbClr val="404040"/>
                </a:solidFill>
                <a:latin typeface="Graphik light"/>
                <a:ea typeface="+mn-ea"/>
                <a:cs typeface="Graphik light"/>
              </a:defRPr>
            </a:lvl1pPr>
            <a:lvl2pPr marL="54864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2pPr>
            <a:lvl3pPr marL="91440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3pPr>
            <a:lvl4pPr marL="128016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4pPr>
            <a:lvl5pPr marL="164592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smtClean="0"/>
              <a:t>Interface Board </a:t>
            </a:r>
          </a:p>
        </p:txBody>
      </p:sp>
    </p:spTree>
    <p:extLst>
      <p:ext uri="{BB962C8B-B14F-4D97-AF65-F5344CB8AC3E}">
        <p14:creationId xmlns:p14="http://schemas.microsoft.com/office/powerpoint/2010/main" val="38163808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6858000"/>
          </a:xfrm>
          <a:prstGeom prst="rect">
            <a:avLst/>
          </a:prstGeom>
          <a:solidFill>
            <a:srgbClr val="111111"/>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50553"/>
          <a:stretch/>
        </p:blipFill>
        <p:spPr>
          <a:xfrm>
            <a:off x="9256843" y="4"/>
            <a:ext cx="2935167" cy="6857999"/>
          </a:xfrm>
          <a:prstGeom prst="rect">
            <a:avLst/>
          </a:prstGeom>
        </p:spPr>
      </p:pic>
      <p:sp>
        <p:nvSpPr>
          <p:cNvPr id="7" name="TextBox 6"/>
          <p:cNvSpPr txBox="1"/>
          <p:nvPr/>
        </p:nvSpPr>
        <p:spPr>
          <a:xfrm>
            <a:off x="3615765" y="2682715"/>
            <a:ext cx="5912810" cy="1324695"/>
          </a:xfrm>
          <a:prstGeom prst="rect">
            <a:avLst/>
          </a:prstGeom>
          <a:noFill/>
        </p:spPr>
        <p:txBody>
          <a:bodyPr wrap="square" lIns="0" tIns="0" rIns="0" bIns="0" rtlCol="0">
            <a:noAutofit/>
          </a:bodyPr>
          <a:lstStyle/>
          <a:p>
            <a:pPr algn="ctr">
              <a:lnSpc>
                <a:spcPct val="110000"/>
              </a:lnSpc>
            </a:pPr>
            <a:r>
              <a:rPr lang="en-US" sz="4000" dirty="0" smtClean="0">
                <a:solidFill>
                  <a:prstClr val="white"/>
                </a:solidFill>
                <a:latin typeface="Graphik Light" charset="0"/>
                <a:ea typeface="Graphik Semibold" charset="0"/>
                <a:cs typeface="Graphik Semibold" charset="0"/>
              </a:rPr>
              <a:t>ARTIK Gateway Module Use Case</a:t>
            </a:r>
          </a:p>
        </p:txBody>
      </p:sp>
      <p:sp>
        <p:nvSpPr>
          <p:cNvPr id="8" name="TextBox 7"/>
          <p:cNvSpPr txBox="1"/>
          <p:nvPr/>
        </p:nvSpPr>
        <p:spPr>
          <a:xfrm>
            <a:off x="10042071" y="6381770"/>
            <a:ext cx="1454604" cy="231321"/>
          </a:xfrm>
          <a:prstGeom prst="rect">
            <a:avLst/>
          </a:prstGeom>
          <a:noFill/>
        </p:spPr>
        <p:txBody>
          <a:bodyPr wrap="square" lIns="0" tIns="0" rIns="0" bIns="0" rtlCol="0" anchor="t" anchorCtr="0">
            <a:noAutofit/>
          </a:bodyPr>
          <a:lstStyle/>
          <a:p>
            <a:pPr algn="r"/>
            <a:r>
              <a:rPr lang="en-US" sz="900" b="1" dirty="0" smtClean="0">
                <a:solidFill>
                  <a:prstClr val="white"/>
                </a:solidFill>
                <a:latin typeface="Graphik Light" charset="0"/>
                <a:ea typeface="Graphik Semibold" charset="0"/>
                <a:cs typeface="Graphik Semibold" charset="0"/>
              </a:rPr>
              <a:t>Confidential</a:t>
            </a:r>
            <a:endParaRPr lang="en-US" sz="900" b="1" dirty="0">
              <a:solidFill>
                <a:prstClr val="white"/>
              </a:solidFill>
              <a:latin typeface="Graphik Semibold" charset="0"/>
              <a:ea typeface="Graphik Semibold" charset="0"/>
              <a:cs typeface="Graphik Semibold" charset="0"/>
            </a:endParaRPr>
          </a:p>
        </p:txBody>
      </p:sp>
    </p:spTree>
    <p:extLst>
      <p:ext uri="{BB962C8B-B14F-4D97-AF65-F5344CB8AC3E}">
        <p14:creationId xmlns:p14="http://schemas.microsoft.com/office/powerpoint/2010/main" val="8802876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Graphik Regular" panose="020B0503030202060203" pitchFamily="34" charset="77"/>
              </a:rPr>
              <a:t>RushUp </a:t>
            </a:r>
            <a:r>
              <a:rPr lang="en-US" dirty="0" err="1">
                <a:latin typeface="Graphik Light" panose="020B0503030202060203" pitchFamily="34" charset="77"/>
              </a:rPr>
              <a:t>K</a:t>
            </a:r>
            <a:r>
              <a:rPr lang="en-US" dirty="0" err="1">
                <a:latin typeface="Graphik Light" panose="020B0503030202060203" pitchFamily="34" charset="77"/>
                <a:cs typeface="Graphik Regular"/>
              </a:rPr>
              <a:t>itra</a:t>
            </a:r>
            <a:r>
              <a:rPr lang="en-US" dirty="0">
                <a:latin typeface="Graphik Light" panose="020B0503030202060203" pitchFamily="34" charset="77"/>
                <a:cs typeface="Graphik Regular"/>
              </a:rPr>
              <a:t> GTI</a:t>
            </a:r>
            <a:r>
              <a:rPr lang="en-US" dirty="0"/>
              <a:t/>
            </a:r>
            <a:br>
              <a:rPr lang="en-US" dirty="0"/>
            </a:br>
            <a:r>
              <a:rPr lang="en-US" dirty="0">
                <a:solidFill>
                  <a:srgbClr val="ED7D31"/>
                </a:solidFill>
              </a:rPr>
              <a:t>Leverage IoT with industrial I/O, sensors, and LTE </a:t>
            </a:r>
            <a:endParaRPr lang="en-US" dirty="0"/>
          </a:p>
        </p:txBody>
      </p:sp>
      <p:sp>
        <p:nvSpPr>
          <p:cNvPr id="9" name="Content Placeholder 2">
            <a:extLst>
              <a:ext uri="{FF2B5EF4-FFF2-40B4-BE49-F238E27FC236}">
                <a16:creationId xmlns:a16="http://schemas.microsoft.com/office/drawing/2014/main" xmlns="" id="{0F3F7E52-C45B-5D43-9E08-E256382E270D}"/>
              </a:ext>
            </a:extLst>
          </p:cNvPr>
          <p:cNvSpPr>
            <a:spLocks noGrp="1"/>
          </p:cNvSpPr>
          <p:nvPr>
            <p:ph idx="1"/>
          </p:nvPr>
        </p:nvSpPr>
        <p:spPr>
          <a:xfrm>
            <a:off x="694944" y="2100504"/>
            <a:ext cx="11331152" cy="4161399"/>
          </a:xfrm>
        </p:spPr>
        <p:txBody>
          <a:bodyPr/>
          <a:lstStyle/>
          <a:p>
            <a:pPr marL="0" indent="0">
              <a:buNone/>
            </a:pPr>
            <a:r>
              <a:rPr lang="en-US" sz="2400" dirty="0">
                <a:latin typeface="Graphik Regular" panose="020B0503030202060203" pitchFamily="34" charset="0"/>
                <a:ea typeface="Graphik" charset="0"/>
                <a:cs typeface="Graphik Light"/>
              </a:rPr>
              <a:t>Building automation, manufacturing, remote asset management</a:t>
            </a:r>
            <a:r>
              <a:rPr lang="en-US" sz="2400" dirty="0">
                <a:latin typeface="Graphik Regular" panose="020B0503030202060203" pitchFamily="34" charset="0"/>
                <a:ea typeface="Graphik" charset="0"/>
                <a:cs typeface="Graphik Regular"/>
              </a:rPr>
              <a:t>:</a:t>
            </a:r>
            <a:r>
              <a:rPr lang="en-US" sz="2400" dirty="0">
                <a:latin typeface="Graphik Regular"/>
                <a:ea typeface="Graphik" charset="0"/>
                <a:cs typeface="Graphik Regular"/>
              </a:rPr>
              <a:t> </a:t>
            </a:r>
            <a:br>
              <a:rPr lang="en-US" sz="2400" dirty="0">
                <a:latin typeface="Graphik Regular"/>
                <a:ea typeface="Graphik" charset="0"/>
                <a:cs typeface="Graphik Regular"/>
              </a:rPr>
            </a:br>
            <a:r>
              <a:rPr lang="en-US" sz="2400" dirty="0">
                <a:latin typeface="Graphik Light" panose="020B0403030202060203" pitchFamily="34" charset="0"/>
                <a:ea typeface="Graphik" charset="0"/>
                <a:cs typeface="Graphik Regular"/>
              </a:rPr>
              <a:t>connect easily to existing infrastructure with </a:t>
            </a:r>
            <a:r>
              <a:rPr lang="en-US" sz="2400" dirty="0">
                <a:latin typeface="Graphik Light"/>
                <a:ea typeface="Graphik" charset="0"/>
                <a:cs typeface="Graphik Regular"/>
              </a:rPr>
              <a:t>a</a:t>
            </a:r>
            <a:r>
              <a:rPr lang="en-US" sz="2400" dirty="0">
                <a:latin typeface="Graphik Light"/>
                <a:ea typeface="Graphik" charset="0"/>
                <a:cs typeface="Graphik Light"/>
              </a:rPr>
              <a:t>nalog I/O</a:t>
            </a:r>
            <a:r>
              <a:rPr lang="en-US" sz="2400" dirty="0">
                <a:solidFill>
                  <a:schemeClr val="tx1"/>
                </a:solidFill>
              </a:rPr>
              <a:t> </a:t>
            </a:r>
            <a:endParaRPr lang="en-US" dirty="0">
              <a:solidFill>
                <a:srgbClr val="F56440"/>
              </a:solidFill>
              <a:latin typeface="Graphik regular"/>
              <a:cs typeface="Graphik regular"/>
            </a:endParaRPr>
          </a:p>
          <a:p>
            <a:pPr>
              <a:buClr>
                <a:schemeClr val="tx1"/>
              </a:buClr>
              <a:buFont typeface="Arial" charset="0"/>
              <a:buChar char="•"/>
            </a:pPr>
            <a:r>
              <a:rPr lang="en-US" sz="1800" dirty="0">
                <a:latin typeface="Graphik Regular"/>
                <a:ea typeface="Graphik" charset="0"/>
                <a:cs typeface="Graphik Regular"/>
              </a:rPr>
              <a:t>Retrofit in minutes: </a:t>
            </a:r>
            <a:r>
              <a:rPr lang="en-US" sz="1800" dirty="0">
                <a:latin typeface="Graphik Light" panose="020B0403030202060203" pitchFamily="34" charset="0"/>
                <a:ea typeface="Graphik" charset="0"/>
                <a:cs typeface="Graphik Regular"/>
              </a:rPr>
              <a:t>Multiple analog I/O </a:t>
            </a:r>
            <a:r>
              <a:rPr lang="en-US" sz="1800" dirty="0">
                <a:latin typeface="Graphik Light"/>
                <a:ea typeface="Graphik" charset="0"/>
                <a:cs typeface="Graphik Light"/>
              </a:rPr>
              <a:t>for external sensors such as current, temperature and humidity, relay and contact; digital input for contact switches; support for Mod bus  </a:t>
            </a:r>
          </a:p>
          <a:p>
            <a:pPr>
              <a:buClr>
                <a:schemeClr val="tx1"/>
              </a:buClr>
              <a:buFont typeface="Arial" charset="0"/>
              <a:buChar char="•"/>
            </a:pPr>
            <a:r>
              <a:rPr lang="en-US" sz="1800" dirty="0">
                <a:latin typeface="Graphik Regular"/>
                <a:ea typeface="Graphik" charset="0"/>
                <a:cs typeface="Graphik Regular"/>
              </a:rPr>
              <a:t>Based on ARTIK 710s: </a:t>
            </a:r>
            <a:r>
              <a:rPr lang="en-US" sz="1800" dirty="0">
                <a:latin typeface="Graphik Light" panose="020B0403030202060203" pitchFamily="34" charset="0"/>
                <a:ea typeface="Graphik" charset="0"/>
                <a:cs typeface="Graphik Regular"/>
              </a:rPr>
              <a:t>includes</a:t>
            </a:r>
            <a:r>
              <a:rPr lang="en-US" sz="1800" dirty="0">
                <a:latin typeface="Graphik Light"/>
                <a:ea typeface="Graphik" charset="0"/>
                <a:cs typeface="Graphik Light"/>
              </a:rPr>
              <a:t> 4G LTE, GNSS, for long range connectivity and location; security includes secure boot, secure OS, secure storage, secure communication, KMS, PKI</a:t>
            </a:r>
          </a:p>
          <a:p>
            <a:pPr>
              <a:buClr>
                <a:schemeClr val="tx1"/>
              </a:buClr>
              <a:buFont typeface="Arial" charset="0"/>
              <a:buChar char="•"/>
            </a:pPr>
            <a:r>
              <a:rPr lang="en-US" sz="1800" dirty="0">
                <a:latin typeface="Graphik Regular"/>
                <a:ea typeface="Graphik" charset="0"/>
                <a:cs typeface="Graphik Regular"/>
              </a:rPr>
              <a:t>Embedded sensors: </a:t>
            </a:r>
            <a:r>
              <a:rPr lang="en-US" sz="1800" dirty="0">
                <a:latin typeface="Graphik Light"/>
                <a:ea typeface="Graphik" charset="0"/>
                <a:cs typeface="Graphik Light"/>
              </a:rPr>
              <a:t>temperature, accelerometer, gyro &amp; microphone</a:t>
            </a:r>
          </a:p>
          <a:p>
            <a:pPr>
              <a:buClr>
                <a:schemeClr val="tx1"/>
              </a:buClr>
              <a:buFont typeface="Arial" charset="0"/>
              <a:buChar char="•"/>
            </a:pPr>
            <a:r>
              <a:rPr lang="en-US" sz="1800" dirty="0">
                <a:latin typeface="Graphik Regular"/>
                <a:ea typeface="Graphik" charset="0"/>
                <a:cs typeface="Graphik Regular"/>
              </a:rPr>
              <a:t>Cloud ready: </a:t>
            </a:r>
            <a:r>
              <a:rPr lang="en-US" sz="1800" dirty="0">
                <a:latin typeface="Graphik Light" panose="020B0403030202060203" pitchFamily="34" charset="0"/>
                <a:ea typeface="Graphik" charset="0"/>
                <a:cs typeface="Graphik Regular"/>
              </a:rPr>
              <a:t>ARTIK cloud services SDK pre-installed, works with </a:t>
            </a:r>
            <a:br>
              <a:rPr lang="en-US" sz="1800" dirty="0">
                <a:latin typeface="Graphik Light" panose="020B0403030202060203" pitchFamily="34" charset="0"/>
                <a:ea typeface="Graphik" charset="0"/>
                <a:cs typeface="Graphik Regular"/>
              </a:rPr>
            </a:br>
            <a:r>
              <a:rPr lang="en-US" sz="1800" dirty="0" err="1">
                <a:latin typeface="Graphik Light" panose="020B0403030202060203" pitchFamily="34" charset="0"/>
                <a:ea typeface="Graphik" charset="0"/>
                <a:cs typeface="Graphik Regular"/>
              </a:rPr>
              <a:t>Azeti</a:t>
            </a:r>
            <a:r>
              <a:rPr lang="en-US" sz="1800" dirty="0">
                <a:latin typeface="Graphik Light" panose="020B0403030202060203" pitchFamily="34" charset="0"/>
                <a:ea typeface="Graphik" charset="0"/>
                <a:cs typeface="Graphik Regular"/>
              </a:rPr>
              <a:t> asset monitoring or PTC </a:t>
            </a:r>
            <a:r>
              <a:rPr lang="en-US" sz="1800" dirty="0" err="1">
                <a:latin typeface="Graphik Light" panose="020B0403030202060203" pitchFamily="34" charset="0"/>
                <a:ea typeface="Graphik" charset="0"/>
                <a:cs typeface="Graphik Regular"/>
              </a:rPr>
              <a:t>Thingworx</a:t>
            </a:r>
            <a:endParaRPr lang="en-US" sz="1800" dirty="0">
              <a:latin typeface="Graphik Light"/>
              <a:ea typeface="Graphik" charset="0"/>
              <a:cs typeface="Graphik Light"/>
            </a:endParaRPr>
          </a:p>
        </p:txBody>
      </p:sp>
      <p:pic>
        <p:nvPicPr>
          <p:cNvPr id="3" name="Picture 2">
            <a:extLst>
              <a:ext uri="{FF2B5EF4-FFF2-40B4-BE49-F238E27FC236}">
                <a16:creationId xmlns:a16="http://schemas.microsoft.com/office/drawing/2014/main" xmlns="" id="{D4B74C2C-6F24-6840-B36E-AAB37A133322}"/>
              </a:ext>
            </a:extLst>
          </p:cNvPr>
          <p:cNvPicPr>
            <a:picLocks noChangeAspect="1"/>
          </p:cNvPicPr>
          <p:nvPr/>
        </p:nvPicPr>
        <p:blipFill>
          <a:blip r:embed="rId3"/>
          <a:stretch>
            <a:fillRect/>
          </a:stretch>
        </p:blipFill>
        <p:spPr>
          <a:xfrm>
            <a:off x="8628438" y="4579144"/>
            <a:ext cx="3358775" cy="2043906"/>
          </a:xfrm>
          <a:prstGeom prst="rect">
            <a:avLst/>
          </a:prstGeom>
        </p:spPr>
      </p:pic>
    </p:spTree>
    <p:extLst>
      <p:ext uri="{BB962C8B-B14F-4D97-AF65-F5344CB8AC3E}">
        <p14:creationId xmlns:p14="http://schemas.microsoft.com/office/powerpoint/2010/main" val="353490395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6"/>
          <p:cNvSpPr txBox="1">
            <a:spLocks/>
          </p:cNvSpPr>
          <p:nvPr/>
        </p:nvSpPr>
        <p:spPr>
          <a:xfrm>
            <a:off x="694944" y="2103120"/>
            <a:ext cx="11224154" cy="4351338"/>
          </a:xfrm>
          <a:prstGeom prst="rect">
            <a:avLst/>
          </a:prstGeom>
        </p:spPr>
        <p:txBody>
          <a:bodyPr vert="horz" lIns="0" tIns="0" rIns="0" bIns="0" rtlCol="0">
            <a:noAutofit/>
          </a:bodyPr>
          <a:lstStyle>
            <a:lvl1pPr marL="228600" indent="-228600" algn="l" defTabSz="914400" rtl="0" eaLnBrk="1" latinLnBrk="0" hangingPunct="1">
              <a:lnSpc>
                <a:spcPct val="110000"/>
              </a:lnSpc>
              <a:spcBef>
                <a:spcPts val="1000"/>
              </a:spcBef>
              <a:spcAft>
                <a:spcPts val="600"/>
              </a:spcAft>
              <a:buFont typeface="Arial"/>
              <a:buChar char="•"/>
              <a:defRPr sz="2200" kern="1200">
                <a:solidFill>
                  <a:srgbClr val="404040"/>
                </a:solidFill>
                <a:latin typeface="Graphik light"/>
                <a:ea typeface="+mn-ea"/>
                <a:cs typeface="Graphik light"/>
              </a:defRPr>
            </a:lvl1pPr>
            <a:lvl2pPr marL="54864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2pPr>
            <a:lvl3pPr marL="91440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3pPr>
            <a:lvl4pPr marL="128016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4pPr>
            <a:lvl5pPr marL="164592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Clr>
                <a:schemeClr val="tx1"/>
              </a:buClr>
              <a:buNone/>
            </a:pPr>
            <a:r>
              <a:rPr lang="en-US" sz="2400" dirty="0">
                <a:latin typeface="Graphik Regular"/>
                <a:ea typeface="Graphik" charset="0"/>
                <a:cs typeface="Graphik Regular"/>
              </a:rPr>
              <a:t>Beck’s long experience in the industrial market makes IoT easy. </a:t>
            </a:r>
            <a:br>
              <a:rPr lang="en-US" sz="2400" dirty="0">
                <a:latin typeface="Graphik Regular"/>
                <a:ea typeface="Graphik" charset="0"/>
                <a:cs typeface="Graphik Regular"/>
              </a:rPr>
            </a:br>
            <a:r>
              <a:rPr lang="en-US" sz="2400" dirty="0">
                <a:latin typeface="Graphik Light" panose="020B0403030202060203" pitchFamily="34" charset="0"/>
                <a:ea typeface="Graphik" charset="0"/>
                <a:cs typeface="Graphik Regular"/>
              </a:rPr>
              <a:t>The CTS 140.K features a wide range of field bus protocols, WIFI, BT, and cellular</a:t>
            </a:r>
            <a:endParaRPr lang="en-US" sz="2400" dirty="0">
              <a:latin typeface="Graphik Light" panose="020B0403030202060203" pitchFamily="34" charset="0"/>
              <a:ea typeface="Graphik" charset="0"/>
              <a:cs typeface="Graphik Light"/>
            </a:endParaRPr>
          </a:p>
          <a:p>
            <a:pPr>
              <a:buClr>
                <a:schemeClr val="tx1"/>
              </a:buClr>
              <a:buFont typeface="Arial" charset="0"/>
              <a:buChar char="•"/>
            </a:pPr>
            <a:r>
              <a:rPr lang="en-US" sz="1800" dirty="0">
                <a:latin typeface="Graphik Regular"/>
                <a:ea typeface="Graphik" charset="0"/>
                <a:cs typeface="Graphik Regular"/>
              </a:rPr>
              <a:t>Cloud native: </a:t>
            </a:r>
            <a:r>
              <a:rPr lang="en-US" sz="1800" dirty="0">
                <a:latin typeface="Graphik Light" panose="020B0403030202060203" pitchFamily="34" charset="0"/>
                <a:ea typeface="Graphik" charset="0"/>
                <a:cs typeface="Graphik Regular"/>
              </a:rPr>
              <a:t>use Beck’s cloud broker or ARTIK cloud services</a:t>
            </a:r>
          </a:p>
          <a:p>
            <a:pPr>
              <a:buClr>
                <a:schemeClr val="tx1"/>
              </a:buClr>
              <a:buFont typeface="Arial" charset="0"/>
              <a:buChar char="•"/>
            </a:pPr>
            <a:r>
              <a:rPr lang="en-US" sz="1800" dirty="0">
                <a:latin typeface="Graphik Regular" panose="020B0503030202060203" pitchFamily="34" charset="0"/>
                <a:ea typeface="Graphik" charset="0"/>
                <a:cs typeface="Graphik Light"/>
              </a:rPr>
              <a:t>On premise:</a:t>
            </a:r>
            <a:r>
              <a:rPr lang="en-US" sz="1800" dirty="0">
                <a:latin typeface="Graphik Light" panose="020B0403030202060203" pitchFamily="34" charset="0"/>
                <a:ea typeface="Graphik" charset="0"/>
                <a:cs typeface="Graphik Light"/>
              </a:rPr>
              <a:t> connect to a local server and manage via a simple Web interface</a:t>
            </a:r>
            <a:br>
              <a:rPr lang="en-US" sz="1800" dirty="0">
                <a:latin typeface="Graphik Light" panose="020B0403030202060203" pitchFamily="34" charset="0"/>
                <a:ea typeface="Graphik" charset="0"/>
                <a:cs typeface="Graphik Light"/>
              </a:rPr>
            </a:br>
            <a:r>
              <a:rPr lang="en-US" sz="1800" dirty="0">
                <a:latin typeface="Graphik Light" panose="020B0403030202060203" pitchFamily="34" charset="0"/>
                <a:ea typeface="Graphik" charset="0"/>
                <a:cs typeface="Graphik Light"/>
              </a:rPr>
              <a:t>using PC, tablet or smartphone</a:t>
            </a:r>
            <a:endParaRPr lang="en-US" sz="1800" dirty="0">
              <a:latin typeface="Graphik Light"/>
              <a:ea typeface="Graphik" charset="0"/>
              <a:cs typeface="Graphik Light"/>
            </a:endParaRPr>
          </a:p>
          <a:p>
            <a:pPr>
              <a:buClr>
                <a:schemeClr val="tx1"/>
              </a:buClr>
              <a:buFont typeface="Arial" charset="0"/>
              <a:buChar char="•"/>
            </a:pPr>
            <a:r>
              <a:rPr lang="en-US" sz="1800" dirty="0">
                <a:latin typeface="Graphik Regular"/>
                <a:ea typeface="Graphik" charset="0"/>
                <a:cs typeface="Graphik Regular"/>
              </a:rPr>
              <a:t>Customize: </a:t>
            </a:r>
            <a:r>
              <a:rPr lang="en-US" sz="1800" dirty="0">
                <a:latin typeface="Graphik Light"/>
                <a:ea typeface="Graphik" charset="0"/>
                <a:cs typeface="Graphik Regular"/>
              </a:rPr>
              <a:t>Add/remove</a:t>
            </a:r>
            <a:r>
              <a:rPr lang="en-US" sz="1800" dirty="0">
                <a:latin typeface="Graphik Light"/>
                <a:ea typeface="Graphik" charset="0"/>
                <a:cs typeface="Graphik Light"/>
              </a:rPr>
              <a:t> RS485, Ethernet, I/O options; Beck’s experience </a:t>
            </a:r>
            <a:br>
              <a:rPr lang="en-US" sz="1800" dirty="0">
                <a:latin typeface="Graphik Light"/>
                <a:ea typeface="Graphik" charset="0"/>
                <a:cs typeface="Graphik Light"/>
              </a:rPr>
            </a:br>
            <a:r>
              <a:rPr lang="en-US" sz="1800" dirty="0">
                <a:latin typeface="Graphik Light"/>
                <a:ea typeface="Graphik" charset="0"/>
                <a:cs typeface="Graphik Light"/>
              </a:rPr>
              <a:t>provides for smooth integration</a:t>
            </a:r>
          </a:p>
          <a:p>
            <a:pPr>
              <a:buClr>
                <a:schemeClr val="tx1"/>
              </a:buClr>
              <a:buFont typeface="Arial" charset="0"/>
              <a:buChar char="•"/>
            </a:pPr>
            <a:r>
              <a:rPr lang="en-US" sz="1800" dirty="0">
                <a:latin typeface="Graphik Regular"/>
                <a:ea typeface="Graphik" charset="0"/>
                <a:cs typeface="Graphik Regular"/>
              </a:rPr>
              <a:t>Security features: </a:t>
            </a:r>
            <a:r>
              <a:rPr lang="en-US" sz="1800" dirty="0">
                <a:latin typeface="Graphik Light"/>
                <a:ea typeface="Graphik" charset="0"/>
                <a:cs typeface="Graphik Light"/>
              </a:rPr>
              <a:t>ARTIK 710s provides secure boot, secure OS, </a:t>
            </a:r>
            <a:br>
              <a:rPr lang="en-US" sz="1800" dirty="0">
                <a:latin typeface="Graphik Light"/>
                <a:ea typeface="Graphik" charset="0"/>
                <a:cs typeface="Graphik Light"/>
              </a:rPr>
            </a:br>
            <a:r>
              <a:rPr lang="en-US" sz="1800" dirty="0">
                <a:latin typeface="Graphik Light"/>
                <a:ea typeface="Graphik" charset="0"/>
                <a:cs typeface="Graphik Light"/>
              </a:rPr>
              <a:t>secure storage, secure communication, KMS, PKI</a:t>
            </a:r>
          </a:p>
        </p:txBody>
      </p:sp>
      <p:sp>
        <p:nvSpPr>
          <p:cNvPr id="2" name="Title 1"/>
          <p:cNvSpPr>
            <a:spLocks noGrp="1"/>
          </p:cNvSpPr>
          <p:nvPr>
            <p:ph type="title"/>
          </p:nvPr>
        </p:nvSpPr>
        <p:spPr/>
        <p:txBody>
          <a:bodyPr>
            <a:noAutofit/>
          </a:bodyPr>
          <a:lstStyle/>
          <a:p>
            <a:r>
              <a:rPr lang="en-US" dirty="0">
                <a:latin typeface="Graphik Regular"/>
              </a:rPr>
              <a:t>Beck</a:t>
            </a:r>
            <a:r>
              <a:rPr lang="en-US" dirty="0"/>
              <a:t> CTS 140.K</a:t>
            </a:r>
            <a:br>
              <a:rPr lang="en-US" dirty="0"/>
            </a:br>
            <a:r>
              <a:rPr lang="en-US" dirty="0">
                <a:solidFill>
                  <a:srgbClr val="ED7D31"/>
                </a:solidFill>
              </a:rPr>
              <a:t>Integrate existing industrial equipment into the </a:t>
            </a:r>
            <a:r>
              <a:rPr lang="en-US" dirty="0" err="1">
                <a:solidFill>
                  <a:srgbClr val="ED7D31"/>
                </a:solidFill>
              </a:rPr>
              <a:t>IoT</a:t>
            </a:r>
            <a:endParaRPr lang="en-US" dirty="0"/>
          </a:p>
        </p:txBody>
      </p:sp>
      <p:sp>
        <p:nvSpPr>
          <p:cNvPr id="8" name="TextBox 7"/>
          <p:cNvSpPr txBox="1"/>
          <p:nvPr/>
        </p:nvSpPr>
        <p:spPr>
          <a:xfrm>
            <a:off x="1991866" y="6142254"/>
            <a:ext cx="1447832" cy="400110"/>
          </a:xfrm>
          <a:prstGeom prst="rect">
            <a:avLst/>
          </a:prstGeom>
          <a:noFill/>
        </p:spPr>
        <p:txBody>
          <a:bodyPr wrap="none" rtlCol="0">
            <a:spAutoFit/>
          </a:bodyPr>
          <a:lstStyle/>
          <a:p>
            <a:r>
              <a:rPr lang="en-US" sz="2000" dirty="0">
                <a:latin typeface="Graphik Light"/>
                <a:cs typeface="Graphik Light"/>
              </a:rPr>
              <a:t>Ecosystem</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3299" y="3570263"/>
            <a:ext cx="2140404" cy="2884195"/>
          </a:xfrm>
          <a:prstGeom prst="rect">
            <a:avLst/>
          </a:prstGeom>
        </p:spPr>
      </p:pic>
    </p:spTree>
    <p:extLst>
      <p:ext uri="{BB962C8B-B14F-4D97-AF65-F5344CB8AC3E}">
        <p14:creationId xmlns:p14="http://schemas.microsoft.com/office/powerpoint/2010/main" val="1775240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Use Cases</a:t>
            </a:r>
          </a:p>
        </p:txBody>
      </p:sp>
      <p:sp>
        <p:nvSpPr>
          <p:cNvPr id="3" name="Content Placeholder 2"/>
          <p:cNvSpPr>
            <a:spLocks noGrp="1"/>
          </p:cNvSpPr>
          <p:nvPr>
            <p:ph idx="1"/>
          </p:nvPr>
        </p:nvSpPr>
        <p:spPr>
          <a:xfrm>
            <a:off x="694944" y="4584639"/>
            <a:ext cx="5137985" cy="1395748"/>
          </a:xfrm>
        </p:spPr>
        <p:txBody>
          <a:bodyPr/>
          <a:lstStyle/>
          <a:p>
            <a:pPr marL="0" indent="0">
              <a:spcBef>
                <a:spcPts val="300"/>
              </a:spcBef>
              <a:spcAft>
                <a:spcPts val="0"/>
              </a:spcAft>
              <a:buNone/>
            </a:pPr>
            <a:r>
              <a:rPr lang="en-US" sz="1000" dirty="0">
                <a:solidFill>
                  <a:schemeClr val="tx1"/>
                </a:solidFill>
                <a:latin typeface="Graphik Medium" panose="020B0503030202060203" pitchFamily="34" charset="77"/>
              </a:rPr>
              <a:t>Legrand: Global residential and commercial digital building infrastructure</a:t>
            </a:r>
          </a:p>
          <a:p>
            <a:pPr marL="0" indent="0">
              <a:spcBef>
                <a:spcPts val="300"/>
              </a:spcBef>
              <a:spcAft>
                <a:spcPts val="0"/>
              </a:spcAft>
              <a:buNone/>
            </a:pPr>
            <a:r>
              <a:rPr lang="en-US" sz="1000" dirty="0">
                <a:solidFill>
                  <a:schemeClr val="tx1"/>
                </a:solidFill>
                <a:latin typeface="Graphik Medium" panose="020B0503030202060203" pitchFamily="34" charset="77"/>
              </a:rPr>
              <a:t>Challenge: </a:t>
            </a:r>
            <a:r>
              <a:rPr lang="en-US" sz="1000" dirty="0">
                <a:solidFill>
                  <a:schemeClr val="tx1"/>
                </a:solidFill>
                <a:latin typeface="Graphik Regular" panose="020B0503030202060203" pitchFamily="34" charset="77"/>
              </a:rPr>
              <a:t>Transform product line to meet new connected digital </a:t>
            </a:r>
            <a:r>
              <a:rPr lang="en-US" sz="1000" dirty="0" err="1">
                <a:solidFill>
                  <a:schemeClr val="tx1"/>
                </a:solidFill>
                <a:latin typeface="Graphik Regular" panose="020B0503030202060203" pitchFamily="34" charset="77"/>
              </a:rPr>
              <a:t>mkt</a:t>
            </a:r>
            <a:r>
              <a:rPr lang="en-US" sz="1000" dirty="0">
                <a:solidFill>
                  <a:schemeClr val="tx1"/>
                </a:solidFill>
                <a:latin typeface="Graphik Regular" panose="020B0503030202060203" pitchFamily="34" charset="77"/>
              </a:rPr>
              <a:t> requirements. Fast time to mkt. Interoperability.</a:t>
            </a:r>
          </a:p>
          <a:p>
            <a:pPr marL="0" indent="0">
              <a:spcBef>
                <a:spcPts val="300"/>
              </a:spcBef>
              <a:spcAft>
                <a:spcPts val="0"/>
              </a:spcAft>
              <a:buNone/>
            </a:pPr>
            <a:r>
              <a:rPr lang="en-US" sz="1000" dirty="0">
                <a:solidFill>
                  <a:schemeClr val="tx1"/>
                </a:solidFill>
                <a:latin typeface="Graphik Medium" panose="020B0503030202060203" pitchFamily="34" charset="77"/>
              </a:rPr>
              <a:t>Products</a:t>
            </a:r>
            <a:r>
              <a:rPr lang="en-US" sz="1000" dirty="0">
                <a:solidFill>
                  <a:schemeClr val="tx1"/>
                </a:solidFill>
                <a:latin typeface="Graphik Regular" panose="020B0503030202060203" pitchFamily="34" charset="77"/>
              </a:rPr>
              <a:t>: ARTIK </a:t>
            </a:r>
            <a:r>
              <a:rPr lang="en-US" sz="1000" dirty="0" smtClean="0">
                <a:solidFill>
                  <a:schemeClr val="tx1"/>
                </a:solidFill>
                <a:latin typeface="Graphik Regular" panose="020B0503030202060203" pitchFamily="34" charset="77"/>
              </a:rPr>
              <a:t>530s</a:t>
            </a:r>
            <a:r>
              <a:rPr lang="en-US" sz="1000" dirty="0">
                <a:solidFill>
                  <a:schemeClr val="tx1"/>
                </a:solidFill>
                <a:latin typeface="Graphik Regular" panose="020B0503030202060203" pitchFamily="34" charset="77"/>
              </a:rPr>
              <a:t>, 710s secure system-on-modules, ARTIK cloud services</a:t>
            </a:r>
          </a:p>
          <a:p>
            <a:pPr marL="0" indent="0">
              <a:spcBef>
                <a:spcPts val="300"/>
              </a:spcBef>
              <a:spcAft>
                <a:spcPts val="0"/>
              </a:spcAft>
              <a:buNone/>
            </a:pPr>
            <a:r>
              <a:rPr lang="en-US" sz="1000" dirty="0">
                <a:solidFill>
                  <a:schemeClr val="tx1"/>
                </a:solidFill>
                <a:latin typeface="Graphik Medium" panose="020B0503030202060203" pitchFamily="34" charset="77"/>
              </a:rPr>
              <a:t>Why ARTIK? </a:t>
            </a:r>
            <a:r>
              <a:rPr lang="en-US" sz="1000" dirty="0">
                <a:solidFill>
                  <a:schemeClr val="tx1"/>
                </a:solidFill>
                <a:latin typeface="Graphik Regular" panose="020B0503030202060203" pitchFamily="34" charset="77"/>
              </a:rPr>
              <a:t>Reduced product development time. Built-in software eliminated internal </a:t>
            </a:r>
            <a:r>
              <a:rPr lang="en-US" sz="1000" dirty="0" err="1">
                <a:solidFill>
                  <a:schemeClr val="tx1"/>
                </a:solidFill>
                <a:latin typeface="Graphik Regular" panose="020B0503030202060203" pitchFamily="34" charset="77"/>
              </a:rPr>
              <a:t>dev</a:t>
            </a:r>
            <a:r>
              <a:rPr lang="en-US" sz="1000" dirty="0">
                <a:solidFill>
                  <a:schemeClr val="tx1"/>
                </a:solidFill>
                <a:latin typeface="Graphik Regular" panose="020B0503030202060203" pitchFamily="34" charset="77"/>
              </a:rPr>
              <a:t> skills roadblock. Security allows them to meet new customer </a:t>
            </a:r>
            <a:r>
              <a:rPr lang="en-US" sz="1000" dirty="0" err="1">
                <a:solidFill>
                  <a:schemeClr val="tx1"/>
                </a:solidFill>
                <a:latin typeface="Graphik Regular" panose="020B0503030202060203" pitchFamily="34" charset="77"/>
              </a:rPr>
              <a:t>reqs</a:t>
            </a:r>
            <a:r>
              <a:rPr lang="en-US" sz="1000" dirty="0">
                <a:solidFill>
                  <a:schemeClr val="tx1"/>
                </a:solidFill>
                <a:latin typeface="Graphik Regular" panose="020B0503030202060203" pitchFamily="34" charset="77"/>
              </a:rPr>
              <a:t>. </a:t>
            </a:r>
            <a:r>
              <a:rPr lang="en-US" sz="1000" dirty="0" err="1">
                <a:solidFill>
                  <a:schemeClr val="tx1"/>
                </a:solidFill>
                <a:latin typeface="Graphik Regular" panose="020B0503030202060203" pitchFamily="34" charset="77"/>
              </a:rPr>
              <a:t>Interoperabilty</a:t>
            </a:r>
            <a:r>
              <a:rPr lang="en-US" sz="1000" dirty="0">
                <a:solidFill>
                  <a:schemeClr val="tx1"/>
                </a:solidFill>
                <a:latin typeface="Graphik Regular" panose="020B0503030202060203" pitchFamily="34" charset="77"/>
              </a:rPr>
              <a:t> expands switch capabilities, helped them get POC with Marriott “Room of the Future”.</a:t>
            </a:r>
          </a:p>
          <a:p>
            <a:pPr marL="0" indent="0">
              <a:buNone/>
            </a:pPr>
            <a:endParaRPr lang="en-US" sz="1000" dirty="0">
              <a:solidFill>
                <a:schemeClr val="tx1"/>
              </a:solidFill>
            </a:endParaRPr>
          </a:p>
        </p:txBody>
      </p:sp>
      <p:pic>
        <p:nvPicPr>
          <p:cNvPr id="10" name="Picture 9">
            <a:extLst>
              <a:ext uri="{FF2B5EF4-FFF2-40B4-BE49-F238E27FC236}">
                <a16:creationId xmlns:a16="http://schemas.microsoft.com/office/drawing/2014/main" xmlns="" id="{8B4A8FE5-6212-774B-8941-F1A7EEE02C4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4944" y="1258956"/>
            <a:ext cx="5052060" cy="2939474"/>
          </a:xfrm>
          <a:prstGeom prst="rect">
            <a:avLst/>
          </a:prstGeom>
        </p:spPr>
      </p:pic>
      <p:sp>
        <p:nvSpPr>
          <p:cNvPr id="12" name="Content Placeholder 2"/>
          <p:cNvSpPr txBox="1">
            <a:spLocks/>
          </p:cNvSpPr>
          <p:nvPr/>
        </p:nvSpPr>
        <p:spPr>
          <a:xfrm>
            <a:off x="6470723" y="4584639"/>
            <a:ext cx="5137985" cy="1670021"/>
          </a:xfrm>
          <a:prstGeom prst="rect">
            <a:avLst/>
          </a:prstGeom>
        </p:spPr>
        <p:txBody>
          <a:bodyPr vert="horz" lIns="0" tIns="0" rIns="0" bIns="0" rtlCol="0">
            <a:noAutofit/>
          </a:bodyPr>
          <a:lstStyle>
            <a:lvl1pPr marL="228600" indent="-228600" algn="l" defTabSz="914400" rtl="0" eaLnBrk="1" latinLnBrk="0" hangingPunct="1">
              <a:lnSpc>
                <a:spcPct val="110000"/>
              </a:lnSpc>
              <a:spcBef>
                <a:spcPts val="1000"/>
              </a:spcBef>
              <a:spcAft>
                <a:spcPts val="600"/>
              </a:spcAft>
              <a:buFont typeface="Arial"/>
              <a:buChar char="•"/>
              <a:defRPr sz="2200" kern="1200">
                <a:solidFill>
                  <a:srgbClr val="404040"/>
                </a:solidFill>
                <a:latin typeface="Graphik light"/>
                <a:ea typeface="+mn-ea"/>
                <a:cs typeface="Graphik light"/>
              </a:defRPr>
            </a:lvl1pPr>
            <a:lvl2pPr marL="54864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2pPr>
            <a:lvl3pPr marL="91440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3pPr>
            <a:lvl4pPr marL="128016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4pPr>
            <a:lvl5pPr marL="164592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300"/>
              </a:spcBef>
              <a:spcAft>
                <a:spcPts val="0"/>
              </a:spcAft>
              <a:buNone/>
            </a:pPr>
            <a:r>
              <a:rPr lang="en-US" sz="1000" dirty="0">
                <a:solidFill>
                  <a:schemeClr val="tx1"/>
                </a:solidFill>
                <a:latin typeface="Graphik Medium" panose="020B0503030202060203" pitchFamily="34" charset="77"/>
              </a:rPr>
              <a:t>NDA Customer: Factory automation provider</a:t>
            </a:r>
          </a:p>
          <a:p>
            <a:pPr marL="0" indent="0">
              <a:spcBef>
                <a:spcPts val="300"/>
              </a:spcBef>
              <a:spcAft>
                <a:spcPts val="0"/>
              </a:spcAft>
              <a:buNone/>
            </a:pPr>
            <a:r>
              <a:rPr lang="en-US" sz="1000" dirty="0">
                <a:solidFill>
                  <a:schemeClr val="tx1"/>
                </a:solidFill>
                <a:latin typeface="Graphik Medium" panose="020B0503030202060203" pitchFamily="34" charset="77"/>
              </a:rPr>
              <a:t>Challenge: </a:t>
            </a:r>
            <a:r>
              <a:rPr lang="en-US" sz="1000" dirty="0">
                <a:solidFill>
                  <a:schemeClr val="tx1"/>
                </a:solidFill>
                <a:latin typeface="Graphik Regular" panose="020B0503030202060203" pitchFamily="34" charset="77"/>
              </a:rPr>
              <a:t>Retrofit customer OT to meet requirements for </a:t>
            </a:r>
            <a:r>
              <a:rPr lang="en-US" sz="1000" dirty="0" err="1">
                <a:solidFill>
                  <a:schemeClr val="tx1"/>
                </a:solidFill>
                <a:latin typeface="Graphik Regular" panose="020B0503030202060203" pitchFamily="34" charset="77"/>
              </a:rPr>
              <a:t>Industrie</a:t>
            </a:r>
            <a:r>
              <a:rPr lang="en-US" sz="1000" dirty="0">
                <a:solidFill>
                  <a:schemeClr val="tx1"/>
                </a:solidFill>
                <a:latin typeface="Graphik Regular" panose="020B0503030202060203" pitchFamily="34" charset="77"/>
              </a:rPr>
              <a:t> 4.0, enable access to data and create digital twins for more efficient operations. Ensure secure operations.</a:t>
            </a:r>
          </a:p>
          <a:p>
            <a:pPr marL="0" indent="0">
              <a:spcBef>
                <a:spcPts val="300"/>
              </a:spcBef>
              <a:spcAft>
                <a:spcPts val="0"/>
              </a:spcAft>
              <a:buNone/>
            </a:pPr>
            <a:r>
              <a:rPr lang="en-US" sz="1000" dirty="0">
                <a:solidFill>
                  <a:schemeClr val="tx1"/>
                </a:solidFill>
                <a:latin typeface="Graphik Medium" panose="020B0503030202060203" pitchFamily="34" charset="77"/>
              </a:rPr>
              <a:t>Products: </a:t>
            </a:r>
            <a:r>
              <a:rPr lang="en-US" sz="1000" dirty="0">
                <a:solidFill>
                  <a:schemeClr val="tx1"/>
                </a:solidFill>
                <a:latin typeface="Graphik Regular" panose="020B0503030202060203" pitchFamily="34" charset="77"/>
              </a:rPr>
              <a:t>ARTIK 530s secure system-on-module, ARTIK partner PTC </a:t>
            </a:r>
          </a:p>
          <a:p>
            <a:pPr marL="0" indent="0">
              <a:spcBef>
                <a:spcPts val="300"/>
              </a:spcBef>
              <a:spcAft>
                <a:spcPts val="0"/>
              </a:spcAft>
              <a:buNone/>
            </a:pPr>
            <a:r>
              <a:rPr lang="en-US" sz="1000" dirty="0">
                <a:solidFill>
                  <a:schemeClr val="tx1"/>
                </a:solidFill>
                <a:latin typeface="Graphik Medium" panose="020B0503030202060203" pitchFamily="34" charset="77"/>
              </a:rPr>
              <a:t>Why ARTIK?  </a:t>
            </a:r>
            <a:r>
              <a:rPr lang="en-US" sz="1000" dirty="0">
                <a:solidFill>
                  <a:schemeClr val="tx1"/>
                </a:solidFill>
                <a:latin typeface="Graphik Regular" panose="020B0503030202060203" pitchFamily="34" charset="77"/>
              </a:rPr>
              <a:t>Secure gateway solution for their industrial gateway with access to local sensors, ability to do local processing and edge node management, application to view data via integration with PTC </a:t>
            </a:r>
            <a:r>
              <a:rPr lang="en-US" sz="1000" dirty="0" err="1">
                <a:solidFill>
                  <a:schemeClr val="tx1"/>
                </a:solidFill>
                <a:latin typeface="Graphik Regular" panose="020B0503030202060203" pitchFamily="34" charset="77"/>
              </a:rPr>
              <a:t>Thingworx</a:t>
            </a:r>
            <a:r>
              <a:rPr lang="en-US" sz="1000" dirty="0">
                <a:solidFill>
                  <a:schemeClr val="tx1"/>
                </a:solidFill>
                <a:latin typeface="Graphik Regular" panose="020B0503030202060203" pitchFamily="34" charset="77"/>
              </a:rPr>
              <a:t> front end application.</a:t>
            </a:r>
          </a:p>
        </p:txBody>
      </p:sp>
      <p:pic>
        <p:nvPicPr>
          <p:cNvPr id="13" name="Picture 12">
            <a:extLst>
              <a:ext uri="{FF2B5EF4-FFF2-40B4-BE49-F238E27FC236}">
                <a16:creationId xmlns:a16="http://schemas.microsoft.com/office/drawing/2014/main" xmlns="" id="{31BA79EA-BBF3-B642-BE47-2CC9209F03B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470723" y="1258955"/>
            <a:ext cx="5023285" cy="2939475"/>
          </a:xfrm>
          <a:prstGeom prst="rect">
            <a:avLst/>
          </a:prstGeom>
        </p:spPr>
      </p:pic>
    </p:spTree>
    <p:extLst>
      <p:ext uri="{BB962C8B-B14F-4D97-AF65-F5344CB8AC3E}">
        <p14:creationId xmlns:p14="http://schemas.microsoft.com/office/powerpoint/2010/main" val="168940177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1DBE276C-4033-A54B-828A-08722A259DC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77878" y="1258957"/>
            <a:ext cx="4069125" cy="2937891"/>
          </a:xfrm>
          <a:prstGeom prst="rect">
            <a:avLst/>
          </a:prstGeom>
        </p:spPr>
      </p:pic>
      <p:pic>
        <p:nvPicPr>
          <p:cNvPr id="14" name="Picture 13">
            <a:extLst>
              <a:ext uri="{FF2B5EF4-FFF2-40B4-BE49-F238E27FC236}">
                <a16:creationId xmlns:a16="http://schemas.microsoft.com/office/drawing/2014/main" xmlns="" id="{B90CADDD-2531-5847-AFFA-16304075C6A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94943" y="1258957"/>
            <a:ext cx="2348882" cy="2937892"/>
          </a:xfrm>
          <a:prstGeom prst="rect">
            <a:avLst/>
          </a:prstGeom>
        </p:spPr>
      </p:pic>
      <p:sp>
        <p:nvSpPr>
          <p:cNvPr id="2" name="Title 1"/>
          <p:cNvSpPr>
            <a:spLocks noGrp="1"/>
          </p:cNvSpPr>
          <p:nvPr>
            <p:ph type="title"/>
          </p:nvPr>
        </p:nvSpPr>
        <p:spPr/>
        <p:txBody>
          <a:bodyPr/>
          <a:lstStyle/>
          <a:p>
            <a:r>
              <a:rPr lang="en-US" dirty="0"/>
              <a:t>Customer Use Cases</a:t>
            </a:r>
          </a:p>
        </p:txBody>
      </p:sp>
      <p:sp>
        <p:nvSpPr>
          <p:cNvPr id="3" name="Content Placeholder 2"/>
          <p:cNvSpPr>
            <a:spLocks noGrp="1"/>
          </p:cNvSpPr>
          <p:nvPr>
            <p:ph idx="1"/>
          </p:nvPr>
        </p:nvSpPr>
        <p:spPr>
          <a:xfrm>
            <a:off x="694944" y="4584639"/>
            <a:ext cx="5137985" cy="1395748"/>
          </a:xfrm>
        </p:spPr>
        <p:txBody>
          <a:bodyPr/>
          <a:lstStyle/>
          <a:p>
            <a:pPr marL="0" indent="0">
              <a:spcBef>
                <a:spcPts val="300"/>
              </a:spcBef>
              <a:spcAft>
                <a:spcPts val="0"/>
              </a:spcAft>
              <a:buNone/>
            </a:pPr>
            <a:r>
              <a:rPr lang="en-US" sz="1000" dirty="0">
                <a:solidFill>
                  <a:schemeClr val="tx1"/>
                </a:solidFill>
                <a:latin typeface="Graphik Medium" panose="020B0503030202060203" pitchFamily="34" charset="77"/>
              </a:rPr>
              <a:t>NDA Customer: On-body multimedia hub for first responders </a:t>
            </a:r>
          </a:p>
          <a:p>
            <a:pPr marL="0" indent="0">
              <a:spcBef>
                <a:spcPts val="300"/>
              </a:spcBef>
              <a:spcAft>
                <a:spcPts val="0"/>
              </a:spcAft>
              <a:buNone/>
            </a:pPr>
            <a:r>
              <a:rPr lang="en-US" sz="1000" dirty="0">
                <a:solidFill>
                  <a:schemeClr val="tx1"/>
                </a:solidFill>
                <a:latin typeface="Graphik Medium" panose="020B0503030202060203" pitchFamily="34" charset="77"/>
              </a:rPr>
              <a:t>Challenge: </a:t>
            </a:r>
            <a:r>
              <a:rPr lang="en-US" sz="1000" dirty="0">
                <a:solidFill>
                  <a:schemeClr val="tx1"/>
                </a:solidFill>
                <a:latin typeface="Graphik Regular" panose="020B0503030202060203" pitchFamily="34" charset="77"/>
              </a:rPr>
              <a:t>Performance and capabilities including high-resolution video. Connectivity with other on-body sensors. Reliability.</a:t>
            </a:r>
          </a:p>
          <a:p>
            <a:pPr marL="0" indent="0">
              <a:spcBef>
                <a:spcPts val="300"/>
              </a:spcBef>
              <a:spcAft>
                <a:spcPts val="0"/>
              </a:spcAft>
              <a:buNone/>
            </a:pPr>
            <a:r>
              <a:rPr lang="en-US" sz="1000" dirty="0">
                <a:solidFill>
                  <a:schemeClr val="tx1"/>
                </a:solidFill>
                <a:latin typeface="Graphik Medium" panose="020B0503030202060203" pitchFamily="34" charset="77"/>
              </a:rPr>
              <a:t>Products: </a:t>
            </a:r>
            <a:r>
              <a:rPr lang="en-US" sz="1000" dirty="0">
                <a:solidFill>
                  <a:schemeClr val="tx1"/>
                </a:solidFill>
                <a:latin typeface="Graphik Regular" panose="020B0503030202060203" pitchFamily="34" charset="77"/>
              </a:rPr>
              <a:t>ARTIK 710s secure system-on-module, evaluating cloud services for data capture and management</a:t>
            </a:r>
          </a:p>
          <a:p>
            <a:pPr marL="0" indent="0">
              <a:spcBef>
                <a:spcPts val="300"/>
              </a:spcBef>
              <a:spcAft>
                <a:spcPts val="0"/>
              </a:spcAft>
              <a:buNone/>
            </a:pPr>
            <a:r>
              <a:rPr lang="en-US" sz="1000" dirty="0">
                <a:solidFill>
                  <a:schemeClr val="tx1"/>
                </a:solidFill>
                <a:latin typeface="Graphik Medium" panose="020B0503030202060203" pitchFamily="34" charset="77"/>
              </a:rPr>
              <a:t>Why ARTIK? </a:t>
            </a:r>
            <a:r>
              <a:rPr lang="en-US" sz="1000" dirty="0">
                <a:solidFill>
                  <a:schemeClr val="tx1"/>
                </a:solidFill>
                <a:latin typeface="Graphik Regular" panose="020B0503030202060203" pitchFamily="34" charset="77"/>
              </a:rPr>
              <a:t>Best performance and value relative to cost.  Secure data storage and communications. </a:t>
            </a:r>
          </a:p>
        </p:txBody>
      </p:sp>
      <p:pic>
        <p:nvPicPr>
          <p:cNvPr id="8" name="Picture 7">
            <a:extLst>
              <a:ext uri="{FF2B5EF4-FFF2-40B4-BE49-F238E27FC236}">
                <a16:creationId xmlns:a16="http://schemas.microsoft.com/office/drawing/2014/main" xmlns="" id="{ED859511-31D1-6342-B18B-0B8593318AE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56698" y="1258955"/>
            <a:ext cx="5023285" cy="2939475"/>
          </a:xfrm>
          <a:prstGeom prst="rect">
            <a:avLst/>
          </a:prstGeom>
        </p:spPr>
      </p:pic>
      <p:sp>
        <p:nvSpPr>
          <p:cNvPr id="11" name="Content Placeholder 2"/>
          <p:cNvSpPr txBox="1">
            <a:spLocks/>
          </p:cNvSpPr>
          <p:nvPr/>
        </p:nvSpPr>
        <p:spPr>
          <a:xfrm>
            <a:off x="6656698" y="4584639"/>
            <a:ext cx="5137985" cy="1395748"/>
          </a:xfrm>
          <a:prstGeom prst="rect">
            <a:avLst/>
          </a:prstGeom>
        </p:spPr>
        <p:txBody>
          <a:bodyPr vert="horz" lIns="0" tIns="0" rIns="0" bIns="0" rtlCol="0">
            <a:noAutofit/>
          </a:bodyPr>
          <a:lstStyle>
            <a:lvl1pPr marL="228600" indent="-228600" algn="l" defTabSz="914400" rtl="0" eaLnBrk="1" latinLnBrk="0" hangingPunct="1">
              <a:lnSpc>
                <a:spcPct val="110000"/>
              </a:lnSpc>
              <a:spcBef>
                <a:spcPts val="1000"/>
              </a:spcBef>
              <a:spcAft>
                <a:spcPts val="600"/>
              </a:spcAft>
              <a:buFont typeface="Arial"/>
              <a:buChar char="•"/>
              <a:defRPr sz="2200" kern="1200">
                <a:solidFill>
                  <a:srgbClr val="404040"/>
                </a:solidFill>
                <a:latin typeface="Graphik light"/>
                <a:ea typeface="+mn-ea"/>
                <a:cs typeface="Graphik light"/>
              </a:defRPr>
            </a:lvl1pPr>
            <a:lvl2pPr marL="54864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2pPr>
            <a:lvl3pPr marL="91440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3pPr>
            <a:lvl4pPr marL="128016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4pPr>
            <a:lvl5pPr marL="164592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300"/>
              </a:spcBef>
              <a:spcAft>
                <a:spcPts val="0"/>
              </a:spcAft>
              <a:buFont typeface="Arial"/>
              <a:buNone/>
            </a:pPr>
            <a:r>
              <a:rPr lang="en-US" sz="1000" dirty="0" smtClean="0">
                <a:solidFill>
                  <a:schemeClr val="tx1"/>
                </a:solidFill>
                <a:latin typeface="Graphik Medium" panose="020B0503030202060203" pitchFamily="34" charset="77"/>
              </a:rPr>
              <a:t>Samsung Device Solutions</a:t>
            </a:r>
          </a:p>
          <a:p>
            <a:pPr marL="0" indent="0">
              <a:spcBef>
                <a:spcPts val="300"/>
              </a:spcBef>
              <a:spcAft>
                <a:spcPts val="0"/>
              </a:spcAft>
              <a:buFont typeface="Arial"/>
              <a:buNone/>
            </a:pPr>
            <a:r>
              <a:rPr lang="en-US" sz="1000" dirty="0" smtClean="0">
                <a:solidFill>
                  <a:schemeClr val="tx1"/>
                </a:solidFill>
                <a:latin typeface="Graphik Medium" panose="020B0503030202060203" pitchFamily="34" charset="77"/>
              </a:rPr>
              <a:t>Challenge: </a:t>
            </a:r>
            <a:r>
              <a:rPr lang="en-US" sz="1000" dirty="0" smtClean="0">
                <a:solidFill>
                  <a:schemeClr val="tx1"/>
                </a:solidFill>
                <a:latin typeface="Graphik Regular" panose="020B0503030202060203" pitchFamily="34" charset="77"/>
              </a:rPr>
              <a:t>Quickly develop a cost affordable android-based multi-dwelling control panel that runs video.</a:t>
            </a:r>
          </a:p>
          <a:p>
            <a:pPr marL="0" indent="0">
              <a:spcBef>
                <a:spcPts val="300"/>
              </a:spcBef>
              <a:spcAft>
                <a:spcPts val="0"/>
              </a:spcAft>
              <a:buFont typeface="Arial"/>
              <a:buNone/>
            </a:pPr>
            <a:r>
              <a:rPr lang="en-US" sz="1000" dirty="0" smtClean="0">
                <a:solidFill>
                  <a:schemeClr val="tx1"/>
                </a:solidFill>
                <a:latin typeface="Graphik Medium" panose="020B0503030202060203" pitchFamily="34" charset="77"/>
              </a:rPr>
              <a:t>Products: </a:t>
            </a:r>
            <a:r>
              <a:rPr lang="en-US" sz="1000" dirty="0" smtClean="0">
                <a:solidFill>
                  <a:schemeClr val="tx1"/>
                </a:solidFill>
                <a:latin typeface="Graphik Regular" panose="020B0503030202060203" pitchFamily="34" charset="77"/>
              </a:rPr>
              <a:t>ARTIK 7x secure system-on-module, ARTIK cloud services on </a:t>
            </a:r>
            <a:br>
              <a:rPr lang="en-US" sz="1000" dirty="0" smtClean="0">
                <a:solidFill>
                  <a:schemeClr val="tx1"/>
                </a:solidFill>
                <a:latin typeface="Graphik Regular" panose="020B0503030202060203" pitchFamily="34" charset="77"/>
              </a:rPr>
            </a:br>
            <a:r>
              <a:rPr lang="en-US" sz="1000" dirty="0" err="1" smtClean="0">
                <a:solidFill>
                  <a:schemeClr val="tx1"/>
                </a:solidFill>
                <a:latin typeface="Graphik Regular" panose="020B0503030202060203" pitchFamily="34" charset="77"/>
              </a:rPr>
              <a:t>SmartThings</a:t>
            </a:r>
            <a:r>
              <a:rPr lang="en-US" sz="1000" dirty="0" smtClean="0">
                <a:solidFill>
                  <a:schemeClr val="tx1"/>
                </a:solidFill>
                <a:latin typeface="Graphik Regular" panose="020B0503030202060203" pitchFamily="34" charset="77"/>
              </a:rPr>
              <a:t> Cloud</a:t>
            </a:r>
          </a:p>
          <a:p>
            <a:pPr marL="0" indent="0">
              <a:spcBef>
                <a:spcPts val="300"/>
              </a:spcBef>
              <a:spcAft>
                <a:spcPts val="0"/>
              </a:spcAft>
              <a:buFont typeface="Arial"/>
              <a:buNone/>
            </a:pPr>
            <a:r>
              <a:rPr lang="en-US" sz="1000" dirty="0" smtClean="0">
                <a:solidFill>
                  <a:schemeClr val="tx1"/>
                </a:solidFill>
                <a:latin typeface="Graphik Medium" panose="020B0503030202060203" pitchFamily="34" charset="77"/>
              </a:rPr>
              <a:t>Why ARTIK? </a:t>
            </a:r>
            <a:r>
              <a:rPr lang="en-US" sz="1000" dirty="0" smtClean="0">
                <a:solidFill>
                  <a:schemeClr val="tx1"/>
                </a:solidFill>
                <a:latin typeface="Graphik Regular" panose="020B0503030202060203" pitchFamily="34" charset="77"/>
              </a:rPr>
              <a:t>No product on the market which meets their specs for Android/video and security. Ability to customize 710 to meet their high volume requirements. Interoperability and access to additional service with ARTIK cloud services on </a:t>
            </a:r>
            <a:r>
              <a:rPr lang="en-US" sz="1000" dirty="0" err="1" smtClean="0">
                <a:solidFill>
                  <a:schemeClr val="tx1"/>
                </a:solidFill>
                <a:latin typeface="Graphik Regular" panose="020B0503030202060203" pitchFamily="34" charset="77"/>
              </a:rPr>
              <a:t>SmartThings</a:t>
            </a:r>
            <a:r>
              <a:rPr lang="en-US" sz="1000" dirty="0" smtClean="0">
                <a:solidFill>
                  <a:schemeClr val="tx1"/>
                </a:solidFill>
                <a:latin typeface="Graphik Regular" panose="020B0503030202060203" pitchFamily="34" charset="77"/>
              </a:rPr>
              <a:t> Cloud. Built-in security.</a:t>
            </a:r>
            <a:endParaRPr lang="en-US" sz="1000" dirty="0">
              <a:solidFill>
                <a:schemeClr val="tx1"/>
              </a:solidFill>
              <a:latin typeface="Graphik Regular" panose="020B0503030202060203" pitchFamily="34" charset="77"/>
            </a:endParaRPr>
          </a:p>
        </p:txBody>
      </p:sp>
    </p:spTree>
    <p:extLst>
      <p:ext uri="{BB962C8B-B14F-4D97-AF65-F5344CB8AC3E}">
        <p14:creationId xmlns:p14="http://schemas.microsoft.com/office/powerpoint/2010/main" val="175337813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xmlns="" id="{B2848AEE-1B7F-6440-BE3A-6F1A1E5D9E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4944" y="1254069"/>
            <a:ext cx="5054346" cy="2944361"/>
          </a:xfrm>
          <a:prstGeom prst="rect">
            <a:avLst/>
          </a:prstGeom>
        </p:spPr>
      </p:pic>
      <p:sp>
        <p:nvSpPr>
          <p:cNvPr id="17" name="Rectangle 16">
            <a:extLst>
              <a:ext uri="{FF2B5EF4-FFF2-40B4-BE49-F238E27FC236}">
                <a16:creationId xmlns:a16="http://schemas.microsoft.com/office/drawing/2014/main" xmlns="" id="{D215191A-6DFB-9F4D-B7EC-A535522371F2}"/>
              </a:ext>
            </a:extLst>
          </p:cNvPr>
          <p:cNvSpPr/>
          <p:nvPr/>
        </p:nvSpPr>
        <p:spPr>
          <a:xfrm>
            <a:off x="507206" y="5980387"/>
            <a:ext cx="2185988" cy="606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xmlns="" id="{4296883E-7AF6-3D4D-911A-494A619F4A1A}"/>
              </a:ext>
            </a:extLst>
          </p:cNvPr>
          <p:cNvSpPr/>
          <p:nvPr/>
        </p:nvSpPr>
        <p:spPr>
          <a:xfrm>
            <a:off x="4489148" y="2868460"/>
            <a:ext cx="1121079" cy="11210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xmlns="" id="{958719EE-A3A4-4B48-A2BE-50F13747BF53}"/>
              </a:ext>
            </a:extLst>
          </p:cNvPr>
          <p:cNvSpPr/>
          <p:nvPr/>
        </p:nvSpPr>
        <p:spPr>
          <a:xfrm>
            <a:off x="4489148" y="1377863"/>
            <a:ext cx="1121079" cy="11210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Customer Use Cases</a:t>
            </a:r>
          </a:p>
        </p:txBody>
      </p:sp>
      <p:sp>
        <p:nvSpPr>
          <p:cNvPr id="3" name="Content Placeholder 2"/>
          <p:cNvSpPr>
            <a:spLocks noGrp="1"/>
          </p:cNvSpPr>
          <p:nvPr>
            <p:ph idx="1"/>
          </p:nvPr>
        </p:nvSpPr>
        <p:spPr>
          <a:xfrm>
            <a:off x="694944" y="4584639"/>
            <a:ext cx="5137985" cy="1601388"/>
          </a:xfrm>
        </p:spPr>
        <p:txBody>
          <a:bodyPr/>
          <a:lstStyle/>
          <a:p>
            <a:pPr marL="0" indent="0">
              <a:spcBef>
                <a:spcPts val="300"/>
              </a:spcBef>
              <a:spcAft>
                <a:spcPts val="0"/>
              </a:spcAft>
              <a:buNone/>
            </a:pPr>
            <a:r>
              <a:rPr lang="en-US" sz="1000" dirty="0">
                <a:solidFill>
                  <a:schemeClr val="tx1"/>
                </a:solidFill>
                <a:latin typeface="Graphik Medium" panose="020B0503030202060203" pitchFamily="34" charset="77"/>
              </a:rPr>
              <a:t>NDA Customer: Assisted Living platform to provide status and data without being intrusive</a:t>
            </a:r>
          </a:p>
          <a:p>
            <a:pPr marL="0" indent="0">
              <a:spcBef>
                <a:spcPts val="300"/>
              </a:spcBef>
              <a:spcAft>
                <a:spcPts val="0"/>
              </a:spcAft>
              <a:buNone/>
            </a:pPr>
            <a:r>
              <a:rPr lang="en-US" sz="1000" dirty="0">
                <a:solidFill>
                  <a:schemeClr val="tx1"/>
                </a:solidFill>
                <a:latin typeface="Graphik Medium" panose="020B0503030202060203" pitchFamily="34" charset="77"/>
              </a:rPr>
              <a:t>Challenge: </a:t>
            </a:r>
            <a:r>
              <a:rPr lang="en-US" sz="1000" dirty="0">
                <a:solidFill>
                  <a:schemeClr val="tx1"/>
                </a:solidFill>
                <a:latin typeface="Graphik Regular" panose="020B0503030202060203" pitchFamily="34" charset="77"/>
              </a:rPr>
              <a:t>Started with Intel </a:t>
            </a:r>
            <a:r>
              <a:rPr lang="en-US" sz="1000" dirty="0" err="1">
                <a:solidFill>
                  <a:schemeClr val="tx1"/>
                </a:solidFill>
                <a:latin typeface="Graphik Regular" panose="020B0503030202060203" pitchFamily="34" charset="77"/>
              </a:rPr>
              <a:t>Edision</a:t>
            </a:r>
            <a:r>
              <a:rPr lang="en-US" sz="1000" dirty="0">
                <a:solidFill>
                  <a:schemeClr val="tx1"/>
                </a:solidFill>
                <a:latin typeface="Graphik Regular" panose="020B0503030202060203" pitchFamily="34" charset="77"/>
              </a:rPr>
              <a:t>, which </a:t>
            </a:r>
            <a:r>
              <a:rPr lang="en-US" sz="1000" dirty="0" err="1">
                <a:solidFill>
                  <a:schemeClr val="tx1"/>
                </a:solidFill>
                <a:latin typeface="Graphik Regular" panose="020B0503030202060203" pitchFamily="34" charset="77"/>
              </a:rPr>
              <a:t>EOLd</a:t>
            </a:r>
            <a:r>
              <a:rPr lang="en-US" sz="1000" dirty="0">
                <a:solidFill>
                  <a:schemeClr val="tx1"/>
                </a:solidFill>
                <a:latin typeface="Graphik Regular" panose="020B0503030202060203" pitchFamily="34" charset="77"/>
              </a:rPr>
              <a:t> the product. Needed a fast replacement, with minimal development time, BT beacon tracking, </a:t>
            </a:r>
            <a:r>
              <a:rPr lang="en-US" sz="1000" dirty="0" err="1">
                <a:solidFill>
                  <a:schemeClr val="tx1"/>
                </a:solidFill>
                <a:latin typeface="Graphik Regular" panose="020B0503030202060203" pitchFamily="34" charset="77"/>
              </a:rPr>
              <a:t>WiFi</a:t>
            </a:r>
            <a:r>
              <a:rPr lang="en-US" sz="1000" dirty="0">
                <a:solidFill>
                  <a:schemeClr val="tx1"/>
                </a:solidFill>
                <a:latin typeface="Graphik Regular" panose="020B0503030202060203" pitchFamily="34" charset="77"/>
              </a:rPr>
              <a:t>, video and sensor inputs.</a:t>
            </a:r>
          </a:p>
          <a:p>
            <a:pPr marL="0" indent="0">
              <a:spcBef>
                <a:spcPts val="300"/>
              </a:spcBef>
              <a:spcAft>
                <a:spcPts val="0"/>
              </a:spcAft>
              <a:buNone/>
            </a:pPr>
            <a:r>
              <a:rPr lang="en-US" sz="1000" dirty="0">
                <a:solidFill>
                  <a:schemeClr val="tx1"/>
                </a:solidFill>
                <a:latin typeface="Graphik Medium" panose="020B0503030202060203" pitchFamily="34" charset="77"/>
              </a:rPr>
              <a:t>Products: </a:t>
            </a:r>
            <a:r>
              <a:rPr lang="en-US" sz="1000" dirty="0">
                <a:solidFill>
                  <a:schemeClr val="tx1"/>
                </a:solidFill>
                <a:latin typeface="Graphik Regular" panose="020B0503030202060203" pitchFamily="34" charset="77"/>
              </a:rPr>
              <a:t>ARTIK 530 system-on-module, evaluating ARTIK cloud services</a:t>
            </a:r>
          </a:p>
          <a:p>
            <a:pPr marL="0" indent="0">
              <a:spcBef>
                <a:spcPts val="300"/>
              </a:spcBef>
              <a:spcAft>
                <a:spcPts val="0"/>
              </a:spcAft>
              <a:buNone/>
            </a:pPr>
            <a:r>
              <a:rPr lang="en-US" sz="1000" dirty="0">
                <a:solidFill>
                  <a:schemeClr val="tx1"/>
                </a:solidFill>
                <a:latin typeface="Graphik Medium" panose="020B0503030202060203" pitchFamily="34" charset="77"/>
              </a:rPr>
              <a:t>Why ARTIK? </a:t>
            </a:r>
            <a:r>
              <a:rPr lang="en-US" sz="1000" dirty="0">
                <a:solidFill>
                  <a:schemeClr val="tx1"/>
                </a:solidFill>
                <a:latin typeface="Graphik Regular" panose="020B0503030202060203" pitchFamily="34" charset="77"/>
              </a:rPr>
              <a:t>Were able to quickly replace the module with factory-ready, pre-certified product, and minimize lost time to market with an added bonus - ability to access ARTIK integrated cloud services.</a:t>
            </a:r>
          </a:p>
        </p:txBody>
      </p:sp>
      <p:sp>
        <p:nvSpPr>
          <p:cNvPr id="4" name="Content Placeholder 2"/>
          <p:cNvSpPr txBox="1">
            <a:spLocks/>
          </p:cNvSpPr>
          <p:nvPr/>
        </p:nvSpPr>
        <p:spPr>
          <a:xfrm>
            <a:off x="6470723" y="4584639"/>
            <a:ext cx="5137985" cy="1533386"/>
          </a:xfrm>
          <a:prstGeom prst="rect">
            <a:avLst/>
          </a:prstGeom>
        </p:spPr>
        <p:txBody>
          <a:bodyPr vert="horz" lIns="0" tIns="0" rIns="0" bIns="0" rtlCol="0">
            <a:noAutofit/>
          </a:bodyPr>
          <a:lstStyle>
            <a:lvl1pPr marL="228600" indent="-228600" algn="l" defTabSz="914400" rtl="0" eaLnBrk="1" latinLnBrk="0" hangingPunct="1">
              <a:lnSpc>
                <a:spcPct val="110000"/>
              </a:lnSpc>
              <a:spcBef>
                <a:spcPts val="1000"/>
              </a:spcBef>
              <a:spcAft>
                <a:spcPts val="600"/>
              </a:spcAft>
              <a:buFont typeface="Arial"/>
              <a:buChar char="•"/>
              <a:defRPr sz="2200" kern="1200">
                <a:solidFill>
                  <a:srgbClr val="404040"/>
                </a:solidFill>
                <a:latin typeface="Graphik light"/>
                <a:ea typeface="+mn-ea"/>
                <a:cs typeface="Graphik light"/>
              </a:defRPr>
            </a:lvl1pPr>
            <a:lvl2pPr marL="54864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2pPr>
            <a:lvl3pPr marL="91440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3pPr>
            <a:lvl4pPr marL="128016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4pPr>
            <a:lvl5pPr marL="164592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300"/>
              </a:spcBef>
              <a:spcAft>
                <a:spcPts val="0"/>
              </a:spcAft>
              <a:buNone/>
            </a:pPr>
            <a:r>
              <a:rPr lang="en-US" sz="1000" dirty="0">
                <a:solidFill>
                  <a:schemeClr val="tx1"/>
                </a:solidFill>
                <a:latin typeface="Graphik Medium" panose="020B0503030202060203" pitchFamily="34" charset="77"/>
              </a:rPr>
              <a:t>NDA Customer: Telecommunications company providing low-cost high speed data access platform and base station for homes</a:t>
            </a:r>
          </a:p>
          <a:p>
            <a:pPr marL="0" indent="0">
              <a:spcBef>
                <a:spcPts val="300"/>
              </a:spcBef>
              <a:spcAft>
                <a:spcPts val="0"/>
              </a:spcAft>
              <a:buFont typeface="Arial"/>
              <a:buNone/>
            </a:pPr>
            <a:r>
              <a:rPr lang="en-US" sz="1000" dirty="0">
                <a:solidFill>
                  <a:schemeClr val="tx1"/>
                </a:solidFill>
                <a:latin typeface="Graphik Medium" panose="020B0503030202060203" pitchFamily="34" charset="77"/>
              </a:rPr>
              <a:t>Challenge: </a:t>
            </a:r>
            <a:r>
              <a:rPr lang="en-US" sz="1000" dirty="0">
                <a:solidFill>
                  <a:schemeClr val="tx1"/>
                </a:solidFill>
                <a:latin typeface="Graphik Regular" panose="020B0503030202060203" pitchFamily="34" charset="77"/>
              </a:rPr>
              <a:t>Needed high end processor capable of complex operations for edge computing. </a:t>
            </a:r>
          </a:p>
          <a:p>
            <a:pPr marL="0" indent="0">
              <a:spcBef>
                <a:spcPts val="300"/>
              </a:spcBef>
              <a:spcAft>
                <a:spcPts val="0"/>
              </a:spcAft>
              <a:buNone/>
            </a:pPr>
            <a:r>
              <a:rPr lang="en-US" sz="1000" dirty="0">
                <a:solidFill>
                  <a:schemeClr val="tx1"/>
                </a:solidFill>
                <a:latin typeface="Graphik Medium" panose="020B0503030202060203" pitchFamily="34" charset="77"/>
              </a:rPr>
              <a:t>Product: </a:t>
            </a:r>
            <a:r>
              <a:rPr lang="en-US" sz="1000" dirty="0">
                <a:solidFill>
                  <a:schemeClr val="tx1"/>
                </a:solidFill>
                <a:latin typeface="Graphik Regular" panose="020B0503030202060203" pitchFamily="34" charset="77"/>
              </a:rPr>
              <a:t>ARTIK 710 system-on-module</a:t>
            </a:r>
          </a:p>
          <a:p>
            <a:pPr marL="0" indent="0">
              <a:spcBef>
                <a:spcPts val="300"/>
              </a:spcBef>
              <a:spcAft>
                <a:spcPts val="0"/>
              </a:spcAft>
              <a:buNone/>
            </a:pPr>
            <a:r>
              <a:rPr lang="en-US" sz="1000" dirty="0">
                <a:solidFill>
                  <a:schemeClr val="tx1"/>
                </a:solidFill>
                <a:latin typeface="Graphik Medium" panose="020B0503030202060203" pitchFamily="34" charset="77"/>
              </a:rPr>
              <a:t>Why ARTIK?  </a:t>
            </a:r>
            <a:r>
              <a:rPr lang="en-US" sz="1000" dirty="0">
                <a:solidFill>
                  <a:schemeClr val="tx1"/>
                </a:solidFill>
                <a:latin typeface="Graphik Regular" panose="020B0503030202060203" pitchFamily="34" charset="77"/>
              </a:rPr>
              <a:t>Provides price performance to meet their requirements. Allowed them to quickly “prove” their product with ability to quickly scale up on production-ready product.</a:t>
            </a:r>
          </a:p>
          <a:p>
            <a:pPr marL="0" indent="0">
              <a:spcBef>
                <a:spcPts val="300"/>
              </a:spcBef>
              <a:spcAft>
                <a:spcPts val="0"/>
              </a:spcAft>
              <a:buNone/>
            </a:pPr>
            <a:endParaRPr lang="en-US" sz="1000" dirty="0">
              <a:solidFill>
                <a:schemeClr val="tx1"/>
              </a:solidFill>
              <a:latin typeface="Graphik Regular" panose="020B0503030202060203" pitchFamily="34" charset="77"/>
            </a:endParaRPr>
          </a:p>
          <a:p>
            <a:pPr marL="0" indent="0">
              <a:spcBef>
                <a:spcPts val="300"/>
              </a:spcBef>
              <a:spcAft>
                <a:spcPts val="0"/>
              </a:spcAft>
              <a:buFont typeface="Arial"/>
              <a:buNone/>
            </a:pPr>
            <a:endParaRPr lang="en-US" sz="1000" dirty="0">
              <a:solidFill>
                <a:schemeClr val="tx1"/>
              </a:solidFill>
              <a:latin typeface="Graphik Regular" panose="020B0503030202060203" pitchFamily="34" charset="77"/>
            </a:endParaRPr>
          </a:p>
        </p:txBody>
      </p:sp>
      <p:pic>
        <p:nvPicPr>
          <p:cNvPr id="7" name="Picture 6">
            <a:extLst>
              <a:ext uri="{FF2B5EF4-FFF2-40B4-BE49-F238E27FC236}">
                <a16:creationId xmlns:a16="http://schemas.microsoft.com/office/drawing/2014/main" xmlns="" id="{C1B7AFD5-D308-1943-A161-CF3C3CECA4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70723" y="1258955"/>
            <a:ext cx="5023285" cy="2939475"/>
          </a:xfrm>
          <a:prstGeom prst="rect">
            <a:avLst/>
          </a:prstGeom>
        </p:spPr>
      </p:pic>
      <p:pic>
        <p:nvPicPr>
          <p:cNvPr id="19" name="Picture 18" descr="ISO-living-space-03.png">
            <a:extLst>
              <a:ext uri="{FF2B5EF4-FFF2-40B4-BE49-F238E27FC236}">
                <a16:creationId xmlns:a16="http://schemas.microsoft.com/office/drawing/2014/main" xmlns="" id="{5875C28A-BA2A-A94D-B652-EF1D31B5F2B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67435" y="1508765"/>
            <a:ext cx="964504" cy="859274"/>
          </a:xfrm>
          <a:prstGeom prst="rect">
            <a:avLst/>
          </a:prstGeom>
        </p:spPr>
      </p:pic>
      <p:grpSp>
        <p:nvGrpSpPr>
          <p:cNvPr id="20" name="Group 19">
            <a:extLst>
              <a:ext uri="{FF2B5EF4-FFF2-40B4-BE49-F238E27FC236}">
                <a16:creationId xmlns:a16="http://schemas.microsoft.com/office/drawing/2014/main" xmlns="" id="{A6717684-A8BB-064E-9883-86E0B6AB321E}"/>
              </a:ext>
            </a:extLst>
          </p:cNvPr>
          <p:cNvGrpSpPr/>
          <p:nvPr/>
        </p:nvGrpSpPr>
        <p:grpSpPr>
          <a:xfrm>
            <a:off x="4567435" y="2962292"/>
            <a:ext cx="964504" cy="933414"/>
            <a:chOff x="6594350" y="2148440"/>
            <a:chExt cx="2286017" cy="2212328"/>
          </a:xfrm>
        </p:grpSpPr>
        <p:pic>
          <p:nvPicPr>
            <p:cNvPr id="21" name="Picture 20" descr="ISO-living-space-02.png">
              <a:extLst>
                <a:ext uri="{FF2B5EF4-FFF2-40B4-BE49-F238E27FC236}">
                  <a16:creationId xmlns:a16="http://schemas.microsoft.com/office/drawing/2014/main" xmlns="" id="{83633D63-D25B-7941-8A45-2660AF28BD5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594350" y="2148440"/>
              <a:ext cx="2286017" cy="2212328"/>
            </a:xfrm>
            <a:prstGeom prst="rect">
              <a:avLst/>
            </a:prstGeom>
          </p:spPr>
        </p:pic>
        <p:pic>
          <p:nvPicPr>
            <p:cNvPr id="22" name="Picture 21">
              <a:extLst>
                <a:ext uri="{FF2B5EF4-FFF2-40B4-BE49-F238E27FC236}">
                  <a16:creationId xmlns:a16="http://schemas.microsoft.com/office/drawing/2014/main" xmlns="" id="{C7980D80-4C81-7145-87B4-FCC34B51C08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98252" y="2874146"/>
              <a:ext cx="281162" cy="281162"/>
            </a:xfrm>
            <a:prstGeom prst="rect">
              <a:avLst/>
            </a:prstGeom>
          </p:spPr>
        </p:pic>
        <p:pic>
          <p:nvPicPr>
            <p:cNvPr id="23" name="Picture 22">
              <a:extLst>
                <a:ext uri="{FF2B5EF4-FFF2-40B4-BE49-F238E27FC236}">
                  <a16:creationId xmlns:a16="http://schemas.microsoft.com/office/drawing/2014/main" xmlns="" id="{2B113557-C13A-E841-A039-C12668CBFEE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73899" y="3379639"/>
              <a:ext cx="281162" cy="281162"/>
            </a:xfrm>
            <a:prstGeom prst="rect">
              <a:avLst/>
            </a:prstGeom>
          </p:spPr>
        </p:pic>
        <p:pic>
          <p:nvPicPr>
            <p:cNvPr id="24" name="Picture 23">
              <a:extLst>
                <a:ext uri="{FF2B5EF4-FFF2-40B4-BE49-F238E27FC236}">
                  <a16:creationId xmlns:a16="http://schemas.microsoft.com/office/drawing/2014/main" xmlns="" id="{85DABB1E-2CE5-394E-B4D4-14CEF5BFEEB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97232" y="3595154"/>
              <a:ext cx="281162" cy="281162"/>
            </a:xfrm>
            <a:prstGeom prst="rect">
              <a:avLst/>
            </a:prstGeom>
          </p:spPr>
        </p:pic>
      </p:grpSp>
      <p:pic>
        <p:nvPicPr>
          <p:cNvPr id="30" name="Picture 29">
            <a:extLst>
              <a:ext uri="{FF2B5EF4-FFF2-40B4-BE49-F238E27FC236}">
                <a16:creationId xmlns:a16="http://schemas.microsoft.com/office/drawing/2014/main" xmlns="" id="{B09E99BD-C949-9645-AD72-A126E0ED819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465054" y="1258954"/>
            <a:ext cx="5028953" cy="2939475"/>
          </a:xfrm>
          <a:prstGeom prst="rect">
            <a:avLst/>
          </a:prstGeom>
        </p:spPr>
      </p:pic>
      <p:pic>
        <p:nvPicPr>
          <p:cNvPr id="31" name="Picture 30">
            <a:extLst>
              <a:ext uri="{FF2B5EF4-FFF2-40B4-BE49-F238E27FC236}">
                <a16:creationId xmlns:a16="http://schemas.microsoft.com/office/drawing/2014/main" xmlns="" id="{88B7C6BC-38D0-CA4E-8E08-31581D082450}"/>
              </a:ext>
            </a:extLst>
          </p:cNvPr>
          <p:cNvPicPr>
            <a:picLocks noChangeAspect="1"/>
          </p:cNvPicPr>
          <p:nvPr/>
        </p:nvPicPr>
        <p:blipFill>
          <a:blip r:embed="rId8">
            <a:duotone>
              <a:schemeClr val="accent2">
                <a:shade val="45000"/>
                <a:satMod val="135000"/>
              </a:schemeClr>
              <a:prstClr val="white"/>
            </a:duotone>
          </a:blip>
          <a:stretch>
            <a:fillRect/>
          </a:stretch>
        </p:blipFill>
        <p:spPr>
          <a:xfrm>
            <a:off x="9307886" y="1121439"/>
            <a:ext cx="1848494" cy="1848494"/>
          </a:xfrm>
          <a:prstGeom prst="rect">
            <a:avLst/>
          </a:prstGeom>
          <a:noFill/>
        </p:spPr>
      </p:pic>
    </p:spTree>
    <p:extLst>
      <p:ext uri="{BB962C8B-B14F-4D97-AF65-F5344CB8AC3E}">
        <p14:creationId xmlns:p14="http://schemas.microsoft.com/office/powerpoint/2010/main" val="423887194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raphik Regular"/>
                <a:cs typeface="Graphik Regular"/>
              </a:rPr>
              <a:t>Machine Learning Inference</a:t>
            </a:r>
            <a:br>
              <a:rPr lang="en-US" dirty="0" smtClean="0">
                <a:latin typeface="Graphik Regular"/>
                <a:cs typeface="Graphik Regular"/>
              </a:rPr>
            </a:br>
            <a:r>
              <a:rPr lang="en-US" dirty="0" smtClean="0">
                <a:solidFill>
                  <a:srgbClr val="ED7D31"/>
                </a:solidFill>
              </a:rPr>
              <a:t>ARTIK 5x/7x</a:t>
            </a:r>
            <a:endParaRPr lang="en-US" sz="2800" dirty="0">
              <a:solidFill>
                <a:srgbClr val="ED7D31"/>
              </a:solidFill>
            </a:endParaRPr>
          </a:p>
        </p:txBody>
      </p:sp>
      <p:cxnSp>
        <p:nvCxnSpPr>
          <p:cNvPr id="14" name="Straight Arrow Connector 77"/>
          <p:cNvCxnSpPr/>
          <p:nvPr/>
        </p:nvCxnSpPr>
        <p:spPr>
          <a:xfrm flipV="1">
            <a:off x="9912980" y="2122123"/>
            <a:ext cx="2074789" cy="1778000"/>
          </a:xfrm>
          <a:prstGeom prst="straightConnector1">
            <a:avLst/>
          </a:prstGeom>
          <a:ln w="19050" cap="sq" cmpd="sng">
            <a:solidFill>
              <a:srgbClr val="FFFFFF"/>
            </a:solidFill>
            <a:headEnd type="triangle" w="lg" len="lg"/>
            <a:tailEnd type="non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0882962" y="5285884"/>
            <a:ext cx="184666" cy="369332"/>
          </a:xfrm>
          <a:prstGeom prst="rect">
            <a:avLst/>
          </a:prstGeom>
          <a:noFill/>
        </p:spPr>
        <p:txBody>
          <a:bodyPr wrap="none" rtlCol="0">
            <a:spAutoFit/>
          </a:bodyPr>
          <a:lstStyle/>
          <a:p>
            <a:endParaRPr lang="en-US" dirty="0"/>
          </a:p>
        </p:txBody>
      </p:sp>
      <p:sp>
        <p:nvSpPr>
          <p:cNvPr id="10" name="Content Placeholder 5">
            <a:extLst>
              <a:ext uri="{FF2B5EF4-FFF2-40B4-BE49-F238E27FC236}">
                <a16:creationId xmlns:a16="http://schemas.microsoft.com/office/drawing/2014/main" xmlns="" id="{3CB9B4D9-5DEF-3149-9AB8-B71167DF806B}"/>
              </a:ext>
            </a:extLst>
          </p:cNvPr>
          <p:cNvSpPr txBox="1">
            <a:spLocks/>
          </p:cNvSpPr>
          <p:nvPr/>
        </p:nvSpPr>
        <p:spPr>
          <a:xfrm>
            <a:off x="694944" y="2100505"/>
            <a:ext cx="8348362" cy="3629296"/>
          </a:xfrm>
          <a:prstGeom prst="rect">
            <a:avLst/>
          </a:prstGeom>
        </p:spPr>
        <p:txBody>
          <a:bodyPr lIns="0" tIns="0" rIns="0" bIns="0"/>
          <a:lstStyle>
            <a:lvl1pPr marL="228600" indent="-228600" algn="l" defTabSz="914400" rtl="0" eaLnBrk="1" latinLnBrk="0" hangingPunct="1">
              <a:lnSpc>
                <a:spcPct val="110000"/>
              </a:lnSpc>
              <a:spcBef>
                <a:spcPts val="1000"/>
              </a:spcBef>
              <a:spcAft>
                <a:spcPts val="600"/>
              </a:spcAft>
              <a:buFont typeface="Arial"/>
              <a:buChar char="•"/>
              <a:defRPr sz="2200" kern="1200">
                <a:solidFill>
                  <a:srgbClr val="404040"/>
                </a:solidFill>
                <a:latin typeface="Graphik light"/>
                <a:ea typeface="+mn-ea"/>
                <a:cs typeface="Graphik light"/>
              </a:defRPr>
            </a:lvl1pPr>
            <a:lvl2pPr marL="54864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2pPr>
            <a:lvl3pPr marL="91440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3pPr>
            <a:lvl4pPr marL="128016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4pPr>
            <a:lvl5pPr marL="164592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a:latin typeface="Graphik Light" panose="020B0403030202060203" pitchFamily="34" charset="77"/>
              </a:rPr>
              <a:t>Run </a:t>
            </a:r>
            <a:r>
              <a:rPr lang="en-US" sz="2400" dirty="0" smtClean="0">
                <a:latin typeface="Graphik Light" panose="020B0403030202060203" pitchFamily="34" charset="77"/>
              </a:rPr>
              <a:t>Machine Learning Inference on ARTIK gateway devices</a:t>
            </a:r>
            <a:endParaRPr lang="en-US" sz="2400" dirty="0">
              <a:latin typeface="Graphik Light" panose="020B0403030202060203" pitchFamily="34" charset="77"/>
            </a:endParaRPr>
          </a:p>
          <a:p>
            <a:pPr marL="0" indent="0">
              <a:buNone/>
            </a:pPr>
            <a:r>
              <a:rPr lang="en-US" sz="1800" dirty="0">
                <a:latin typeface="Graphik" panose="020B0503030202060203" pitchFamily="34" charset="77"/>
                <a:cs typeface="Graphik Semibold"/>
              </a:rPr>
              <a:t>Use case</a:t>
            </a:r>
            <a:r>
              <a:rPr lang="en-US" sz="1800" dirty="0">
                <a:latin typeface="Graphik" panose="020B0503030202060203" pitchFamily="34" charset="77"/>
              </a:rPr>
              <a:t>:</a:t>
            </a:r>
            <a:r>
              <a:rPr lang="en-US" sz="1800" dirty="0">
                <a:latin typeface="Graphik Light" panose="020B0403030202060203" pitchFamily="34" charset="77"/>
              </a:rPr>
              <a:t> </a:t>
            </a:r>
            <a:r>
              <a:rPr lang="en-US" sz="1800" dirty="0" smtClean="0">
                <a:latin typeface="Graphik Light" panose="020B0403030202060203" pitchFamily="34" charset="77"/>
              </a:rPr>
              <a:t>Smart Factory, Smart Building</a:t>
            </a:r>
            <a:r>
              <a:rPr lang="en-US" sz="1800" dirty="0">
                <a:latin typeface="Graphik Light" panose="020B0403030202060203" pitchFamily="34" charset="77"/>
              </a:rPr>
              <a:t> </a:t>
            </a:r>
            <a:r>
              <a:rPr lang="en-US" sz="1800" dirty="0" smtClean="0">
                <a:latin typeface="Graphik Light" panose="020B0403030202060203" pitchFamily="34" charset="77"/>
              </a:rPr>
              <a:t>etc.</a:t>
            </a:r>
            <a:endParaRPr lang="en-US" sz="1800" dirty="0">
              <a:latin typeface="Graphik Light" panose="020B0403030202060203" pitchFamily="34" charset="77"/>
            </a:endParaRPr>
          </a:p>
          <a:p>
            <a:pPr marL="0" indent="0">
              <a:buNone/>
            </a:pPr>
            <a:r>
              <a:rPr lang="en-US" sz="1800" dirty="0">
                <a:latin typeface="Graphik" panose="020B0503030202060203" pitchFamily="34" charset="77"/>
                <a:cs typeface="Graphik Semibold"/>
              </a:rPr>
              <a:t>Hardware</a:t>
            </a:r>
            <a:r>
              <a:rPr lang="en-US" sz="1800" dirty="0">
                <a:latin typeface="Graphik" panose="020B0503030202060203" pitchFamily="34" charset="77"/>
              </a:rPr>
              <a:t>:</a:t>
            </a:r>
            <a:r>
              <a:rPr lang="en-US" sz="1800" dirty="0">
                <a:latin typeface="Graphik Light" panose="020B0403030202060203" pitchFamily="34" charset="77"/>
              </a:rPr>
              <a:t> ARTIK </a:t>
            </a:r>
            <a:r>
              <a:rPr lang="en-US" sz="1800" dirty="0" smtClean="0">
                <a:latin typeface="Graphik Light" panose="020B0403030202060203" pitchFamily="34" charset="77"/>
              </a:rPr>
              <a:t>5x/7x</a:t>
            </a:r>
            <a:endParaRPr lang="en-US" sz="1800" dirty="0">
              <a:latin typeface="Graphik Light" panose="020B0403030202060203" pitchFamily="34" charset="77"/>
            </a:endParaRPr>
          </a:p>
          <a:p>
            <a:pPr marL="0" indent="0">
              <a:buNone/>
            </a:pPr>
            <a:r>
              <a:rPr lang="en-US" sz="1800" dirty="0">
                <a:latin typeface="Graphik" panose="020B0503030202060203" pitchFamily="34" charset="77"/>
                <a:cs typeface="Graphik Semibold"/>
              </a:rPr>
              <a:t>Software</a:t>
            </a:r>
            <a:r>
              <a:rPr lang="en-US" sz="1800" dirty="0" smtClean="0">
                <a:latin typeface="Graphik" panose="020B0503030202060203" pitchFamily="34" charset="77"/>
              </a:rPr>
              <a:t>:</a:t>
            </a:r>
            <a:r>
              <a:rPr lang="en-US" sz="1800" dirty="0" smtClean="0">
                <a:latin typeface="Graphik Light"/>
                <a:cs typeface="Graphik Light"/>
              </a:rPr>
              <a:t> </a:t>
            </a:r>
            <a:r>
              <a:rPr lang="en-US" sz="1800" dirty="0" err="1" smtClean="0">
                <a:latin typeface="Graphik Light"/>
                <a:cs typeface="Graphik Light"/>
              </a:rPr>
              <a:t>Tensorflow</a:t>
            </a:r>
            <a:r>
              <a:rPr lang="en-US" sz="1800" dirty="0" smtClean="0">
                <a:latin typeface="Graphik Light"/>
                <a:cs typeface="Graphik Light"/>
              </a:rPr>
              <a:t> (Lite); </a:t>
            </a:r>
          </a:p>
          <a:p>
            <a:pPr marL="0" indent="0">
              <a:buNone/>
            </a:pPr>
            <a:r>
              <a:rPr lang="en-US" sz="1800" dirty="0" smtClean="0">
                <a:latin typeface="Graphik Light"/>
                <a:cs typeface="Graphik Light"/>
              </a:rPr>
              <a:t>AWS </a:t>
            </a:r>
            <a:r>
              <a:rPr lang="en-US" sz="1800" dirty="0" err="1" smtClean="0">
                <a:latin typeface="Graphik Light"/>
                <a:cs typeface="Graphik Light"/>
              </a:rPr>
              <a:t>Greengrass</a:t>
            </a:r>
            <a:r>
              <a:rPr lang="en-US" sz="1800" dirty="0" smtClean="0">
                <a:latin typeface="Graphik Light"/>
                <a:cs typeface="Graphik Light"/>
              </a:rPr>
              <a:t> ML Inference; </a:t>
            </a:r>
            <a:endParaRPr lang="en-US" sz="2400" dirty="0"/>
          </a:p>
        </p:txBody>
      </p:sp>
      <p:pic>
        <p:nvPicPr>
          <p:cNvPr id="5" name="Picture 4" descr="Screen Shot 2018-07-30 at 5.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398" y="2793553"/>
            <a:ext cx="6401030" cy="3583376"/>
          </a:xfrm>
          <a:prstGeom prst="rect">
            <a:avLst/>
          </a:prstGeom>
        </p:spPr>
      </p:pic>
    </p:spTree>
    <p:extLst>
      <p:ext uri="{BB962C8B-B14F-4D97-AF65-F5344CB8AC3E}">
        <p14:creationId xmlns:p14="http://schemas.microsoft.com/office/powerpoint/2010/main" val="416062210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6858000"/>
          </a:xfrm>
          <a:prstGeom prst="rect">
            <a:avLst/>
          </a:prstGeom>
          <a:solidFill>
            <a:srgbClr val="111111"/>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50553"/>
          <a:stretch/>
        </p:blipFill>
        <p:spPr>
          <a:xfrm>
            <a:off x="9256842" y="4"/>
            <a:ext cx="2935167" cy="6857999"/>
          </a:xfrm>
          <a:prstGeom prst="rect">
            <a:avLst/>
          </a:prstGeom>
        </p:spPr>
      </p:pic>
      <p:sp>
        <p:nvSpPr>
          <p:cNvPr id="7" name="TextBox 6"/>
          <p:cNvSpPr txBox="1"/>
          <p:nvPr/>
        </p:nvSpPr>
        <p:spPr>
          <a:xfrm>
            <a:off x="3615764" y="2682713"/>
            <a:ext cx="5756817" cy="1324695"/>
          </a:xfrm>
          <a:prstGeom prst="rect">
            <a:avLst/>
          </a:prstGeom>
          <a:noFill/>
        </p:spPr>
        <p:txBody>
          <a:bodyPr wrap="square" lIns="0" tIns="0" rIns="0" bIns="0" rtlCol="0">
            <a:noAutofit/>
          </a:bodyPr>
          <a:lstStyle/>
          <a:p>
            <a:pPr algn="ctr">
              <a:lnSpc>
                <a:spcPct val="110000"/>
              </a:lnSpc>
            </a:pPr>
            <a:r>
              <a:rPr lang="en-US" sz="4000" dirty="0" smtClean="0">
                <a:solidFill>
                  <a:prstClr val="white"/>
                </a:solidFill>
                <a:latin typeface="Graphik Light" charset="0"/>
                <a:ea typeface="Graphik Semibold" charset="0"/>
                <a:cs typeface="Graphik Semibold" charset="0"/>
              </a:rPr>
              <a:t>ARTIK Gateway Module Product Details</a:t>
            </a:r>
          </a:p>
          <a:p>
            <a:pPr algn="ctr">
              <a:lnSpc>
                <a:spcPct val="110000"/>
              </a:lnSpc>
            </a:pPr>
            <a:endParaRPr lang="en-US" sz="4000" dirty="0" smtClean="0">
              <a:solidFill>
                <a:prstClr val="white"/>
              </a:solidFill>
              <a:latin typeface="Graphik Light" charset="0"/>
              <a:ea typeface="Graphik Semibold" charset="0"/>
              <a:cs typeface="Graphik Semibold" charset="0"/>
            </a:endParaRPr>
          </a:p>
        </p:txBody>
      </p:sp>
      <p:sp>
        <p:nvSpPr>
          <p:cNvPr id="8" name="TextBox 7"/>
          <p:cNvSpPr txBox="1"/>
          <p:nvPr/>
        </p:nvSpPr>
        <p:spPr>
          <a:xfrm>
            <a:off x="10042071" y="6381768"/>
            <a:ext cx="1454604" cy="231321"/>
          </a:xfrm>
          <a:prstGeom prst="rect">
            <a:avLst/>
          </a:prstGeom>
          <a:noFill/>
        </p:spPr>
        <p:txBody>
          <a:bodyPr wrap="square" lIns="0" tIns="0" rIns="0" bIns="0" rtlCol="0" anchor="t" anchorCtr="0">
            <a:noAutofit/>
          </a:bodyPr>
          <a:lstStyle/>
          <a:p>
            <a:pPr algn="r"/>
            <a:r>
              <a:rPr lang="en-US" sz="900" b="1" dirty="0" smtClean="0">
                <a:solidFill>
                  <a:prstClr val="white"/>
                </a:solidFill>
                <a:latin typeface="Graphik Light" charset="0"/>
                <a:ea typeface="Graphik Semibold" charset="0"/>
                <a:cs typeface="Graphik Semibold" charset="0"/>
              </a:rPr>
              <a:t>Confidential</a:t>
            </a:r>
            <a:endParaRPr lang="en-US" sz="900" b="1" dirty="0">
              <a:solidFill>
                <a:prstClr val="white"/>
              </a:solidFill>
              <a:latin typeface="Graphik Semibold" charset="0"/>
              <a:ea typeface="Graphik Semibold" charset="0"/>
              <a:cs typeface="Graphik Semibold" charset="0"/>
            </a:endParaRPr>
          </a:p>
        </p:txBody>
      </p:sp>
    </p:spTree>
    <p:extLst>
      <p:ext uri="{BB962C8B-B14F-4D97-AF65-F5344CB8AC3E}">
        <p14:creationId xmlns:p14="http://schemas.microsoft.com/office/powerpoint/2010/main" val="284845340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Product Details</a:t>
            </a:r>
            <a:endParaRPr lang="en-US" dirty="0"/>
          </a:p>
        </p:txBody>
      </p:sp>
      <p:sp>
        <p:nvSpPr>
          <p:cNvPr id="2" name="Rectangle 1"/>
          <p:cNvSpPr/>
          <p:nvPr/>
        </p:nvSpPr>
        <p:spPr>
          <a:xfrm>
            <a:off x="5180646" y="2743200"/>
            <a:ext cx="3127458" cy="1414272"/>
          </a:xfrm>
          <a:prstGeom prst="rect">
            <a:avLst/>
          </a:prstGeom>
          <a:solidFill>
            <a:srgbClr val="FFF2CC"/>
          </a:solidFill>
          <a:ln w="1905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latin typeface="Graphik Light"/>
                <a:cs typeface="Graphik Light"/>
              </a:rPr>
              <a:t>Processor and Memory</a:t>
            </a:r>
          </a:p>
        </p:txBody>
      </p:sp>
      <p:sp>
        <p:nvSpPr>
          <p:cNvPr id="13" name="Rectangle 12"/>
          <p:cNvSpPr/>
          <p:nvPr/>
        </p:nvSpPr>
        <p:spPr>
          <a:xfrm>
            <a:off x="1824350" y="2743200"/>
            <a:ext cx="3127458" cy="1414272"/>
          </a:xfrm>
          <a:prstGeom prst="rect">
            <a:avLst/>
          </a:prstGeom>
          <a:solidFill>
            <a:srgbClr val="FFF2CC"/>
          </a:solidFill>
          <a:ln w="1905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latin typeface="Graphik Light"/>
                <a:cs typeface="Graphik Light"/>
              </a:rPr>
              <a:t>Radio Connectivity</a:t>
            </a:r>
          </a:p>
        </p:txBody>
      </p:sp>
      <p:sp>
        <p:nvSpPr>
          <p:cNvPr id="26" name="Rectangle 25"/>
          <p:cNvSpPr/>
          <p:nvPr/>
        </p:nvSpPr>
        <p:spPr>
          <a:xfrm>
            <a:off x="8536943" y="2743200"/>
            <a:ext cx="1678148" cy="3121152"/>
          </a:xfrm>
          <a:prstGeom prst="rect">
            <a:avLst/>
          </a:prstGeom>
          <a:solidFill>
            <a:srgbClr val="FFF2CC"/>
          </a:solidFill>
          <a:ln w="1905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latin typeface="Graphik Light"/>
                <a:cs typeface="Graphik Light"/>
              </a:rPr>
              <a:t>Peripheral Interfaces</a:t>
            </a:r>
          </a:p>
        </p:txBody>
      </p:sp>
      <p:sp>
        <p:nvSpPr>
          <p:cNvPr id="33" name="Rectangle 32"/>
          <p:cNvSpPr/>
          <p:nvPr/>
        </p:nvSpPr>
        <p:spPr>
          <a:xfrm>
            <a:off x="2358313" y="1524000"/>
            <a:ext cx="7475387" cy="975360"/>
          </a:xfrm>
          <a:prstGeom prst="rect">
            <a:avLst/>
          </a:prstGeom>
          <a:solidFill>
            <a:schemeClr val="accent4">
              <a:lumMod val="20000"/>
              <a:lumOff val="80000"/>
            </a:schemeClr>
          </a:solidFill>
          <a:ln w="190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latin typeface="Graphik Light"/>
                <a:cs typeface="Graphik Light"/>
              </a:rPr>
              <a:t>Multimedia</a:t>
            </a:r>
            <a:endParaRPr lang="en-US" b="1" dirty="0">
              <a:solidFill>
                <a:srgbClr val="000000"/>
              </a:solidFill>
              <a:latin typeface="Graphik Light"/>
              <a:cs typeface="Graphik Light"/>
            </a:endParaRPr>
          </a:p>
        </p:txBody>
      </p:sp>
      <p:sp>
        <p:nvSpPr>
          <p:cNvPr id="40" name="Rectangle 39"/>
          <p:cNvSpPr/>
          <p:nvPr/>
        </p:nvSpPr>
        <p:spPr>
          <a:xfrm>
            <a:off x="1824350" y="4453128"/>
            <a:ext cx="3127458" cy="1414272"/>
          </a:xfrm>
          <a:prstGeom prst="rect">
            <a:avLst/>
          </a:prstGeom>
          <a:solidFill>
            <a:srgbClr val="FFF2CC"/>
          </a:solidFill>
          <a:ln w="1905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latin typeface="Graphik Light"/>
                <a:cs typeface="Graphik Light"/>
              </a:rPr>
              <a:t>Security</a:t>
            </a:r>
          </a:p>
        </p:txBody>
      </p:sp>
      <p:sp>
        <p:nvSpPr>
          <p:cNvPr id="45" name="Rectangle 44"/>
          <p:cNvSpPr/>
          <p:nvPr/>
        </p:nvSpPr>
        <p:spPr>
          <a:xfrm>
            <a:off x="5180646" y="4453128"/>
            <a:ext cx="3127458" cy="1414272"/>
          </a:xfrm>
          <a:prstGeom prst="rect">
            <a:avLst/>
          </a:prstGeom>
          <a:solidFill>
            <a:srgbClr val="FFF2CC"/>
          </a:solidFill>
          <a:ln w="1905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latin typeface="Graphik Light"/>
                <a:cs typeface="Graphik Light"/>
              </a:rPr>
              <a:t>Power MGT and Analog Blocks</a:t>
            </a:r>
          </a:p>
        </p:txBody>
      </p:sp>
      <p:sp>
        <p:nvSpPr>
          <p:cNvPr id="82" name="Rectangle 81"/>
          <p:cNvSpPr/>
          <p:nvPr/>
        </p:nvSpPr>
        <p:spPr>
          <a:xfrm>
            <a:off x="1519239" y="1143000"/>
            <a:ext cx="9077255" cy="5029200"/>
          </a:xfrm>
          <a:prstGeom prst="rect">
            <a:avLst/>
          </a:prstGeom>
          <a:noFill/>
          <a:ln w="3810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smtClean="0">
              <a:solidFill>
                <a:schemeClr val="bg1"/>
              </a:solidFill>
            </a:endParaRPr>
          </a:p>
        </p:txBody>
      </p:sp>
      <p:pic>
        <p:nvPicPr>
          <p:cNvPr id="84" name="Picture 83"/>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9528575" y="1600200"/>
            <a:ext cx="277149" cy="223520"/>
          </a:xfrm>
          <a:prstGeom prst="rect">
            <a:avLst/>
          </a:prstGeom>
        </p:spPr>
      </p:pic>
      <p:pic>
        <p:nvPicPr>
          <p:cNvPr id="85" name="Picture 84"/>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9299737" y="1600200"/>
            <a:ext cx="241552" cy="205740"/>
          </a:xfrm>
          <a:prstGeom prst="rect">
            <a:avLst/>
          </a:prstGeom>
        </p:spPr>
      </p:pic>
      <p:pic>
        <p:nvPicPr>
          <p:cNvPr id="86" name="Picture 85"/>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Layer>
                </a14:imgProps>
              </a:ext>
            </a:extLst>
          </a:blip>
          <a:stretch>
            <a:fillRect/>
          </a:stretch>
        </p:blipFill>
        <p:spPr>
          <a:xfrm>
            <a:off x="9986252" y="2819400"/>
            <a:ext cx="147474" cy="327660"/>
          </a:xfrm>
          <a:prstGeom prst="rect">
            <a:avLst/>
          </a:prstGeom>
        </p:spPr>
      </p:pic>
      <p:pic>
        <p:nvPicPr>
          <p:cNvPr id="87" name="Picture 86"/>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Layer>
                </a14:imgProps>
              </a:ext>
            </a:extLst>
          </a:blip>
          <a:stretch>
            <a:fillRect/>
          </a:stretch>
        </p:blipFill>
        <p:spPr>
          <a:xfrm>
            <a:off x="5256926" y="2804160"/>
            <a:ext cx="353428" cy="320040"/>
          </a:xfrm>
          <a:prstGeom prst="rect">
            <a:avLst/>
          </a:prstGeom>
        </p:spPr>
      </p:pic>
      <p:pic>
        <p:nvPicPr>
          <p:cNvPr id="89" name="Picture 88"/>
          <p:cNvPicPr>
            <a:picLocks noChangeAspect="1"/>
          </p:cNvPicPr>
          <p:nvPr/>
        </p:nvPicPr>
        <p:blipFill>
          <a:blip r:embed="rId11">
            <a:extLst>
              <a:ext uri="{BEBA8EAE-BF5A-486C-A8C5-ECC9F3942E4B}">
                <a14:imgProps xmlns:a14="http://schemas.microsoft.com/office/drawing/2010/main">
                  <a14:imgLayer r:embed="rId12">
                    <a14:imgEffect>
                      <a14:artisticMarker/>
                    </a14:imgEffect>
                    <a14:imgEffect>
                      <a14:sharpenSoften amount="100000"/>
                    </a14:imgEffect>
                  </a14:imgLayer>
                </a14:imgProps>
              </a:ext>
            </a:extLst>
          </a:blip>
          <a:stretch>
            <a:fillRect/>
          </a:stretch>
        </p:blipFill>
        <p:spPr>
          <a:xfrm rot="5400000">
            <a:off x="8001849" y="5563744"/>
            <a:ext cx="256540" cy="254265"/>
          </a:xfrm>
          <a:prstGeom prst="rect">
            <a:avLst/>
          </a:prstGeom>
        </p:spPr>
      </p:pic>
      <p:pic>
        <p:nvPicPr>
          <p:cNvPr id="90" name="Picture 89"/>
          <p:cNvPicPr>
            <a:picLocks noChangeAspect="1"/>
          </p:cNvPicPr>
          <p:nvPr/>
        </p:nvPicPr>
        <p:blipFill>
          <a:blip r:embed="rId13">
            <a:extLst>
              <a:ext uri="{BEBA8EAE-BF5A-486C-A8C5-ECC9F3942E4B}">
                <a14:imgProps xmlns:a14="http://schemas.microsoft.com/office/drawing/2010/main">
                  <a14:imgLayer r:embed="rId14">
                    <a14:imgEffect>
                      <a14:artisticMarker/>
                    </a14:imgEffect>
                    <a14:imgEffect>
                      <a14:sharpenSoften amount="100000"/>
                    </a14:imgEffect>
                  </a14:imgLayer>
                </a14:imgProps>
              </a:ext>
            </a:extLst>
          </a:blip>
          <a:stretch>
            <a:fillRect/>
          </a:stretch>
        </p:blipFill>
        <p:spPr>
          <a:xfrm>
            <a:off x="4659410" y="4518660"/>
            <a:ext cx="216125" cy="205740"/>
          </a:xfrm>
          <a:prstGeom prst="rect">
            <a:avLst/>
          </a:prstGeom>
        </p:spPr>
      </p:pic>
      <p:pic>
        <p:nvPicPr>
          <p:cNvPr id="91" name="Picture 90"/>
          <p:cNvPicPr>
            <a:picLocks noChangeAspect="1"/>
          </p:cNvPicPr>
          <p:nvPr/>
        </p:nvPicPr>
        <p:blipFill>
          <a:blip r:embed="rId15">
            <a:extLst>
              <a:ext uri="{BEBA8EAE-BF5A-486C-A8C5-ECC9F3942E4B}">
                <a14:imgProps xmlns:a14="http://schemas.microsoft.com/office/drawing/2010/main">
                  <a14:imgLayer r:embed="rId16">
                    <a14:imgEffect>
                      <a14:artisticMarker/>
                    </a14:imgEffect>
                    <a14:imgEffect>
                      <a14:sharpenSoften amount="100000"/>
                    </a14:imgEffect>
                  </a14:imgLayer>
                </a14:imgProps>
              </a:ext>
            </a:extLst>
          </a:blip>
          <a:stretch>
            <a:fillRect/>
          </a:stretch>
        </p:blipFill>
        <p:spPr>
          <a:xfrm>
            <a:off x="4722976" y="2819400"/>
            <a:ext cx="193241" cy="233680"/>
          </a:xfrm>
          <a:prstGeom prst="rect">
            <a:avLst/>
          </a:prstGeom>
          <a:solidFill>
            <a:srgbClr val="FF9C2B"/>
          </a:solidFill>
          <a:ln w="19050">
            <a:solidFill>
              <a:schemeClr val="tx2"/>
            </a:solidFill>
          </a:ln>
        </p:spPr>
      </p:pic>
    </p:spTree>
    <p:extLst>
      <p:ext uri="{BB962C8B-B14F-4D97-AF65-F5344CB8AC3E}">
        <p14:creationId xmlns:p14="http://schemas.microsoft.com/office/powerpoint/2010/main" val="2973078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a:buFont typeface="Wingdings" charset="2"/>
              <a:buChar char="§"/>
            </a:pPr>
            <a:r>
              <a:rPr lang="en-US" sz="2000" dirty="0" smtClean="0">
                <a:latin typeface="Graphik Light"/>
                <a:cs typeface="Graphik Light"/>
              </a:rPr>
              <a:t>ARTIK Gateway Module Overview</a:t>
            </a:r>
          </a:p>
          <a:p>
            <a:pPr>
              <a:buFont typeface="Wingdings" charset="2"/>
              <a:buChar char="§"/>
            </a:pPr>
            <a:r>
              <a:rPr lang="en-US" sz="2000" dirty="0" smtClean="0">
                <a:latin typeface="Graphik Light"/>
                <a:cs typeface="Graphik Light"/>
              </a:rPr>
              <a:t>ARTIK Gateway Module Use Cases</a:t>
            </a:r>
          </a:p>
          <a:p>
            <a:pPr>
              <a:buFont typeface="Wingdings" charset="2"/>
              <a:buChar char="§"/>
            </a:pPr>
            <a:r>
              <a:rPr lang="en-US" sz="2000" dirty="0" smtClean="0">
                <a:latin typeface="Graphik Light"/>
                <a:cs typeface="Graphik Light"/>
              </a:rPr>
              <a:t>ARTIK Gateway Module Software Stack</a:t>
            </a:r>
          </a:p>
          <a:p>
            <a:pPr>
              <a:buFont typeface="Wingdings" charset="2"/>
              <a:buChar char="§"/>
            </a:pPr>
            <a:r>
              <a:rPr lang="en-US" sz="2000" dirty="0" smtClean="0">
                <a:latin typeface="Graphik Light"/>
                <a:cs typeface="Graphik Light"/>
              </a:rPr>
              <a:t>ARTIK Gateway Module Development</a:t>
            </a:r>
            <a:endParaRPr lang="en-US" sz="2000" dirty="0">
              <a:latin typeface="Graphik Light"/>
              <a:cs typeface="Graphik Light"/>
            </a:endParaRPr>
          </a:p>
          <a:p>
            <a:pPr>
              <a:buFont typeface="Wingdings" charset="2"/>
              <a:buChar char="§"/>
            </a:pPr>
            <a:r>
              <a:rPr lang="en-US" sz="2000" dirty="0" smtClean="0">
                <a:latin typeface="Graphik Light"/>
                <a:cs typeface="Graphik Light"/>
              </a:rPr>
              <a:t>ARTIK Gateway Module Security</a:t>
            </a:r>
          </a:p>
          <a:p>
            <a:pPr marL="0" indent="0">
              <a:buNone/>
            </a:pPr>
            <a:endParaRPr lang="en-US" sz="2000" dirty="0" smtClean="0">
              <a:latin typeface="Graphik Light"/>
              <a:cs typeface="Graphik Light"/>
            </a:endParaRPr>
          </a:p>
        </p:txBody>
      </p:sp>
    </p:spTree>
    <p:extLst>
      <p:ext uri="{BB962C8B-B14F-4D97-AF65-F5344CB8AC3E}">
        <p14:creationId xmlns:p14="http://schemas.microsoft.com/office/powerpoint/2010/main" val="30736434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Details – Processor and Memory </a:t>
            </a:r>
            <a:endParaRPr lang="en-US" dirty="0"/>
          </a:p>
        </p:txBody>
      </p:sp>
      <p:sp>
        <p:nvSpPr>
          <p:cNvPr id="13" name="Rectangle 12"/>
          <p:cNvSpPr/>
          <p:nvPr/>
        </p:nvSpPr>
        <p:spPr>
          <a:xfrm>
            <a:off x="1824350" y="2743200"/>
            <a:ext cx="3127458" cy="1414272"/>
          </a:xfrm>
          <a:prstGeom prst="rect">
            <a:avLst/>
          </a:prstGeom>
          <a:solidFill>
            <a:srgbClr val="FF9C2B"/>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2060"/>
                </a:solidFill>
              </a:rPr>
              <a:t>Radio Connectivity</a:t>
            </a:r>
          </a:p>
        </p:txBody>
      </p:sp>
      <p:sp>
        <p:nvSpPr>
          <p:cNvPr id="26" name="Rectangle 25"/>
          <p:cNvSpPr/>
          <p:nvPr/>
        </p:nvSpPr>
        <p:spPr>
          <a:xfrm>
            <a:off x="8536943" y="2743200"/>
            <a:ext cx="1678148" cy="3121152"/>
          </a:xfrm>
          <a:prstGeom prst="rect">
            <a:avLst/>
          </a:prstGeom>
          <a:solidFill>
            <a:srgbClr val="FF9C2B"/>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Peripheral Interfaces</a:t>
            </a:r>
          </a:p>
        </p:txBody>
      </p:sp>
      <p:sp>
        <p:nvSpPr>
          <p:cNvPr id="33" name="Rectangle 32"/>
          <p:cNvSpPr/>
          <p:nvPr/>
        </p:nvSpPr>
        <p:spPr>
          <a:xfrm>
            <a:off x="2358313" y="1524000"/>
            <a:ext cx="7475387" cy="975360"/>
          </a:xfrm>
          <a:prstGeom prst="rect">
            <a:avLst/>
          </a:prstGeom>
          <a:solidFill>
            <a:srgbClr val="FF9C2B"/>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2"/>
                </a:solidFill>
              </a:rPr>
              <a:t>Multimedia</a:t>
            </a:r>
            <a:endParaRPr lang="en-US" b="1" dirty="0">
              <a:solidFill>
                <a:schemeClr val="tx2"/>
              </a:solidFill>
            </a:endParaRPr>
          </a:p>
        </p:txBody>
      </p:sp>
      <p:sp>
        <p:nvSpPr>
          <p:cNvPr id="40" name="Rectangle 39"/>
          <p:cNvSpPr/>
          <p:nvPr/>
        </p:nvSpPr>
        <p:spPr>
          <a:xfrm>
            <a:off x="1824350" y="4453128"/>
            <a:ext cx="3127458" cy="1414272"/>
          </a:xfrm>
          <a:prstGeom prst="rect">
            <a:avLst/>
          </a:prstGeom>
          <a:solidFill>
            <a:srgbClr val="FF9C2B"/>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Security</a:t>
            </a:r>
          </a:p>
        </p:txBody>
      </p:sp>
      <p:sp>
        <p:nvSpPr>
          <p:cNvPr id="45" name="Rectangle 44"/>
          <p:cNvSpPr/>
          <p:nvPr/>
        </p:nvSpPr>
        <p:spPr>
          <a:xfrm>
            <a:off x="5180646" y="4453128"/>
            <a:ext cx="3127458" cy="1414272"/>
          </a:xfrm>
          <a:prstGeom prst="rect">
            <a:avLst/>
          </a:prstGeom>
          <a:solidFill>
            <a:srgbClr val="FF9C2B"/>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Power MGT and Analog Blocks</a:t>
            </a:r>
          </a:p>
        </p:txBody>
      </p:sp>
      <p:sp>
        <p:nvSpPr>
          <p:cNvPr id="82" name="Rectangle 81"/>
          <p:cNvSpPr/>
          <p:nvPr/>
        </p:nvSpPr>
        <p:spPr>
          <a:xfrm>
            <a:off x="1671791" y="1121933"/>
            <a:ext cx="9077255" cy="5029200"/>
          </a:xfrm>
          <a:prstGeom prst="rect">
            <a:avLst/>
          </a:prstGeom>
          <a:noFill/>
          <a:ln w="3810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smtClean="0">
              <a:solidFill>
                <a:schemeClr val="bg1"/>
              </a:solidFill>
            </a:endParaRPr>
          </a:p>
        </p:txBody>
      </p:sp>
      <p:pic>
        <p:nvPicPr>
          <p:cNvPr id="84" name="Picture 83"/>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9528575" y="1600200"/>
            <a:ext cx="277149" cy="223520"/>
          </a:xfrm>
          <a:prstGeom prst="rect">
            <a:avLst/>
          </a:prstGeom>
        </p:spPr>
      </p:pic>
      <p:pic>
        <p:nvPicPr>
          <p:cNvPr id="85" name="Picture 84"/>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9299737" y="1600200"/>
            <a:ext cx="241552" cy="205740"/>
          </a:xfrm>
          <a:prstGeom prst="rect">
            <a:avLst/>
          </a:prstGeom>
        </p:spPr>
      </p:pic>
      <p:pic>
        <p:nvPicPr>
          <p:cNvPr id="86" name="Picture 85"/>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Layer>
                </a14:imgProps>
              </a:ext>
            </a:extLst>
          </a:blip>
          <a:stretch>
            <a:fillRect/>
          </a:stretch>
        </p:blipFill>
        <p:spPr>
          <a:xfrm>
            <a:off x="9986252" y="2819400"/>
            <a:ext cx="147474" cy="327660"/>
          </a:xfrm>
          <a:prstGeom prst="rect">
            <a:avLst/>
          </a:prstGeom>
        </p:spPr>
      </p:pic>
      <p:pic>
        <p:nvPicPr>
          <p:cNvPr id="89" name="Picture 88"/>
          <p:cNvPicPr>
            <a:picLocks noChangeAspect="1"/>
          </p:cNvPicPr>
          <p:nvPr/>
        </p:nvPicPr>
        <p:blipFill>
          <a:blip r:embed="rId9">
            <a:extLst>
              <a:ext uri="{BEBA8EAE-BF5A-486C-A8C5-ECC9F3942E4B}">
                <a14:imgProps xmlns:a14="http://schemas.microsoft.com/office/drawing/2010/main">
                  <a14:imgLayer r:embed="rId10">
                    <a14:imgEffect>
                      <a14:artisticMarker/>
                    </a14:imgEffect>
                    <a14:imgEffect>
                      <a14:sharpenSoften amount="100000"/>
                    </a14:imgEffect>
                  </a14:imgLayer>
                </a14:imgProps>
              </a:ext>
            </a:extLst>
          </a:blip>
          <a:stretch>
            <a:fillRect/>
          </a:stretch>
        </p:blipFill>
        <p:spPr>
          <a:xfrm rot="5400000">
            <a:off x="8001849" y="5563744"/>
            <a:ext cx="256540" cy="254265"/>
          </a:xfrm>
          <a:prstGeom prst="rect">
            <a:avLst/>
          </a:prstGeom>
        </p:spPr>
      </p:pic>
      <p:pic>
        <p:nvPicPr>
          <p:cNvPr id="90" name="Picture 89"/>
          <p:cNvPicPr>
            <a:picLocks noChangeAspect="1"/>
          </p:cNvPicPr>
          <p:nvPr/>
        </p:nvPicPr>
        <p:blipFill>
          <a:blip r:embed="rId11">
            <a:extLst>
              <a:ext uri="{BEBA8EAE-BF5A-486C-A8C5-ECC9F3942E4B}">
                <a14:imgProps xmlns:a14="http://schemas.microsoft.com/office/drawing/2010/main">
                  <a14:imgLayer r:embed="rId12">
                    <a14:imgEffect>
                      <a14:artisticMarker/>
                    </a14:imgEffect>
                    <a14:imgEffect>
                      <a14:sharpenSoften amount="100000"/>
                    </a14:imgEffect>
                  </a14:imgLayer>
                </a14:imgProps>
              </a:ext>
            </a:extLst>
          </a:blip>
          <a:stretch>
            <a:fillRect/>
          </a:stretch>
        </p:blipFill>
        <p:spPr>
          <a:xfrm>
            <a:off x="4659410" y="4518660"/>
            <a:ext cx="216125" cy="205740"/>
          </a:xfrm>
          <a:prstGeom prst="rect">
            <a:avLst/>
          </a:prstGeom>
        </p:spPr>
      </p:pic>
      <p:pic>
        <p:nvPicPr>
          <p:cNvPr id="91" name="Picture 90"/>
          <p:cNvPicPr>
            <a:picLocks noChangeAspect="1"/>
          </p:cNvPicPr>
          <p:nvPr/>
        </p:nvPicPr>
        <p:blipFill>
          <a:blip r:embed="rId13">
            <a:extLst>
              <a:ext uri="{BEBA8EAE-BF5A-486C-A8C5-ECC9F3942E4B}">
                <a14:imgProps xmlns:a14="http://schemas.microsoft.com/office/drawing/2010/main">
                  <a14:imgLayer r:embed="rId14">
                    <a14:imgEffect>
                      <a14:artisticMarker/>
                    </a14:imgEffect>
                    <a14:imgEffect>
                      <a14:sharpenSoften amount="100000"/>
                    </a14:imgEffect>
                  </a14:imgLayer>
                </a14:imgProps>
              </a:ext>
            </a:extLst>
          </a:blip>
          <a:stretch>
            <a:fillRect/>
          </a:stretch>
        </p:blipFill>
        <p:spPr>
          <a:xfrm>
            <a:off x="4722976" y="2819400"/>
            <a:ext cx="193241" cy="233680"/>
          </a:xfrm>
          <a:prstGeom prst="rect">
            <a:avLst/>
          </a:prstGeom>
          <a:solidFill>
            <a:srgbClr val="FF9C2B"/>
          </a:solidFill>
          <a:ln w="19050">
            <a:solidFill>
              <a:schemeClr val="tx2"/>
            </a:solidFill>
          </a:ln>
        </p:spPr>
      </p:pic>
      <p:sp>
        <p:nvSpPr>
          <p:cNvPr id="20" name="Rectangle 19"/>
          <p:cNvSpPr/>
          <p:nvPr/>
        </p:nvSpPr>
        <p:spPr>
          <a:xfrm>
            <a:off x="5180646" y="2743200"/>
            <a:ext cx="3127458" cy="1414272"/>
          </a:xfrm>
          <a:prstGeom prst="rect">
            <a:avLst/>
          </a:prstGeom>
          <a:solidFill>
            <a:schemeClr val="accent6">
              <a:lumMod val="20000"/>
              <a:lumOff val="80000"/>
            </a:schemeClr>
          </a:solid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smtClean="0">
                <a:solidFill>
                  <a:schemeClr val="tx2"/>
                </a:solidFill>
                <a:latin typeface="Graphik Light"/>
                <a:cs typeface="Graphik Light"/>
              </a:rPr>
              <a:t>Processor and Memory</a:t>
            </a:r>
          </a:p>
        </p:txBody>
      </p:sp>
      <p:sp>
        <p:nvSpPr>
          <p:cNvPr id="21" name="Rectangle 20"/>
          <p:cNvSpPr/>
          <p:nvPr/>
        </p:nvSpPr>
        <p:spPr>
          <a:xfrm>
            <a:off x="5409485" y="3200400"/>
            <a:ext cx="1220471" cy="390144"/>
          </a:xfrm>
          <a:prstGeom prst="rect">
            <a:avLst/>
          </a:prstGeom>
          <a:solidFill>
            <a:schemeClr val="accent6">
              <a:lumMod val="40000"/>
              <a:lumOff val="6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rgbClr val="000000"/>
                </a:solidFill>
                <a:latin typeface="Graphik Light"/>
                <a:cs typeface="Graphik Light"/>
              </a:rPr>
              <a:t>ARM Multi Core Processor</a:t>
            </a:r>
          </a:p>
        </p:txBody>
      </p:sp>
      <p:sp>
        <p:nvSpPr>
          <p:cNvPr id="22" name="Rectangle 21"/>
          <p:cNvSpPr/>
          <p:nvPr/>
        </p:nvSpPr>
        <p:spPr>
          <a:xfrm>
            <a:off x="5409485" y="3657600"/>
            <a:ext cx="1220471" cy="390144"/>
          </a:xfrm>
          <a:prstGeom prst="rect">
            <a:avLst/>
          </a:prstGeom>
          <a:solidFill>
            <a:srgbClr val="C5E0B4"/>
          </a:solidFill>
          <a:ln w="12700">
            <a:solidFill>
              <a:srgbClr val="A9D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rgbClr val="000000"/>
                </a:solidFill>
                <a:latin typeface="Graphik Light"/>
                <a:cs typeface="Graphik Light"/>
              </a:rPr>
              <a:t>DRAM</a:t>
            </a:r>
          </a:p>
        </p:txBody>
      </p:sp>
      <p:sp>
        <p:nvSpPr>
          <p:cNvPr id="23" name="Rectangle 22"/>
          <p:cNvSpPr/>
          <p:nvPr/>
        </p:nvSpPr>
        <p:spPr>
          <a:xfrm>
            <a:off x="6858801" y="3657600"/>
            <a:ext cx="1220471" cy="390144"/>
          </a:xfrm>
          <a:prstGeom prst="rect">
            <a:avLst/>
          </a:prstGeom>
          <a:solidFill>
            <a:srgbClr val="C5E0B4"/>
          </a:solid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rgbClr val="000000"/>
                </a:solidFill>
                <a:latin typeface="Graphik Light"/>
                <a:cs typeface="Graphik Light"/>
              </a:rPr>
              <a:t>FLASH</a:t>
            </a:r>
          </a:p>
        </p:txBody>
      </p:sp>
      <p:sp>
        <p:nvSpPr>
          <p:cNvPr id="24" name="Rectangle 23"/>
          <p:cNvSpPr/>
          <p:nvPr/>
        </p:nvSpPr>
        <p:spPr>
          <a:xfrm>
            <a:off x="6858801" y="3200400"/>
            <a:ext cx="1220471" cy="390144"/>
          </a:xfrm>
          <a:prstGeom prst="rect">
            <a:avLst/>
          </a:prstGeom>
          <a:solidFill>
            <a:srgbClr val="C5E0B4"/>
          </a:solid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rgbClr val="000000"/>
                </a:solidFill>
                <a:latin typeface="Graphik Light"/>
                <a:cs typeface="Graphik Light"/>
              </a:rPr>
              <a:t>SD CARD</a:t>
            </a:r>
          </a:p>
        </p:txBody>
      </p:sp>
      <p:pic>
        <p:nvPicPr>
          <p:cNvPr id="25" name="Picture 24"/>
          <p:cNvPicPr>
            <a:picLocks noChangeAspect="1"/>
          </p:cNvPicPr>
          <p:nvPr/>
        </p:nvPicPr>
        <p:blipFill>
          <a:blip r:embed="rId15">
            <a:extLst>
              <a:ext uri="{BEBA8EAE-BF5A-486C-A8C5-ECC9F3942E4B}">
                <a14:imgProps xmlns:a14="http://schemas.microsoft.com/office/drawing/2010/main">
                  <a14:imgLayer r:embed="rId16">
                    <a14:imgEffect>
                      <a14:sharpenSoften amount="100000"/>
                    </a14:imgEffect>
                  </a14:imgLayer>
                </a14:imgProps>
              </a:ext>
            </a:extLst>
          </a:blip>
          <a:stretch>
            <a:fillRect/>
          </a:stretch>
        </p:blipFill>
        <p:spPr>
          <a:xfrm>
            <a:off x="5256926" y="2804160"/>
            <a:ext cx="353428" cy="320040"/>
          </a:xfrm>
          <a:prstGeom prst="rect">
            <a:avLst/>
          </a:prstGeom>
        </p:spPr>
      </p:pic>
      <p:sp>
        <p:nvSpPr>
          <p:cNvPr id="27" name="Rectangle 26"/>
          <p:cNvSpPr/>
          <p:nvPr/>
        </p:nvSpPr>
        <p:spPr>
          <a:xfrm>
            <a:off x="1671791" y="1295400"/>
            <a:ext cx="8772138" cy="1371600"/>
          </a:xfrm>
          <a:prstGeom prst="rect">
            <a:avLst/>
          </a:prstGeom>
          <a:solidFill>
            <a:schemeClr val="bg1">
              <a:alpha val="73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smtClean="0">
              <a:solidFill>
                <a:schemeClr val="bg1"/>
              </a:solidFill>
            </a:endParaRPr>
          </a:p>
        </p:txBody>
      </p:sp>
      <p:sp>
        <p:nvSpPr>
          <p:cNvPr id="28" name="Rectangle 27"/>
          <p:cNvSpPr/>
          <p:nvPr/>
        </p:nvSpPr>
        <p:spPr>
          <a:xfrm>
            <a:off x="1748099" y="2700528"/>
            <a:ext cx="3280017" cy="3505200"/>
          </a:xfrm>
          <a:prstGeom prst="rect">
            <a:avLst/>
          </a:prstGeom>
          <a:solidFill>
            <a:schemeClr val="bg1">
              <a:alpha val="73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smtClean="0">
              <a:solidFill>
                <a:schemeClr val="bg1"/>
              </a:solidFill>
            </a:endParaRPr>
          </a:p>
        </p:txBody>
      </p:sp>
      <p:sp>
        <p:nvSpPr>
          <p:cNvPr id="29" name="Rectangle 28"/>
          <p:cNvSpPr/>
          <p:nvPr/>
        </p:nvSpPr>
        <p:spPr>
          <a:xfrm>
            <a:off x="8384390" y="2590800"/>
            <a:ext cx="2059545" cy="3505200"/>
          </a:xfrm>
          <a:prstGeom prst="rect">
            <a:avLst/>
          </a:prstGeom>
          <a:solidFill>
            <a:schemeClr val="bg1">
              <a:alpha val="73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smtClean="0">
              <a:solidFill>
                <a:schemeClr val="bg1"/>
              </a:solidFill>
            </a:endParaRPr>
          </a:p>
        </p:txBody>
      </p:sp>
      <p:sp>
        <p:nvSpPr>
          <p:cNvPr id="30" name="Rectangle 29"/>
          <p:cNvSpPr/>
          <p:nvPr/>
        </p:nvSpPr>
        <p:spPr>
          <a:xfrm>
            <a:off x="5104367" y="4267200"/>
            <a:ext cx="3356296" cy="1752600"/>
          </a:xfrm>
          <a:prstGeom prst="rect">
            <a:avLst/>
          </a:prstGeom>
          <a:solidFill>
            <a:schemeClr val="bg1">
              <a:alpha val="73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smtClean="0">
              <a:solidFill>
                <a:schemeClr val="bg1"/>
              </a:solidFill>
            </a:endParaRPr>
          </a:p>
        </p:txBody>
      </p:sp>
    </p:spTree>
    <p:extLst>
      <p:ext uri="{BB962C8B-B14F-4D97-AF65-F5344CB8AC3E}">
        <p14:creationId xmlns:p14="http://schemas.microsoft.com/office/powerpoint/2010/main" val="3747208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Radio Connectivity</a:t>
            </a:r>
            <a:endParaRPr lang="en-US" dirty="0"/>
          </a:p>
        </p:txBody>
      </p:sp>
      <p:sp>
        <p:nvSpPr>
          <p:cNvPr id="8" name="TextBox 7"/>
          <p:cNvSpPr txBox="1"/>
          <p:nvPr/>
        </p:nvSpPr>
        <p:spPr>
          <a:xfrm>
            <a:off x="680158" y="5562601"/>
            <a:ext cx="7780505" cy="461665"/>
          </a:xfrm>
          <a:prstGeom prst="rect">
            <a:avLst/>
          </a:prstGeom>
          <a:noFill/>
        </p:spPr>
        <p:txBody>
          <a:bodyPr wrap="square" rtlCol="0">
            <a:spAutoFit/>
          </a:bodyPr>
          <a:lstStyle/>
          <a:p>
            <a:pPr>
              <a:buClr>
                <a:schemeClr val="accent2"/>
              </a:buClr>
            </a:pPr>
            <a:endParaRPr lang="en-US" sz="1200" dirty="0" smtClean="0">
              <a:solidFill>
                <a:schemeClr val="bg2">
                  <a:lumMod val="10000"/>
                </a:schemeClr>
              </a:solidFill>
              <a:latin typeface="Helvetica Neue"/>
              <a:cs typeface="Helvetica Neue"/>
            </a:endParaRPr>
          </a:p>
          <a:p>
            <a:pPr>
              <a:buClr>
                <a:schemeClr val="accent2"/>
              </a:buClr>
            </a:pPr>
            <a:r>
              <a:rPr lang="en-US" sz="1200" dirty="0" smtClean="0">
                <a:solidFill>
                  <a:schemeClr val="bg2">
                    <a:lumMod val="10000"/>
                  </a:schemeClr>
                </a:solidFill>
                <a:latin typeface="Helvetica Neue"/>
                <a:cs typeface="Helvetica Neue"/>
              </a:rPr>
              <a:t>*Z-wave and Sigfox chip set is on 520 development boards</a:t>
            </a:r>
          </a:p>
        </p:txBody>
      </p:sp>
      <p:graphicFrame>
        <p:nvGraphicFramePr>
          <p:cNvPr id="6" name="Table 5"/>
          <p:cNvGraphicFramePr>
            <a:graphicFrameLocks noGrp="1"/>
          </p:cNvGraphicFramePr>
          <p:nvPr>
            <p:extLst>
              <p:ext uri="{D42A27DB-BD31-4B8C-83A1-F6EECF244321}">
                <p14:modId xmlns:p14="http://schemas.microsoft.com/office/powerpoint/2010/main" val="3074615091"/>
              </p:ext>
            </p:extLst>
          </p:nvPr>
        </p:nvGraphicFramePr>
        <p:xfrm>
          <a:off x="1211264" y="1341843"/>
          <a:ext cx="10148727" cy="4138450"/>
        </p:xfrm>
        <a:graphic>
          <a:graphicData uri="http://schemas.openxmlformats.org/drawingml/2006/table">
            <a:tbl>
              <a:tblPr firstRow="1" bandRow="1">
                <a:tableStyleId>{7E9639D4-E3E2-4D34-9284-5A2195B3D0D7}</a:tableStyleId>
              </a:tblPr>
              <a:tblGrid>
                <a:gridCol w="1691455"/>
                <a:gridCol w="1503515"/>
                <a:gridCol w="2379673"/>
                <a:gridCol w="1191174"/>
                <a:gridCol w="1691455"/>
                <a:gridCol w="1691455"/>
              </a:tblGrid>
              <a:tr h="496614">
                <a:tc>
                  <a:txBody>
                    <a:bodyPr/>
                    <a:lstStyle/>
                    <a:p>
                      <a:pPr algn="ctr"/>
                      <a:r>
                        <a:rPr lang="en-US" dirty="0" smtClean="0">
                          <a:latin typeface="Graphik Light"/>
                          <a:cs typeface="Graphik Light"/>
                        </a:rPr>
                        <a:t>Radio</a:t>
                      </a:r>
                      <a:endParaRPr lang="en-US" dirty="0">
                        <a:latin typeface="Graphik Light"/>
                        <a:cs typeface="Graphik Light"/>
                      </a:endParaRPr>
                    </a:p>
                  </a:txBody>
                  <a:tcPr marL="91535" marR="91535" anchor="ctr"/>
                </a:tc>
                <a:tc>
                  <a:txBody>
                    <a:bodyPr/>
                    <a:lstStyle/>
                    <a:p>
                      <a:pPr algn="ctr"/>
                      <a:r>
                        <a:rPr lang="en-US" dirty="0" smtClean="0">
                          <a:latin typeface="Graphik Light"/>
                          <a:cs typeface="Graphik Light"/>
                        </a:rPr>
                        <a:t>Range</a:t>
                      </a:r>
                      <a:endParaRPr lang="en-US" dirty="0">
                        <a:latin typeface="Graphik Light"/>
                        <a:cs typeface="Graphik Light"/>
                      </a:endParaRPr>
                    </a:p>
                  </a:txBody>
                  <a:tcPr marL="91535" marR="91535" anchor="ctr"/>
                </a:tc>
                <a:tc>
                  <a:txBody>
                    <a:bodyPr/>
                    <a:lstStyle/>
                    <a:p>
                      <a:pPr algn="ctr"/>
                      <a:r>
                        <a:rPr lang="en-US" dirty="0" smtClean="0">
                          <a:latin typeface="Graphik Light"/>
                          <a:cs typeface="Graphik Light"/>
                        </a:rPr>
                        <a:t>Data Rate</a:t>
                      </a:r>
                      <a:endParaRPr lang="en-US" dirty="0">
                        <a:latin typeface="Graphik Light"/>
                        <a:cs typeface="Graphik Light"/>
                      </a:endParaRPr>
                    </a:p>
                  </a:txBody>
                  <a:tcPr marL="91535" marR="91535" anchor="ctr"/>
                </a:tc>
                <a:tc>
                  <a:txBody>
                    <a:bodyPr/>
                    <a:lstStyle/>
                    <a:p>
                      <a:pPr algn="ctr"/>
                      <a:r>
                        <a:rPr lang="en-US" dirty="0" smtClean="0">
                          <a:latin typeface="Graphik Light"/>
                          <a:cs typeface="Graphik Light"/>
                        </a:rPr>
                        <a:t>520</a:t>
                      </a:r>
                      <a:endParaRPr lang="en-US" dirty="0">
                        <a:latin typeface="Graphik Light"/>
                        <a:cs typeface="Graphik Light"/>
                      </a:endParaRPr>
                    </a:p>
                  </a:txBody>
                  <a:tcPr marL="91535" marR="91535" anchor="ctr"/>
                </a:tc>
                <a:tc>
                  <a:txBody>
                    <a:bodyPr/>
                    <a:lstStyle/>
                    <a:p>
                      <a:pPr algn="ctr"/>
                      <a:r>
                        <a:rPr lang="en-US" dirty="0" smtClean="0">
                          <a:latin typeface="Graphik Light"/>
                          <a:cs typeface="Graphik Light"/>
                        </a:rPr>
                        <a:t>530</a:t>
                      </a:r>
                      <a:endParaRPr lang="en-US" dirty="0">
                        <a:latin typeface="Graphik Light"/>
                        <a:cs typeface="Graphik Light"/>
                      </a:endParaRPr>
                    </a:p>
                  </a:txBody>
                  <a:tcPr marL="91535" marR="91535" anchor="ctr"/>
                </a:tc>
                <a:tc>
                  <a:txBody>
                    <a:bodyPr/>
                    <a:lstStyle/>
                    <a:p>
                      <a:pPr algn="ctr"/>
                      <a:r>
                        <a:rPr lang="en-US" dirty="0" smtClean="0">
                          <a:latin typeface="Graphik Light"/>
                          <a:cs typeface="Graphik Light"/>
                        </a:rPr>
                        <a:t>710</a:t>
                      </a:r>
                      <a:endParaRPr lang="en-US" dirty="0">
                        <a:latin typeface="Graphik Light"/>
                        <a:cs typeface="Graphik Light"/>
                      </a:endParaRPr>
                    </a:p>
                  </a:txBody>
                  <a:tcPr marL="91535" marR="91535" anchor="ctr"/>
                </a:tc>
              </a:tr>
              <a:tr h="496614">
                <a:tc>
                  <a:txBody>
                    <a:bodyPr/>
                    <a:lstStyle/>
                    <a:p>
                      <a:r>
                        <a:rPr lang="en-US" dirty="0" smtClean="0">
                          <a:latin typeface="Graphik Light"/>
                          <a:cs typeface="Graphik Light"/>
                        </a:rPr>
                        <a:t>BLE</a:t>
                      </a:r>
                      <a:endParaRPr lang="en-US" dirty="0">
                        <a:latin typeface="Graphik Light"/>
                        <a:cs typeface="Graphik Light"/>
                      </a:endParaRPr>
                    </a:p>
                  </a:txBody>
                  <a:tcPr marL="91535" marR="91535" anchor="ctr"/>
                </a:tc>
                <a:tc>
                  <a:txBody>
                    <a:bodyPr/>
                    <a:lstStyle/>
                    <a:p>
                      <a:r>
                        <a:rPr lang="en-US" dirty="0" smtClean="0">
                          <a:latin typeface="Graphik Light"/>
                          <a:cs typeface="Graphik Light"/>
                        </a:rPr>
                        <a:t>50m</a:t>
                      </a:r>
                      <a:endParaRPr lang="en-US" dirty="0">
                        <a:latin typeface="Graphik Light"/>
                        <a:cs typeface="Graphik Light"/>
                      </a:endParaRPr>
                    </a:p>
                  </a:txBody>
                  <a:tcPr marL="91535" marR="91535" anchor="ctr"/>
                </a:tc>
                <a:tc>
                  <a:txBody>
                    <a:bodyPr/>
                    <a:lstStyle/>
                    <a:p>
                      <a:r>
                        <a:rPr lang="en-US" dirty="0" smtClean="0">
                          <a:latin typeface="Graphik Light"/>
                          <a:cs typeface="Graphik Light"/>
                        </a:rPr>
                        <a:t>&lt;1Mbps</a:t>
                      </a:r>
                      <a:endParaRPr lang="en-US" dirty="0">
                        <a:latin typeface="Graphik Light"/>
                        <a:cs typeface="Graphik Light"/>
                      </a:endParaRP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Helvetica"/>
                          <a:cs typeface="Helvetica"/>
                          <a:sym typeface="Zapf Dingbats"/>
                        </a:rPr>
                        <a:t>✓</a:t>
                      </a:r>
                      <a:endParaRPr lang="en-US" sz="1800" dirty="0" smtClean="0">
                        <a:solidFill>
                          <a:schemeClr val="tx1">
                            <a:lumMod val="50000"/>
                          </a:schemeClr>
                        </a:solidFill>
                        <a:latin typeface="Helvetica"/>
                        <a:cs typeface="Helvetica"/>
                      </a:endParaRP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Helvetica"/>
                          <a:cs typeface="Helvetica"/>
                          <a:sym typeface="Zapf Dingbats"/>
                        </a:rPr>
                        <a:t>✓</a:t>
                      </a:r>
                      <a:endParaRPr lang="en-US" sz="1800" dirty="0" smtClean="0">
                        <a:solidFill>
                          <a:schemeClr val="tx1">
                            <a:lumMod val="50000"/>
                          </a:schemeClr>
                        </a:solidFill>
                        <a:latin typeface="Helvetica"/>
                        <a:cs typeface="Helvetica"/>
                      </a:endParaRP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Helvetica"/>
                          <a:cs typeface="Helvetica"/>
                          <a:sym typeface="Zapf Dingbats"/>
                        </a:rPr>
                        <a:t>✓</a:t>
                      </a:r>
                      <a:endParaRPr lang="en-US" sz="1800" dirty="0" smtClean="0">
                        <a:solidFill>
                          <a:schemeClr val="tx1">
                            <a:lumMod val="50000"/>
                          </a:schemeClr>
                        </a:solidFill>
                        <a:latin typeface="Helvetica"/>
                        <a:cs typeface="Helvetica"/>
                      </a:endParaRPr>
                    </a:p>
                  </a:txBody>
                  <a:tcPr marL="91535" marR="91535" anchor="ctr"/>
                </a:tc>
              </a:tr>
              <a:tr h="496614">
                <a:tc>
                  <a:txBody>
                    <a:bodyPr/>
                    <a:lstStyle/>
                    <a:p>
                      <a:r>
                        <a:rPr lang="en-US" dirty="0" smtClean="0">
                          <a:latin typeface="Graphik Light"/>
                          <a:cs typeface="Graphik Light"/>
                        </a:rPr>
                        <a:t>BT</a:t>
                      </a:r>
                      <a:endParaRPr lang="en-US" dirty="0">
                        <a:latin typeface="Graphik Light"/>
                        <a:cs typeface="Graphik Light"/>
                      </a:endParaRPr>
                    </a:p>
                  </a:txBody>
                  <a:tcPr marL="91535" marR="91535" anchor="ctr"/>
                </a:tc>
                <a:tc>
                  <a:txBody>
                    <a:bodyPr/>
                    <a:lstStyle/>
                    <a:p>
                      <a:r>
                        <a:rPr lang="en-US" dirty="0" smtClean="0">
                          <a:latin typeface="Graphik Light"/>
                          <a:cs typeface="Graphik Light"/>
                        </a:rPr>
                        <a:t>30m</a:t>
                      </a:r>
                      <a:endParaRPr lang="en-US" dirty="0">
                        <a:latin typeface="Graphik Light"/>
                        <a:cs typeface="Graphik Light"/>
                      </a:endParaRPr>
                    </a:p>
                  </a:txBody>
                  <a:tcPr marL="91535" marR="91535" anchor="ctr"/>
                </a:tc>
                <a:tc>
                  <a:txBody>
                    <a:bodyPr/>
                    <a:lstStyle/>
                    <a:p>
                      <a:r>
                        <a:rPr lang="en-US" dirty="0" smtClean="0">
                          <a:latin typeface="Graphik Light"/>
                          <a:cs typeface="Graphik Light"/>
                        </a:rPr>
                        <a:t>1-3Mbps</a:t>
                      </a:r>
                      <a:endParaRPr lang="en-US" dirty="0">
                        <a:latin typeface="Graphik Light"/>
                        <a:cs typeface="Graphik Light"/>
                      </a:endParaRP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Helvetica"/>
                          <a:cs typeface="Helvetica"/>
                          <a:sym typeface="Zapf Dingbats"/>
                        </a:rPr>
                        <a:t>✓</a:t>
                      </a:r>
                      <a:endParaRPr lang="en-US" sz="1800" dirty="0" smtClean="0">
                        <a:solidFill>
                          <a:schemeClr val="tx1">
                            <a:lumMod val="50000"/>
                          </a:schemeClr>
                        </a:solidFill>
                        <a:latin typeface="Helvetica"/>
                        <a:cs typeface="Helvetica"/>
                      </a:endParaRP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Helvetica"/>
                          <a:cs typeface="Helvetica"/>
                          <a:sym typeface="Zapf Dingbats"/>
                        </a:rPr>
                        <a:t>✓</a:t>
                      </a:r>
                      <a:endParaRPr lang="en-US" sz="1800" dirty="0" smtClean="0">
                        <a:solidFill>
                          <a:schemeClr val="tx1">
                            <a:lumMod val="50000"/>
                          </a:schemeClr>
                        </a:solidFill>
                        <a:latin typeface="Helvetica"/>
                        <a:cs typeface="Helvetica"/>
                      </a:endParaRP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Helvetica"/>
                          <a:cs typeface="Helvetica"/>
                          <a:sym typeface="Zapf Dingbats"/>
                        </a:rPr>
                        <a:t>✓</a:t>
                      </a:r>
                      <a:endParaRPr lang="en-US" sz="1800" dirty="0" smtClean="0">
                        <a:solidFill>
                          <a:schemeClr val="tx1">
                            <a:lumMod val="50000"/>
                          </a:schemeClr>
                        </a:solidFill>
                        <a:latin typeface="Helvetica"/>
                        <a:cs typeface="Helvetica"/>
                      </a:endParaRPr>
                    </a:p>
                  </a:txBody>
                  <a:tcPr marL="91535" marR="91535" anchor="ctr"/>
                </a:tc>
              </a:tr>
              <a:tr h="662152">
                <a:tc>
                  <a:txBody>
                    <a:bodyPr/>
                    <a:lstStyle/>
                    <a:p>
                      <a:r>
                        <a:rPr lang="en-US" dirty="0" smtClean="0">
                          <a:latin typeface="Graphik Light"/>
                          <a:cs typeface="Graphik Light"/>
                        </a:rPr>
                        <a:t>ZigBee</a:t>
                      </a:r>
                      <a:endParaRPr lang="en-US" dirty="0">
                        <a:latin typeface="Graphik Light"/>
                        <a:cs typeface="Graphik Light"/>
                      </a:endParaRPr>
                    </a:p>
                  </a:txBody>
                  <a:tcPr marL="91535" marR="91535" anchor="ctr"/>
                </a:tc>
                <a:tc>
                  <a:txBody>
                    <a:bodyPr/>
                    <a:lstStyle/>
                    <a:p>
                      <a:r>
                        <a:rPr lang="en-US" dirty="0" smtClean="0">
                          <a:latin typeface="Graphik Light"/>
                          <a:cs typeface="Graphik Light"/>
                        </a:rPr>
                        <a:t>10-100m</a:t>
                      </a:r>
                      <a:endParaRPr lang="en-US" dirty="0">
                        <a:latin typeface="Graphik Light"/>
                        <a:cs typeface="Graphik Light"/>
                      </a:endParaRPr>
                    </a:p>
                  </a:txBody>
                  <a:tcPr marL="91535" marR="91535"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Graphik Light"/>
                          <a:cs typeface="Graphik Light"/>
                        </a:rPr>
                        <a:t>10-100Kbps</a:t>
                      </a: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Helvetica"/>
                          <a:cs typeface="Helvetica"/>
                          <a:sym typeface="Zapf Dingbats"/>
                        </a:rPr>
                        <a:t>✓</a:t>
                      </a:r>
                      <a:endParaRPr lang="en-US" sz="1800" dirty="0" smtClean="0">
                        <a:solidFill>
                          <a:schemeClr val="tx1">
                            <a:lumMod val="50000"/>
                          </a:schemeClr>
                        </a:solidFill>
                        <a:latin typeface="Helvetica"/>
                        <a:cs typeface="Helvetica"/>
                      </a:endParaRP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Helvetica"/>
                          <a:cs typeface="Helvetica"/>
                          <a:sym typeface="Zapf Dingbats"/>
                        </a:rPr>
                        <a:t>✓</a:t>
                      </a:r>
                      <a:endParaRPr lang="en-US" sz="1800" dirty="0" smtClean="0">
                        <a:solidFill>
                          <a:schemeClr val="tx1">
                            <a:lumMod val="50000"/>
                          </a:schemeClr>
                        </a:solidFill>
                        <a:latin typeface="Helvetica"/>
                        <a:cs typeface="Helvetica"/>
                      </a:endParaRP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Helvetica"/>
                          <a:cs typeface="Helvetica"/>
                          <a:sym typeface="Zapf Dingbats"/>
                        </a:rPr>
                        <a:t>✓</a:t>
                      </a:r>
                      <a:endParaRPr lang="en-US" sz="1800" dirty="0" smtClean="0">
                        <a:solidFill>
                          <a:schemeClr val="tx1">
                            <a:lumMod val="50000"/>
                          </a:schemeClr>
                        </a:solidFill>
                        <a:latin typeface="Helvetica"/>
                        <a:cs typeface="Helvetica"/>
                      </a:endParaRPr>
                    </a:p>
                  </a:txBody>
                  <a:tcPr marL="91535" marR="91535" anchor="ctr"/>
                </a:tc>
              </a:tr>
              <a:tr h="662152">
                <a:tc>
                  <a:txBody>
                    <a:bodyPr/>
                    <a:lstStyle/>
                    <a:p>
                      <a:r>
                        <a:rPr lang="en-US" dirty="0" smtClean="0">
                          <a:latin typeface="Graphik Light"/>
                          <a:cs typeface="Graphik Light"/>
                        </a:rPr>
                        <a:t>Thread</a:t>
                      </a:r>
                      <a:endParaRPr lang="en-US" dirty="0">
                        <a:latin typeface="Graphik Light"/>
                        <a:cs typeface="Graphik Light"/>
                      </a:endParaRPr>
                    </a:p>
                  </a:txBody>
                  <a:tcPr marL="91535" marR="91535" anchor="ctr"/>
                </a:tc>
                <a:tc>
                  <a:txBody>
                    <a:bodyPr/>
                    <a:lstStyle/>
                    <a:p>
                      <a:r>
                        <a:rPr lang="en-US" dirty="0" smtClean="0">
                          <a:latin typeface="Graphik Light"/>
                          <a:cs typeface="Graphik Light"/>
                        </a:rPr>
                        <a:t>N/A</a:t>
                      </a:r>
                      <a:endParaRPr lang="en-US" dirty="0">
                        <a:latin typeface="Graphik Light"/>
                        <a:cs typeface="Graphik Light"/>
                      </a:endParaRPr>
                    </a:p>
                  </a:txBody>
                  <a:tcPr marL="91535" marR="91535" anchor="ctr"/>
                </a:tc>
                <a:tc>
                  <a:txBody>
                    <a:bodyPr/>
                    <a:lstStyle/>
                    <a:p>
                      <a:r>
                        <a:rPr lang="en-US" dirty="0" smtClean="0">
                          <a:latin typeface="Graphik Light"/>
                          <a:cs typeface="Graphik Light"/>
                        </a:rPr>
                        <a:t>10-100Kbps</a:t>
                      </a:r>
                      <a:endParaRPr lang="en-US" dirty="0">
                        <a:latin typeface="Graphik Light"/>
                        <a:cs typeface="Graphik Light"/>
                      </a:endParaRP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Helvetica"/>
                          <a:cs typeface="Helvetica"/>
                          <a:sym typeface="Zapf Dingbats"/>
                        </a:rPr>
                        <a:t>✓</a:t>
                      </a:r>
                      <a:endParaRPr lang="en-US" sz="1800" dirty="0" smtClean="0">
                        <a:solidFill>
                          <a:schemeClr val="tx1">
                            <a:lumMod val="50000"/>
                          </a:schemeClr>
                        </a:solidFill>
                        <a:latin typeface="Helvetica"/>
                        <a:cs typeface="Helvetica"/>
                      </a:endParaRP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Helvetica"/>
                          <a:cs typeface="Helvetica"/>
                          <a:sym typeface="Zapf Dingbats"/>
                        </a:rPr>
                        <a:t>✓</a:t>
                      </a:r>
                      <a:endParaRPr lang="en-US" sz="1800" dirty="0" smtClean="0">
                        <a:solidFill>
                          <a:schemeClr val="tx1">
                            <a:lumMod val="50000"/>
                          </a:schemeClr>
                        </a:solidFill>
                        <a:latin typeface="Helvetica"/>
                        <a:cs typeface="Helvetica"/>
                      </a:endParaRP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Helvetica"/>
                          <a:cs typeface="Helvetica"/>
                          <a:sym typeface="Zapf Dingbats"/>
                        </a:rPr>
                        <a:t>✓</a:t>
                      </a:r>
                      <a:endParaRPr lang="en-US" sz="1800" dirty="0" smtClean="0">
                        <a:solidFill>
                          <a:schemeClr val="tx1">
                            <a:lumMod val="50000"/>
                          </a:schemeClr>
                        </a:solidFill>
                        <a:latin typeface="Helvetica"/>
                        <a:cs typeface="Helvetica"/>
                      </a:endParaRPr>
                    </a:p>
                  </a:txBody>
                  <a:tcPr marL="91535" marR="91535" anchor="ctr"/>
                </a:tc>
              </a:tr>
              <a:tr h="662152">
                <a:tc>
                  <a:txBody>
                    <a:bodyPr/>
                    <a:lstStyle/>
                    <a:p>
                      <a:r>
                        <a:rPr lang="en-US" dirty="0" smtClean="0">
                          <a:latin typeface="Graphik Light"/>
                          <a:cs typeface="Graphik Light"/>
                        </a:rPr>
                        <a:t>Wi-Fi</a:t>
                      </a:r>
                      <a:endParaRPr lang="en-US" dirty="0">
                        <a:latin typeface="Graphik Light"/>
                        <a:cs typeface="Graphik Light"/>
                      </a:endParaRPr>
                    </a:p>
                  </a:txBody>
                  <a:tcPr marL="91535" marR="91535" anchor="ctr"/>
                </a:tc>
                <a:tc>
                  <a:txBody>
                    <a:bodyPr/>
                    <a:lstStyle/>
                    <a:p>
                      <a:r>
                        <a:rPr lang="en-US" dirty="0" smtClean="0">
                          <a:latin typeface="Graphik Light"/>
                          <a:cs typeface="Graphik Light"/>
                        </a:rPr>
                        <a:t>~50m</a:t>
                      </a:r>
                      <a:endParaRPr lang="en-US" dirty="0">
                        <a:latin typeface="Graphik Light"/>
                        <a:cs typeface="Graphik Light"/>
                      </a:endParaRPr>
                    </a:p>
                  </a:txBody>
                  <a:tcPr marL="91535" marR="91535" anchor="ctr"/>
                </a:tc>
                <a:tc>
                  <a:txBody>
                    <a:bodyPr/>
                    <a:lstStyle/>
                    <a:p>
                      <a:r>
                        <a:rPr lang="en-US" dirty="0" smtClean="0">
                          <a:latin typeface="Graphik Light"/>
                          <a:cs typeface="Graphik Light"/>
                        </a:rPr>
                        <a:t>10-100Mbps</a:t>
                      </a:r>
                      <a:endParaRPr lang="en-US" dirty="0">
                        <a:latin typeface="Graphik Light"/>
                        <a:cs typeface="Graphik Light"/>
                      </a:endParaRP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Helvetica"/>
                          <a:cs typeface="Helvetica"/>
                          <a:sym typeface="Zapf Dingbats"/>
                        </a:rPr>
                        <a:t>✓</a:t>
                      </a:r>
                      <a:endParaRPr lang="en-US" sz="1800" dirty="0" smtClean="0">
                        <a:solidFill>
                          <a:schemeClr val="tx1">
                            <a:lumMod val="50000"/>
                          </a:schemeClr>
                        </a:solidFill>
                        <a:latin typeface="Helvetica"/>
                        <a:cs typeface="Helvetica"/>
                      </a:endParaRP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Helvetica"/>
                          <a:cs typeface="Helvetica"/>
                          <a:sym typeface="Zapf Dingbats"/>
                        </a:rPr>
                        <a:t>✓</a:t>
                      </a:r>
                      <a:endParaRPr lang="en-US" sz="1800" dirty="0" smtClean="0">
                        <a:solidFill>
                          <a:schemeClr val="tx1">
                            <a:lumMod val="50000"/>
                          </a:schemeClr>
                        </a:solidFill>
                        <a:latin typeface="Helvetica"/>
                        <a:cs typeface="Helvetica"/>
                      </a:endParaRP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Helvetica"/>
                          <a:cs typeface="Helvetica"/>
                          <a:sym typeface="Zapf Dingbats"/>
                        </a:rPr>
                        <a:t>✓</a:t>
                      </a:r>
                      <a:endParaRPr lang="en-US" sz="1800" dirty="0" smtClean="0">
                        <a:solidFill>
                          <a:schemeClr val="tx1">
                            <a:lumMod val="50000"/>
                          </a:schemeClr>
                        </a:solidFill>
                        <a:latin typeface="Helvetica"/>
                        <a:cs typeface="Helvetica"/>
                      </a:endParaRPr>
                    </a:p>
                  </a:txBody>
                  <a:tcPr marL="91535" marR="91535" anchor="ctr"/>
                </a:tc>
              </a:tr>
              <a:tr h="662152">
                <a:tc>
                  <a:txBody>
                    <a:bodyPr/>
                    <a:lstStyle/>
                    <a:p>
                      <a:r>
                        <a:rPr lang="en-US" dirty="0" smtClean="0">
                          <a:latin typeface="Graphik Light"/>
                          <a:cs typeface="Graphik Light"/>
                        </a:rPr>
                        <a:t>Ethernet</a:t>
                      </a:r>
                      <a:endParaRPr lang="en-US" dirty="0">
                        <a:latin typeface="Graphik Light"/>
                        <a:cs typeface="Graphik Light"/>
                      </a:endParaRPr>
                    </a:p>
                  </a:txBody>
                  <a:tcPr marL="91535" marR="91535" anchor="ctr"/>
                </a:tc>
                <a:tc>
                  <a:txBody>
                    <a:bodyPr/>
                    <a:lstStyle/>
                    <a:p>
                      <a:endParaRPr lang="en-US" dirty="0">
                        <a:latin typeface="Helvetica"/>
                        <a:cs typeface="Helvetica"/>
                      </a:endParaRPr>
                    </a:p>
                  </a:txBody>
                  <a:tcPr marL="91535" marR="91535" anchor="ctr"/>
                </a:tc>
                <a:tc>
                  <a:txBody>
                    <a:bodyPr/>
                    <a:lstStyle/>
                    <a:p>
                      <a:endParaRPr lang="en-US" dirty="0">
                        <a:latin typeface="Helvetica"/>
                        <a:cs typeface="Helvetica"/>
                      </a:endParaRP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Helvetica"/>
                          <a:cs typeface="Helvetica"/>
                          <a:sym typeface="Zapf Dingbats"/>
                        </a:rPr>
                        <a:t>✓</a:t>
                      </a:r>
                      <a:endParaRPr lang="en-US" sz="1800" dirty="0" smtClean="0">
                        <a:solidFill>
                          <a:schemeClr val="tx1">
                            <a:lumMod val="50000"/>
                          </a:schemeClr>
                        </a:solidFill>
                        <a:latin typeface="Helvetica"/>
                        <a:cs typeface="Helvetica"/>
                      </a:endParaRP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Helvetica"/>
                          <a:cs typeface="Helvetica"/>
                          <a:sym typeface="Zapf Dingbats"/>
                        </a:rPr>
                        <a:t>✓</a:t>
                      </a:r>
                      <a:endParaRPr lang="en-US" sz="1800" dirty="0" smtClean="0">
                        <a:solidFill>
                          <a:schemeClr val="tx1">
                            <a:lumMod val="50000"/>
                          </a:schemeClr>
                        </a:solidFill>
                        <a:latin typeface="Helvetica"/>
                        <a:cs typeface="Helvetica"/>
                      </a:endParaRP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Helvetica"/>
                          <a:cs typeface="Helvetica"/>
                          <a:sym typeface="Zapf Dingbats"/>
                        </a:rPr>
                        <a:t>✓</a:t>
                      </a:r>
                      <a:endParaRPr lang="en-US" sz="1800" dirty="0" smtClean="0">
                        <a:solidFill>
                          <a:schemeClr val="tx1">
                            <a:lumMod val="50000"/>
                          </a:schemeClr>
                        </a:solidFill>
                        <a:latin typeface="Helvetica"/>
                        <a:cs typeface="Helvetica"/>
                      </a:endParaRPr>
                    </a:p>
                  </a:txBody>
                  <a:tcPr marL="91535" marR="91535" anchor="ctr"/>
                </a:tc>
              </a:tr>
            </a:tbl>
          </a:graphicData>
        </a:graphic>
      </p:graphicFrame>
    </p:spTree>
    <p:extLst>
      <p:ext uri="{BB962C8B-B14F-4D97-AF65-F5344CB8AC3E}">
        <p14:creationId xmlns:p14="http://schemas.microsoft.com/office/powerpoint/2010/main" val="288798337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Peripheral Interfaces + Power MGT &amp; Analog blocks</a:t>
            </a:r>
            <a:endParaRPr lang="en-US" dirty="0"/>
          </a:p>
        </p:txBody>
      </p:sp>
      <p:sp>
        <p:nvSpPr>
          <p:cNvPr id="18" name="TextBox 17"/>
          <p:cNvSpPr txBox="1"/>
          <p:nvPr/>
        </p:nvSpPr>
        <p:spPr>
          <a:xfrm>
            <a:off x="603879" y="5749366"/>
            <a:ext cx="10984242" cy="369332"/>
          </a:xfrm>
          <a:prstGeom prst="rect">
            <a:avLst/>
          </a:prstGeom>
          <a:noFill/>
        </p:spPr>
        <p:txBody>
          <a:bodyPr wrap="square" rtlCol="0">
            <a:spAutoFit/>
          </a:bodyPr>
          <a:lstStyle/>
          <a:p>
            <a:pPr>
              <a:buClr>
                <a:schemeClr val="accent2"/>
              </a:buClr>
            </a:pPr>
            <a:r>
              <a:rPr lang="en-US" dirty="0" smtClean="0">
                <a:solidFill>
                  <a:schemeClr val="bg2">
                    <a:lumMod val="10000"/>
                  </a:schemeClr>
                </a:solidFill>
                <a:latin typeface="Graphik Regular"/>
                <a:cs typeface="Graphik Regular"/>
              </a:rPr>
              <a:t>*USB device mode only for 520, rest of the module is both device and host mode.</a:t>
            </a:r>
          </a:p>
        </p:txBody>
      </p:sp>
      <p:graphicFrame>
        <p:nvGraphicFramePr>
          <p:cNvPr id="6" name="Table 5"/>
          <p:cNvGraphicFramePr>
            <a:graphicFrameLocks noGrp="1"/>
          </p:cNvGraphicFramePr>
          <p:nvPr>
            <p:extLst>
              <p:ext uri="{D42A27DB-BD31-4B8C-83A1-F6EECF244321}">
                <p14:modId xmlns:p14="http://schemas.microsoft.com/office/powerpoint/2010/main" val="2787932762"/>
              </p:ext>
            </p:extLst>
          </p:nvPr>
        </p:nvGraphicFramePr>
        <p:xfrm>
          <a:off x="694944" y="1306270"/>
          <a:ext cx="10907961" cy="4343400"/>
        </p:xfrm>
        <a:graphic>
          <a:graphicData uri="http://schemas.openxmlformats.org/drawingml/2006/table">
            <a:tbl>
              <a:tblPr firstRow="1" bandRow="1">
                <a:tableStyleId>{7E9639D4-E3E2-4D34-9284-5A2195B3D0D7}</a:tableStyleId>
              </a:tblPr>
              <a:tblGrid>
                <a:gridCol w="1983266"/>
                <a:gridCol w="2379919"/>
                <a:gridCol w="2181592"/>
                <a:gridCol w="2181592"/>
                <a:gridCol w="2181592"/>
              </a:tblGrid>
              <a:tr h="482600">
                <a:tc>
                  <a:txBody>
                    <a:bodyPr/>
                    <a:lstStyle/>
                    <a:p>
                      <a:pPr algn="ctr"/>
                      <a:endParaRPr lang="en-US" dirty="0"/>
                    </a:p>
                  </a:txBody>
                  <a:tcPr marL="91535" marR="91535" anchor="ctr"/>
                </a:tc>
                <a:tc>
                  <a:txBody>
                    <a:bodyPr/>
                    <a:lstStyle/>
                    <a:p>
                      <a:pPr algn="ctr"/>
                      <a:endParaRPr lang="en-US"/>
                    </a:p>
                  </a:txBody>
                  <a:tcPr marL="91535" marR="91535" anchor="ctr"/>
                </a:tc>
                <a:tc>
                  <a:txBody>
                    <a:bodyPr/>
                    <a:lstStyle/>
                    <a:p>
                      <a:pPr algn="ctr"/>
                      <a:r>
                        <a:rPr lang="en-US" dirty="0" smtClean="0">
                          <a:latin typeface="Helvetica"/>
                          <a:cs typeface="Helvetica"/>
                        </a:rPr>
                        <a:t>520</a:t>
                      </a:r>
                      <a:endParaRPr lang="en-US" dirty="0">
                        <a:latin typeface="Helvetica"/>
                        <a:cs typeface="Helvetica"/>
                      </a:endParaRPr>
                    </a:p>
                  </a:txBody>
                  <a:tcPr marL="91535" marR="91535" anchor="ctr"/>
                </a:tc>
                <a:tc>
                  <a:txBody>
                    <a:bodyPr/>
                    <a:lstStyle/>
                    <a:p>
                      <a:pPr algn="ctr"/>
                      <a:r>
                        <a:rPr lang="en-US" dirty="0" smtClean="0">
                          <a:latin typeface="Helvetica"/>
                          <a:cs typeface="Helvetica"/>
                        </a:rPr>
                        <a:t>530</a:t>
                      </a:r>
                      <a:endParaRPr lang="en-US" dirty="0">
                        <a:latin typeface="Helvetica"/>
                        <a:cs typeface="Helvetica"/>
                      </a:endParaRPr>
                    </a:p>
                  </a:txBody>
                  <a:tcPr marL="91535" marR="91535" anchor="ctr"/>
                </a:tc>
                <a:tc>
                  <a:txBody>
                    <a:bodyPr/>
                    <a:lstStyle/>
                    <a:p>
                      <a:pPr algn="ctr"/>
                      <a:r>
                        <a:rPr lang="en-US" dirty="0" smtClean="0">
                          <a:latin typeface="Helvetica"/>
                          <a:cs typeface="Helvetica"/>
                        </a:rPr>
                        <a:t>710</a:t>
                      </a:r>
                      <a:endParaRPr lang="en-US" dirty="0">
                        <a:latin typeface="Helvetica"/>
                        <a:cs typeface="Helvetica"/>
                      </a:endParaRPr>
                    </a:p>
                  </a:txBody>
                  <a:tcPr marL="91535" marR="91535" anchor="ctr"/>
                </a:tc>
              </a:tr>
              <a:tr h="482600">
                <a:tc rowSpan="5">
                  <a:txBody>
                    <a:bodyPr/>
                    <a:lstStyle/>
                    <a:p>
                      <a:pPr algn="ctr"/>
                      <a:r>
                        <a:rPr lang="en-US" dirty="0" smtClean="0">
                          <a:latin typeface="Graphik Light"/>
                          <a:cs typeface="Graphik Light"/>
                        </a:rPr>
                        <a:t>Peripheral Interfaces </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I2C</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6</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3</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3</a:t>
                      </a:r>
                      <a:endParaRPr lang="en-US" dirty="0">
                        <a:solidFill>
                          <a:srgbClr val="002060"/>
                        </a:solidFill>
                        <a:latin typeface="Graphik Light"/>
                        <a:cs typeface="Graphik Light"/>
                      </a:endParaRPr>
                    </a:p>
                  </a:txBody>
                  <a:tcPr marL="91535" marR="91535" anchor="ctr"/>
                </a:tc>
              </a:tr>
              <a:tr h="482600">
                <a:tc vMerge="1">
                  <a:txBody>
                    <a:bodyPr/>
                    <a:lstStyle/>
                    <a:p>
                      <a:endParaRPr lang="en-US" dirty="0"/>
                    </a:p>
                  </a:txBody>
                  <a:tcPr/>
                </a:tc>
                <a:tc>
                  <a:txBody>
                    <a:bodyPr/>
                    <a:lstStyle/>
                    <a:p>
                      <a:pPr algn="ctr"/>
                      <a:r>
                        <a:rPr lang="en-US" dirty="0" smtClean="0">
                          <a:latin typeface="Graphik Light"/>
                          <a:cs typeface="Graphik Light"/>
                        </a:rPr>
                        <a:t>SPI</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2</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2</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2</a:t>
                      </a:r>
                      <a:endParaRPr lang="en-US" dirty="0">
                        <a:solidFill>
                          <a:srgbClr val="002060"/>
                        </a:solidFill>
                        <a:latin typeface="Graphik Light"/>
                        <a:cs typeface="Graphik Light"/>
                      </a:endParaRPr>
                    </a:p>
                  </a:txBody>
                  <a:tcPr marL="91535" marR="91535" anchor="ctr"/>
                </a:tc>
              </a:tr>
              <a:tr h="482600">
                <a:tc vMerge="1">
                  <a:txBody>
                    <a:bodyPr/>
                    <a:lstStyle/>
                    <a:p>
                      <a:endParaRPr lang="en-US" dirty="0"/>
                    </a:p>
                  </a:txBody>
                  <a:tcPr/>
                </a:tc>
                <a:tc>
                  <a:txBody>
                    <a:bodyPr/>
                    <a:lstStyle/>
                    <a:p>
                      <a:pPr algn="ctr"/>
                      <a:r>
                        <a:rPr lang="en-US" dirty="0" smtClean="0">
                          <a:latin typeface="Graphik Light"/>
                          <a:cs typeface="Graphik Light"/>
                        </a:rPr>
                        <a:t>GPIO</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100</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107</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108</a:t>
                      </a:r>
                      <a:endParaRPr lang="en-US" dirty="0">
                        <a:solidFill>
                          <a:srgbClr val="002060"/>
                        </a:solidFill>
                        <a:latin typeface="Graphik Light"/>
                        <a:cs typeface="Graphik Light"/>
                      </a:endParaRPr>
                    </a:p>
                  </a:txBody>
                  <a:tcPr marL="91535" marR="91535" anchor="ctr"/>
                </a:tc>
              </a:tr>
              <a:tr h="482600">
                <a:tc vMerge="1">
                  <a:txBody>
                    <a:bodyPr/>
                    <a:lstStyle/>
                    <a:p>
                      <a:endParaRPr lang="en-US" dirty="0"/>
                    </a:p>
                  </a:txBody>
                  <a:tcPr/>
                </a:tc>
                <a:tc>
                  <a:txBody>
                    <a:bodyPr/>
                    <a:lstStyle/>
                    <a:p>
                      <a:pPr algn="ctr"/>
                      <a:r>
                        <a:rPr lang="en-US" dirty="0" smtClean="0">
                          <a:latin typeface="Graphik Light"/>
                          <a:cs typeface="Graphik Light"/>
                        </a:rPr>
                        <a:t>UART</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2</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3</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3</a:t>
                      </a:r>
                      <a:endParaRPr lang="en-US" dirty="0">
                        <a:solidFill>
                          <a:srgbClr val="002060"/>
                        </a:solidFill>
                        <a:latin typeface="Graphik Light"/>
                        <a:cs typeface="Graphik Light"/>
                      </a:endParaRPr>
                    </a:p>
                  </a:txBody>
                  <a:tcPr marL="91535" marR="91535" anchor="ctr"/>
                </a:tc>
              </a:tr>
              <a:tr h="482600">
                <a:tc vMerge="1">
                  <a:txBody>
                    <a:bodyPr/>
                    <a:lstStyle/>
                    <a:p>
                      <a:endParaRPr lang="en-US" dirty="0"/>
                    </a:p>
                  </a:txBody>
                  <a:tcPr/>
                </a:tc>
                <a:tc>
                  <a:txBody>
                    <a:bodyPr/>
                    <a:lstStyle/>
                    <a:p>
                      <a:pPr algn="ctr"/>
                      <a:r>
                        <a:rPr lang="en-US" dirty="0" smtClean="0">
                          <a:latin typeface="Graphik Light"/>
                          <a:cs typeface="Graphik Light"/>
                        </a:rPr>
                        <a:t>USB</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USB 2.0*</a:t>
                      </a:r>
                      <a:endParaRPr lang="en-US" dirty="0">
                        <a:solidFill>
                          <a:srgbClr val="002060"/>
                        </a:solidFill>
                        <a:latin typeface="Graphik Light"/>
                        <a:cs typeface="Graphik Light"/>
                      </a:endParaRP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Graphik Light"/>
                          <a:cs typeface="Graphik Light"/>
                        </a:rPr>
                        <a:t>USB 2.0</a:t>
                      </a:r>
                      <a:endParaRPr lang="en-US" dirty="0" smtClean="0">
                        <a:solidFill>
                          <a:srgbClr val="002060"/>
                        </a:solidFill>
                        <a:latin typeface="Graphik Light"/>
                        <a:cs typeface="Graphik Light"/>
                      </a:endParaRP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Graphik Light"/>
                          <a:cs typeface="Graphik Light"/>
                        </a:rPr>
                        <a:t>USB 2.0</a:t>
                      </a:r>
                      <a:endParaRPr lang="en-US" dirty="0" smtClean="0">
                        <a:solidFill>
                          <a:srgbClr val="002060"/>
                        </a:solidFill>
                        <a:latin typeface="Graphik Light"/>
                        <a:cs typeface="Graphik Light"/>
                      </a:endParaRPr>
                    </a:p>
                  </a:txBody>
                  <a:tcPr marL="91535" marR="91535" anchor="ctr"/>
                </a:tc>
              </a:tr>
              <a:tr h="482600">
                <a:tc rowSpan="3">
                  <a:txBody>
                    <a:bodyPr/>
                    <a:lstStyle/>
                    <a:p>
                      <a:pPr algn="ctr"/>
                      <a:r>
                        <a:rPr lang="en-US" dirty="0" smtClean="0">
                          <a:latin typeface="Graphik Light"/>
                          <a:cs typeface="Graphik Light"/>
                        </a:rPr>
                        <a:t>Analog </a:t>
                      </a:r>
                    </a:p>
                    <a:p>
                      <a:pPr algn="ctr"/>
                      <a:r>
                        <a:rPr lang="en-US" dirty="0" smtClean="0">
                          <a:latin typeface="Graphik Light"/>
                          <a:cs typeface="Graphik Light"/>
                        </a:rPr>
                        <a:t>and </a:t>
                      </a:r>
                    </a:p>
                    <a:p>
                      <a:pPr algn="ctr"/>
                      <a:r>
                        <a:rPr lang="en-US" dirty="0" smtClean="0">
                          <a:latin typeface="Graphik Light"/>
                          <a:cs typeface="Graphik Light"/>
                        </a:rPr>
                        <a:t>Power</a:t>
                      </a:r>
                      <a:r>
                        <a:rPr lang="en-US" baseline="0" dirty="0" smtClean="0">
                          <a:latin typeface="Graphik Light"/>
                          <a:cs typeface="Graphik Light"/>
                        </a:rPr>
                        <a:t> MGT </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ADC</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2</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6</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6</a:t>
                      </a:r>
                      <a:endParaRPr lang="en-US" dirty="0">
                        <a:solidFill>
                          <a:srgbClr val="002060"/>
                        </a:solidFill>
                        <a:latin typeface="Graphik Light"/>
                        <a:cs typeface="Graphik Light"/>
                      </a:endParaRPr>
                    </a:p>
                  </a:txBody>
                  <a:tcPr marL="91535" marR="91535" anchor="ctr"/>
                </a:tc>
              </a:tr>
              <a:tr h="482600">
                <a:tc vMerge="1">
                  <a:txBody>
                    <a:bodyPr/>
                    <a:lstStyle/>
                    <a:p>
                      <a:endParaRPr lang="en-US" dirty="0"/>
                    </a:p>
                  </a:txBody>
                  <a:tcPr/>
                </a:tc>
                <a:tc>
                  <a:txBody>
                    <a:bodyPr/>
                    <a:lstStyle/>
                    <a:p>
                      <a:pPr algn="ctr"/>
                      <a:r>
                        <a:rPr lang="en-US" dirty="0" smtClean="0">
                          <a:latin typeface="Graphik Light"/>
                          <a:cs typeface="Graphik Light"/>
                        </a:rPr>
                        <a:t>PWM</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2</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2</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2</a:t>
                      </a:r>
                      <a:endParaRPr lang="en-US" dirty="0">
                        <a:solidFill>
                          <a:srgbClr val="002060"/>
                        </a:solidFill>
                        <a:latin typeface="Graphik Light"/>
                        <a:cs typeface="Graphik Light"/>
                      </a:endParaRPr>
                    </a:p>
                  </a:txBody>
                  <a:tcPr marL="91535" marR="91535" anchor="ctr"/>
                </a:tc>
              </a:tr>
              <a:tr h="482600">
                <a:tc vMerge="1">
                  <a:txBody>
                    <a:bodyPr/>
                    <a:lstStyle/>
                    <a:p>
                      <a:endParaRPr lang="en-US" dirty="0"/>
                    </a:p>
                  </a:txBody>
                  <a:tcPr/>
                </a:tc>
                <a:tc>
                  <a:txBody>
                    <a:bodyPr/>
                    <a:lstStyle/>
                    <a:p>
                      <a:pPr algn="ctr"/>
                      <a:r>
                        <a:rPr lang="en-US" dirty="0" smtClean="0">
                          <a:latin typeface="Graphik Light"/>
                          <a:cs typeface="Graphik Light"/>
                        </a:rPr>
                        <a:t>PMIC</a:t>
                      </a:r>
                      <a:endParaRPr lang="en-US" dirty="0">
                        <a:solidFill>
                          <a:srgbClr val="002060"/>
                        </a:solidFill>
                        <a:latin typeface="Graphik Light"/>
                        <a:cs typeface="Graphik Light"/>
                      </a:endParaRP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Graphik Light"/>
                          <a:cs typeface="Graphik Light"/>
                          <a:sym typeface="Zapf Dingbats"/>
                        </a:rPr>
                        <a:t>✓</a:t>
                      </a:r>
                      <a:endParaRPr lang="en-US" sz="1800" dirty="0" smtClean="0">
                        <a:solidFill>
                          <a:schemeClr val="tx1">
                            <a:lumMod val="50000"/>
                          </a:schemeClr>
                        </a:solidFill>
                        <a:latin typeface="Graphik Light"/>
                        <a:cs typeface="Graphik Light"/>
                      </a:endParaRP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Graphik Light"/>
                          <a:cs typeface="Graphik Light"/>
                          <a:sym typeface="Zapf Dingbats"/>
                        </a:rPr>
                        <a:t>✓</a:t>
                      </a:r>
                      <a:endParaRPr lang="en-US" sz="1800" dirty="0" smtClean="0">
                        <a:solidFill>
                          <a:schemeClr val="tx1">
                            <a:lumMod val="50000"/>
                          </a:schemeClr>
                        </a:solidFill>
                        <a:latin typeface="Graphik Light"/>
                        <a:cs typeface="Graphik Light"/>
                      </a:endParaRPr>
                    </a:p>
                  </a:txBody>
                  <a:tcPr marL="91535" marR="9153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Graphik Light"/>
                          <a:cs typeface="Graphik Light"/>
                          <a:sym typeface="Zapf Dingbats"/>
                        </a:rPr>
                        <a:t>✓</a:t>
                      </a:r>
                      <a:endParaRPr lang="en-US" sz="1800" dirty="0" smtClean="0">
                        <a:solidFill>
                          <a:schemeClr val="tx1">
                            <a:lumMod val="50000"/>
                          </a:schemeClr>
                        </a:solidFill>
                        <a:latin typeface="Graphik Light"/>
                        <a:cs typeface="Graphik Light"/>
                      </a:endParaRPr>
                    </a:p>
                  </a:txBody>
                  <a:tcPr marL="91535" marR="91535" anchor="ctr"/>
                </a:tc>
              </a:tr>
            </a:tbl>
          </a:graphicData>
        </a:graphic>
      </p:graphicFrame>
    </p:spTree>
    <p:extLst>
      <p:ext uri="{BB962C8B-B14F-4D97-AF65-F5344CB8AC3E}">
        <p14:creationId xmlns:p14="http://schemas.microsoft.com/office/powerpoint/2010/main" val="41933726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Details - Multimedia</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2338575"/>
              </p:ext>
            </p:extLst>
          </p:nvPr>
        </p:nvGraphicFramePr>
        <p:xfrm>
          <a:off x="662324" y="1495501"/>
          <a:ext cx="10831684" cy="4343400"/>
        </p:xfrm>
        <a:graphic>
          <a:graphicData uri="http://schemas.openxmlformats.org/drawingml/2006/table">
            <a:tbl>
              <a:tblPr firstRow="1" bandRow="1">
                <a:tableStyleId>{7E9639D4-E3E2-4D34-9284-5A2195B3D0D7}</a:tableStyleId>
              </a:tblPr>
              <a:tblGrid>
                <a:gridCol w="2707921"/>
                <a:gridCol w="2707921"/>
                <a:gridCol w="2707921"/>
                <a:gridCol w="2707921"/>
              </a:tblGrid>
              <a:tr h="651510">
                <a:tc>
                  <a:txBody>
                    <a:bodyPr/>
                    <a:lstStyle/>
                    <a:p>
                      <a:pPr algn="ctr"/>
                      <a:endParaRPr lang="en-US" dirty="0"/>
                    </a:p>
                  </a:txBody>
                  <a:tcPr marL="91535" marR="91535" anchor="ctr"/>
                </a:tc>
                <a:tc>
                  <a:txBody>
                    <a:bodyPr/>
                    <a:lstStyle/>
                    <a:p>
                      <a:pPr algn="ctr"/>
                      <a:r>
                        <a:rPr lang="en-US" dirty="0" smtClean="0">
                          <a:latin typeface="Helvetica"/>
                          <a:cs typeface="Helvetica"/>
                        </a:rPr>
                        <a:t>520</a:t>
                      </a:r>
                      <a:endParaRPr lang="en-US" dirty="0">
                        <a:latin typeface="Helvetica"/>
                        <a:cs typeface="Helvetica"/>
                      </a:endParaRPr>
                    </a:p>
                  </a:txBody>
                  <a:tcPr marL="91535" marR="91535" anchor="ctr"/>
                </a:tc>
                <a:tc>
                  <a:txBody>
                    <a:bodyPr/>
                    <a:lstStyle/>
                    <a:p>
                      <a:pPr algn="ctr"/>
                      <a:r>
                        <a:rPr lang="en-US" dirty="0" smtClean="0">
                          <a:latin typeface="Helvetica"/>
                          <a:cs typeface="Helvetica"/>
                        </a:rPr>
                        <a:t>530</a:t>
                      </a:r>
                      <a:endParaRPr lang="en-US" dirty="0">
                        <a:latin typeface="Helvetica"/>
                        <a:cs typeface="Helvetica"/>
                      </a:endParaRPr>
                    </a:p>
                  </a:txBody>
                  <a:tcPr marL="91535" marR="91535" anchor="ctr"/>
                </a:tc>
                <a:tc>
                  <a:txBody>
                    <a:bodyPr/>
                    <a:lstStyle/>
                    <a:p>
                      <a:pPr algn="ctr"/>
                      <a:r>
                        <a:rPr lang="en-US" dirty="0" smtClean="0">
                          <a:latin typeface="Helvetica"/>
                          <a:cs typeface="Helvetica"/>
                        </a:rPr>
                        <a:t>710</a:t>
                      </a:r>
                      <a:endParaRPr lang="en-US" dirty="0">
                        <a:latin typeface="Helvetica"/>
                        <a:cs typeface="Helvetica"/>
                      </a:endParaRPr>
                    </a:p>
                  </a:txBody>
                  <a:tcPr marL="91535" marR="91535" anchor="ctr"/>
                </a:tc>
              </a:tr>
              <a:tr h="651510">
                <a:tc>
                  <a:txBody>
                    <a:bodyPr/>
                    <a:lstStyle/>
                    <a:p>
                      <a:pPr algn="ctr"/>
                      <a:r>
                        <a:rPr lang="en-US" dirty="0" smtClean="0">
                          <a:latin typeface="Graphik Light"/>
                          <a:cs typeface="Graphik Light"/>
                        </a:rPr>
                        <a:t>I2S</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1x</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2x</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2x</a:t>
                      </a:r>
                      <a:endParaRPr lang="en-US" dirty="0">
                        <a:solidFill>
                          <a:srgbClr val="002060"/>
                        </a:solidFill>
                        <a:latin typeface="Graphik Light"/>
                        <a:cs typeface="Graphik Light"/>
                      </a:endParaRPr>
                    </a:p>
                  </a:txBody>
                  <a:tcPr marL="91535" marR="91535" anchor="ctr"/>
                </a:tc>
              </a:tr>
              <a:tr h="651510">
                <a:tc>
                  <a:txBody>
                    <a:bodyPr/>
                    <a:lstStyle/>
                    <a:p>
                      <a:pPr algn="ctr"/>
                      <a:r>
                        <a:rPr lang="en-US" dirty="0" smtClean="0">
                          <a:latin typeface="Graphik Light"/>
                          <a:cs typeface="Graphik Light"/>
                        </a:rPr>
                        <a:t>HDMI + audio</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n/a</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1080p</a:t>
                      </a:r>
                      <a:r>
                        <a:rPr lang="en-US" baseline="0" dirty="0" smtClean="0">
                          <a:latin typeface="Graphik Light"/>
                          <a:cs typeface="Graphik Light"/>
                        </a:rPr>
                        <a:t> @ 60fps</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1080p</a:t>
                      </a:r>
                      <a:r>
                        <a:rPr lang="en-US" baseline="0" dirty="0" smtClean="0">
                          <a:latin typeface="Graphik Light"/>
                          <a:cs typeface="Graphik Light"/>
                        </a:rPr>
                        <a:t> @ 60fps</a:t>
                      </a:r>
                      <a:endParaRPr lang="en-US" dirty="0">
                        <a:solidFill>
                          <a:srgbClr val="002060"/>
                        </a:solidFill>
                        <a:latin typeface="Graphik Light"/>
                        <a:cs typeface="Graphik Light"/>
                      </a:endParaRPr>
                    </a:p>
                  </a:txBody>
                  <a:tcPr marL="91535" marR="91535" anchor="ctr"/>
                </a:tc>
              </a:tr>
              <a:tr h="868680">
                <a:tc>
                  <a:txBody>
                    <a:bodyPr/>
                    <a:lstStyle/>
                    <a:p>
                      <a:pPr algn="ctr"/>
                      <a:r>
                        <a:rPr lang="en-US" dirty="0" smtClean="0">
                          <a:latin typeface="Graphik Light"/>
                          <a:cs typeface="Graphik Light"/>
                        </a:rPr>
                        <a:t>MIPI</a:t>
                      </a:r>
                      <a:r>
                        <a:rPr lang="en-US" baseline="0" dirty="0" smtClean="0">
                          <a:latin typeface="Graphik Light"/>
                          <a:cs typeface="Graphik Light"/>
                        </a:rPr>
                        <a:t> – DSI </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2-lane</a:t>
                      </a:r>
                    </a:p>
                    <a:p>
                      <a:pPr algn="ctr"/>
                      <a:r>
                        <a:rPr lang="en-US" dirty="0" smtClean="0">
                          <a:latin typeface="Graphik Light"/>
                          <a:cs typeface="Graphik Light"/>
                        </a:rPr>
                        <a:t>540p @ 24bpp</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4-lane</a:t>
                      </a:r>
                    </a:p>
                    <a:p>
                      <a:pPr algn="ctr"/>
                      <a:r>
                        <a:rPr lang="en-US" dirty="0" smtClean="0">
                          <a:latin typeface="Graphik Light"/>
                          <a:cs typeface="Graphik Light"/>
                        </a:rPr>
                        <a:t>1080p @ 60fps</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4-lane</a:t>
                      </a:r>
                    </a:p>
                    <a:p>
                      <a:pPr algn="ctr"/>
                      <a:r>
                        <a:rPr lang="en-US" dirty="0" smtClean="0">
                          <a:latin typeface="Graphik Light"/>
                          <a:cs typeface="Graphik Light"/>
                        </a:rPr>
                        <a:t>1200p @ 24bpp</a:t>
                      </a:r>
                      <a:endParaRPr lang="en-US" dirty="0">
                        <a:solidFill>
                          <a:srgbClr val="002060"/>
                        </a:solidFill>
                        <a:latin typeface="Graphik Light"/>
                        <a:cs typeface="Graphik Light"/>
                      </a:endParaRPr>
                    </a:p>
                  </a:txBody>
                  <a:tcPr marL="91535" marR="91535" anchor="ctr"/>
                </a:tc>
              </a:tr>
              <a:tr h="868680">
                <a:tc>
                  <a:txBody>
                    <a:bodyPr/>
                    <a:lstStyle/>
                    <a:p>
                      <a:pPr algn="ctr"/>
                      <a:r>
                        <a:rPr lang="en-US" dirty="0" smtClean="0">
                          <a:latin typeface="Graphik Light"/>
                          <a:cs typeface="Graphik Light"/>
                        </a:rPr>
                        <a:t>MIPI</a:t>
                      </a:r>
                      <a:r>
                        <a:rPr lang="en-US" baseline="0" dirty="0" smtClean="0">
                          <a:latin typeface="Graphik Light"/>
                          <a:cs typeface="Graphik Light"/>
                        </a:rPr>
                        <a:t> – CSI </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2-lane</a:t>
                      </a:r>
                    </a:p>
                    <a:p>
                      <a:pPr algn="ctr"/>
                      <a:r>
                        <a:rPr lang="en-US" dirty="0" smtClean="0">
                          <a:latin typeface="Graphik Light"/>
                          <a:cs typeface="Graphik Light"/>
                        </a:rPr>
                        <a:t>3MP @ 30fps</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4-lane </a:t>
                      </a:r>
                    </a:p>
                    <a:p>
                      <a:pPr algn="ctr"/>
                      <a:r>
                        <a:rPr lang="en-US" dirty="0" smtClean="0">
                          <a:latin typeface="Graphik Light"/>
                          <a:cs typeface="Graphik Light"/>
                        </a:rPr>
                        <a:t>1080p @ 30fps</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4-lane </a:t>
                      </a:r>
                    </a:p>
                    <a:p>
                      <a:pPr algn="ctr"/>
                      <a:r>
                        <a:rPr lang="en-US" dirty="0" smtClean="0">
                          <a:latin typeface="Graphik Light"/>
                          <a:cs typeface="Graphik Light"/>
                        </a:rPr>
                        <a:t>1080p @ 30fps</a:t>
                      </a:r>
                      <a:endParaRPr lang="en-US" dirty="0">
                        <a:solidFill>
                          <a:srgbClr val="002060"/>
                        </a:solidFill>
                        <a:latin typeface="Graphik Light"/>
                        <a:cs typeface="Graphik Light"/>
                      </a:endParaRPr>
                    </a:p>
                  </a:txBody>
                  <a:tcPr marL="91535" marR="91535" anchor="ctr"/>
                </a:tc>
              </a:tr>
              <a:tr h="651510">
                <a:tc>
                  <a:txBody>
                    <a:bodyPr/>
                    <a:lstStyle/>
                    <a:p>
                      <a:pPr algn="ctr"/>
                      <a:r>
                        <a:rPr lang="en-US" dirty="0" smtClean="0">
                          <a:latin typeface="Graphik Light"/>
                          <a:cs typeface="Graphik Light"/>
                        </a:rPr>
                        <a:t>LVDS</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n/a</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720p @ 60fps</a:t>
                      </a:r>
                      <a:endParaRPr lang="en-US" dirty="0">
                        <a:solidFill>
                          <a:srgbClr val="002060"/>
                        </a:solidFill>
                        <a:latin typeface="Graphik Light"/>
                        <a:cs typeface="Graphik Light"/>
                      </a:endParaRPr>
                    </a:p>
                  </a:txBody>
                  <a:tcPr marL="91535" marR="91535" anchor="ctr"/>
                </a:tc>
                <a:tc>
                  <a:txBody>
                    <a:bodyPr/>
                    <a:lstStyle/>
                    <a:p>
                      <a:pPr algn="ctr"/>
                      <a:r>
                        <a:rPr lang="en-US" dirty="0" smtClean="0">
                          <a:latin typeface="Graphik Light"/>
                          <a:cs typeface="Graphik Light"/>
                        </a:rPr>
                        <a:t>720p @ 60fps</a:t>
                      </a:r>
                      <a:endParaRPr lang="en-US" dirty="0">
                        <a:solidFill>
                          <a:srgbClr val="002060"/>
                        </a:solidFill>
                        <a:latin typeface="Graphik Light"/>
                        <a:cs typeface="Graphik Light"/>
                      </a:endParaRPr>
                    </a:p>
                  </a:txBody>
                  <a:tcPr marL="91535" marR="91535" anchor="ctr"/>
                </a:tc>
              </a:tr>
            </a:tbl>
          </a:graphicData>
        </a:graphic>
      </p:graphicFrame>
    </p:spTree>
    <p:extLst>
      <p:ext uri="{BB962C8B-B14F-4D97-AF65-F5344CB8AC3E}">
        <p14:creationId xmlns:p14="http://schemas.microsoft.com/office/powerpoint/2010/main" val="119385180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6858000"/>
          </a:xfrm>
          <a:prstGeom prst="rect">
            <a:avLst/>
          </a:prstGeom>
          <a:solidFill>
            <a:srgbClr val="111111"/>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50553"/>
          <a:stretch/>
        </p:blipFill>
        <p:spPr>
          <a:xfrm>
            <a:off x="9256842" y="4"/>
            <a:ext cx="2935167" cy="6857999"/>
          </a:xfrm>
          <a:prstGeom prst="rect">
            <a:avLst/>
          </a:prstGeom>
        </p:spPr>
      </p:pic>
      <p:sp>
        <p:nvSpPr>
          <p:cNvPr id="7" name="TextBox 6"/>
          <p:cNvSpPr txBox="1"/>
          <p:nvPr/>
        </p:nvSpPr>
        <p:spPr>
          <a:xfrm>
            <a:off x="3615764" y="2682713"/>
            <a:ext cx="5756817" cy="1324695"/>
          </a:xfrm>
          <a:prstGeom prst="rect">
            <a:avLst/>
          </a:prstGeom>
          <a:noFill/>
        </p:spPr>
        <p:txBody>
          <a:bodyPr wrap="square" lIns="0" tIns="0" rIns="0" bIns="0" rtlCol="0">
            <a:noAutofit/>
          </a:bodyPr>
          <a:lstStyle/>
          <a:p>
            <a:pPr algn="ctr">
              <a:lnSpc>
                <a:spcPct val="110000"/>
              </a:lnSpc>
            </a:pPr>
            <a:r>
              <a:rPr lang="en-US" sz="4000" dirty="0" smtClean="0">
                <a:solidFill>
                  <a:prstClr val="white"/>
                </a:solidFill>
                <a:latin typeface="Graphik Light" charset="0"/>
                <a:ea typeface="Graphik Semibold" charset="0"/>
                <a:cs typeface="Graphik Semibold" charset="0"/>
              </a:rPr>
              <a:t>ARTIK Gateway Module Software Stack</a:t>
            </a:r>
          </a:p>
          <a:p>
            <a:pPr algn="ctr">
              <a:lnSpc>
                <a:spcPct val="110000"/>
              </a:lnSpc>
            </a:pPr>
            <a:endParaRPr lang="en-US" sz="4000" dirty="0" smtClean="0">
              <a:solidFill>
                <a:prstClr val="white"/>
              </a:solidFill>
              <a:latin typeface="Graphik Light" charset="0"/>
              <a:ea typeface="Graphik Semibold" charset="0"/>
              <a:cs typeface="Graphik Semibold" charset="0"/>
            </a:endParaRPr>
          </a:p>
        </p:txBody>
      </p:sp>
      <p:sp>
        <p:nvSpPr>
          <p:cNvPr id="8" name="TextBox 7"/>
          <p:cNvSpPr txBox="1"/>
          <p:nvPr/>
        </p:nvSpPr>
        <p:spPr>
          <a:xfrm>
            <a:off x="10042071" y="6381768"/>
            <a:ext cx="1454604" cy="231321"/>
          </a:xfrm>
          <a:prstGeom prst="rect">
            <a:avLst/>
          </a:prstGeom>
          <a:noFill/>
        </p:spPr>
        <p:txBody>
          <a:bodyPr wrap="square" lIns="0" tIns="0" rIns="0" bIns="0" rtlCol="0" anchor="t" anchorCtr="0">
            <a:noAutofit/>
          </a:bodyPr>
          <a:lstStyle/>
          <a:p>
            <a:pPr algn="r"/>
            <a:r>
              <a:rPr lang="en-US" sz="900" b="1" dirty="0" smtClean="0">
                <a:solidFill>
                  <a:prstClr val="white"/>
                </a:solidFill>
                <a:latin typeface="Graphik Light" charset="0"/>
                <a:ea typeface="Graphik Semibold" charset="0"/>
                <a:cs typeface="Graphik Semibold" charset="0"/>
              </a:rPr>
              <a:t>Confidential</a:t>
            </a:r>
            <a:endParaRPr lang="en-US" sz="900" b="1" dirty="0">
              <a:solidFill>
                <a:prstClr val="white"/>
              </a:solidFill>
              <a:latin typeface="Graphik Semibold" charset="0"/>
              <a:ea typeface="Graphik Semibold" charset="0"/>
              <a:cs typeface="Graphik Semibold" charset="0"/>
            </a:endParaRPr>
          </a:p>
        </p:txBody>
      </p:sp>
    </p:spTree>
    <p:extLst>
      <p:ext uri="{BB962C8B-B14F-4D97-AF65-F5344CB8AC3E}">
        <p14:creationId xmlns:p14="http://schemas.microsoft.com/office/powerpoint/2010/main" val="374213886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ARTIK Gateway Software Stack</a:t>
            </a:r>
            <a:endParaRPr lang="en-US" dirty="0"/>
          </a:p>
        </p:txBody>
      </p:sp>
      <p:grpSp>
        <p:nvGrpSpPr>
          <p:cNvPr id="17" name="Group 16"/>
          <p:cNvGrpSpPr/>
          <p:nvPr/>
        </p:nvGrpSpPr>
        <p:grpSpPr>
          <a:xfrm>
            <a:off x="5256926" y="2029929"/>
            <a:ext cx="5225142" cy="3333668"/>
            <a:chOff x="1187624" y="1268760"/>
            <a:chExt cx="6768752" cy="4431484"/>
          </a:xfrm>
          <a:solidFill>
            <a:schemeClr val="accent1">
              <a:lumMod val="40000"/>
              <a:lumOff val="60000"/>
            </a:schemeClr>
          </a:solidFill>
        </p:grpSpPr>
        <p:sp>
          <p:nvSpPr>
            <p:cNvPr id="23" name="Rounded Rectangle 22"/>
            <p:cNvSpPr/>
            <p:nvPr/>
          </p:nvSpPr>
          <p:spPr>
            <a:xfrm>
              <a:off x="1187624" y="4869160"/>
              <a:ext cx="6768752" cy="83108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0000"/>
                  </a:solidFill>
                  <a:latin typeface="Graphik Regular"/>
                  <a:cs typeface="Graphik Regular"/>
                </a:rPr>
                <a:t>Hardware</a:t>
              </a:r>
              <a:endParaRPr lang="en-US" sz="1200" b="1" dirty="0">
                <a:solidFill>
                  <a:srgbClr val="000000"/>
                </a:solidFill>
                <a:latin typeface="Graphik Regular"/>
                <a:cs typeface="Graphik Regular"/>
              </a:endParaRPr>
            </a:p>
          </p:txBody>
        </p:sp>
        <p:sp>
          <p:nvSpPr>
            <p:cNvPr id="24" name="Rounded Rectangle 23"/>
            <p:cNvSpPr/>
            <p:nvPr/>
          </p:nvSpPr>
          <p:spPr>
            <a:xfrm>
              <a:off x="1187624" y="3966068"/>
              <a:ext cx="6768752" cy="83108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0000"/>
                  </a:solidFill>
                  <a:latin typeface="Graphik Regular"/>
                  <a:cs typeface="Graphik Regular"/>
                </a:rPr>
                <a:t>Kernel</a:t>
              </a:r>
              <a:endParaRPr lang="en-US" sz="1200" b="1" dirty="0">
                <a:solidFill>
                  <a:srgbClr val="000000"/>
                </a:solidFill>
                <a:latin typeface="Graphik Regular"/>
                <a:cs typeface="Graphik Regular"/>
              </a:endParaRPr>
            </a:p>
          </p:txBody>
        </p:sp>
        <p:sp>
          <p:nvSpPr>
            <p:cNvPr id="25" name="Rounded Rectangle 24"/>
            <p:cNvSpPr/>
            <p:nvPr/>
          </p:nvSpPr>
          <p:spPr>
            <a:xfrm>
              <a:off x="1187624" y="3068960"/>
              <a:ext cx="6768752" cy="83108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0000"/>
                  </a:solidFill>
                  <a:latin typeface="Graphik Regular"/>
                  <a:cs typeface="Graphik Regular"/>
                </a:rPr>
                <a:t>Root FS</a:t>
              </a:r>
              <a:endParaRPr lang="en-US" sz="1200" b="1" dirty="0">
                <a:solidFill>
                  <a:srgbClr val="000000"/>
                </a:solidFill>
                <a:latin typeface="Graphik Regular"/>
                <a:cs typeface="Graphik Regular"/>
              </a:endParaRPr>
            </a:p>
          </p:txBody>
        </p:sp>
        <p:sp>
          <p:nvSpPr>
            <p:cNvPr id="26" name="Rounded Rectangle 25"/>
            <p:cNvSpPr/>
            <p:nvPr/>
          </p:nvSpPr>
          <p:spPr>
            <a:xfrm>
              <a:off x="1187624" y="2165868"/>
              <a:ext cx="6768752" cy="83108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0000"/>
                  </a:solidFill>
                  <a:latin typeface="Graphik Regular"/>
                  <a:cs typeface="Graphik Regular"/>
                </a:rPr>
                <a:t>ARTIK API etc.</a:t>
              </a:r>
              <a:endParaRPr lang="en-US" sz="1200" b="1" dirty="0">
                <a:solidFill>
                  <a:srgbClr val="000000"/>
                </a:solidFill>
                <a:latin typeface="Graphik Regular"/>
                <a:cs typeface="Graphik Regular"/>
              </a:endParaRPr>
            </a:p>
          </p:txBody>
        </p:sp>
        <p:sp>
          <p:nvSpPr>
            <p:cNvPr id="27" name="Rounded Rectangle 26"/>
            <p:cNvSpPr/>
            <p:nvPr/>
          </p:nvSpPr>
          <p:spPr>
            <a:xfrm>
              <a:off x="1187624" y="1268760"/>
              <a:ext cx="6768752" cy="83108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0000"/>
                  </a:solidFill>
                  <a:latin typeface="Graphik Regular"/>
                  <a:cs typeface="Graphik Regular"/>
                </a:rPr>
                <a:t>Application</a:t>
              </a:r>
            </a:p>
          </p:txBody>
        </p:sp>
      </p:grpSp>
      <p:grpSp>
        <p:nvGrpSpPr>
          <p:cNvPr id="13" name="Group 12"/>
          <p:cNvGrpSpPr/>
          <p:nvPr/>
        </p:nvGrpSpPr>
        <p:grpSpPr>
          <a:xfrm>
            <a:off x="985276" y="2209800"/>
            <a:ext cx="3432576" cy="3087460"/>
            <a:chOff x="7004050" y="1828800"/>
            <a:chExt cx="3429000" cy="3087460"/>
          </a:xfrm>
        </p:grpSpPr>
        <p:pic>
          <p:nvPicPr>
            <p:cNvPr id="15" name="Picture 14" descr="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4050" y="1828800"/>
              <a:ext cx="1971546" cy="2590767"/>
            </a:xfrm>
            <a:prstGeom prst="rect">
              <a:avLst/>
            </a:prstGeom>
            <a:effectLst>
              <a:outerShdw blurRad="50800" dist="38100" dir="5640000" algn="tl" rotWithShape="0">
                <a:prstClr val="black">
                  <a:alpha val="40000"/>
                </a:prstClr>
              </a:outerShdw>
            </a:effectLst>
          </p:spPr>
        </p:pic>
        <p:pic>
          <p:nvPicPr>
            <p:cNvPr id="20" name="Picture 19" descr="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9050" y="2895600"/>
              <a:ext cx="1524000" cy="2020660"/>
            </a:xfrm>
            <a:prstGeom prst="rect">
              <a:avLst/>
            </a:prstGeom>
            <a:effectLst>
              <a:outerShdw blurRad="50800" dist="38100" dir="5640000" algn="tl" rotWithShape="0">
                <a:prstClr val="black">
                  <a:alpha val="40000"/>
                </a:prstClr>
              </a:outerShdw>
            </a:effectLst>
          </p:spPr>
        </p:pic>
      </p:grpSp>
    </p:spTree>
    <p:extLst>
      <p:ext uri="{BB962C8B-B14F-4D97-AF65-F5344CB8AC3E}">
        <p14:creationId xmlns:p14="http://schemas.microsoft.com/office/powerpoint/2010/main" val="53990296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80158" y="1676400"/>
            <a:ext cx="1449310" cy="4038600"/>
            <a:chOff x="679450" y="1676400"/>
            <a:chExt cx="1447800" cy="4038600"/>
          </a:xfrm>
        </p:grpSpPr>
        <p:sp>
          <p:nvSpPr>
            <p:cNvPr id="10" name="Rounded Rectangle 9"/>
            <p:cNvSpPr/>
            <p:nvPr/>
          </p:nvSpPr>
          <p:spPr>
            <a:xfrm>
              <a:off x="679450" y="1676400"/>
              <a:ext cx="1447800" cy="4038600"/>
            </a:xfrm>
            <a:prstGeom prst="roundRect">
              <a:avLst/>
            </a:prstGeom>
            <a:solidFill>
              <a:schemeClr val="accent1">
                <a:lumMod val="60000"/>
                <a:lumOff val="40000"/>
              </a:schemeClr>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rgbClr val="000000"/>
                  </a:solidFill>
                  <a:latin typeface="Graphik Regular"/>
                  <a:cs typeface="Graphik Regular"/>
                </a:rPr>
                <a:t>U-Boot</a:t>
              </a:r>
            </a:p>
          </p:txBody>
        </p:sp>
        <p:sp>
          <p:nvSpPr>
            <p:cNvPr id="12" name="Rectangle 11"/>
            <p:cNvSpPr/>
            <p:nvPr/>
          </p:nvSpPr>
          <p:spPr>
            <a:xfrm>
              <a:off x="831850" y="3156358"/>
              <a:ext cx="1143000" cy="533400"/>
            </a:xfrm>
            <a:prstGeom prst="rect">
              <a:avLst/>
            </a:prstGeom>
            <a:solidFill>
              <a:srgbClr val="BDD7EE"/>
            </a:solidFill>
            <a:ln w="127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0000"/>
                  </a:solidFill>
                  <a:latin typeface="Graphik Regular"/>
                  <a:cs typeface="Graphik Regular"/>
                </a:rPr>
                <a:t>SPL</a:t>
              </a:r>
            </a:p>
          </p:txBody>
        </p:sp>
        <p:sp>
          <p:nvSpPr>
            <p:cNvPr id="13" name="Rectangle 12"/>
            <p:cNvSpPr/>
            <p:nvPr/>
          </p:nvSpPr>
          <p:spPr>
            <a:xfrm>
              <a:off x="831850" y="3902279"/>
              <a:ext cx="1143000" cy="533400"/>
            </a:xfrm>
            <a:prstGeom prst="rect">
              <a:avLst/>
            </a:prstGeom>
            <a:solidFill>
              <a:srgbClr val="BDD7EE"/>
            </a:solidFill>
            <a:ln w="127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0000"/>
                  </a:solidFill>
                  <a:latin typeface="Graphik Regular"/>
                  <a:cs typeface="Graphik Regular"/>
                </a:rPr>
                <a:t>U-boot executable</a:t>
              </a:r>
            </a:p>
          </p:txBody>
        </p:sp>
        <p:sp>
          <p:nvSpPr>
            <p:cNvPr id="14" name="Rectangle 13"/>
            <p:cNvSpPr/>
            <p:nvPr/>
          </p:nvSpPr>
          <p:spPr>
            <a:xfrm>
              <a:off x="831850" y="4648200"/>
              <a:ext cx="1143000" cy="533400"/>
            </a:xfrm>
            <a:prstGeom prst="rect">
              <a:avLst/>
            </a:prstGeom>
            <a:solidFill>
              <a:srgbClr val="BDD7EE"/>
            </a:solidFill>
            <a:ln w="127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0000"/>
                  </a:solidFill>
                  <a:latin typeface="Graphik Regular"/>
                  <a:cs typeface="Graphik Regular"/>
                </a:rPr>
                <a:t>U-boot environment</a:t>
              </a:r>
            </a:p>
          </p:txBody>
        </p:sp>
      </p:grpSp>
      <p:sp>
        <p:nvSpPr>
          <p:cNvPr id="35" name="Rounded Rectangle 34"/>
          <p:cNvSpPr/>
          <p:nvPr/>
        </p:nvSpPr>
        <p:spPr>
          <a:xfrm>
            <a:off x="5714608" y="2362200"/>
            <a:ext cx="5415841" cy="2971800"/>
          </a:xfrm>
          <a:prstGeom prst="roundRect">
            <a:avLst>
              <a:gd name="adj" fmla="val 4246"/>
            </a:avLst>
          </a:prstGeom>
          <a:solidFill>
            <a:srgbClr val="006666"/>
          </a:solidFill>
          <a:ln w="38100"/>
        </p:spPr>
        <p:style>
          <a:lnRef idx="0">
            <a:schemeClr val="accent5"/>
          </a:lnRef>
          <a:fillRef idx="3">
            <a:schemeClr val="accent5"/>
          </a:fillRef>
          <a:effectRef idx="3">
            <a:schemeClr val="accent5"/>
          </a:effectRef>
          <a:fontRef idx="minor">
            <a:schemeClr val="lt1"/>
          </a:fontRef>
        </p:style>
        <p:txBody>
          <a:bodyPr lIns="121835" tIns="60917" rIns="121835" bIns="60917" rtlCol="0" anchor="ctr"/>
          <a:lstStyle/>
          <a:p>
            <a:pPr algn="ctr">
              <a:spcBef>
                <a:spcPts val="799"/>
              </a:spcBef>
              <a:buClr>
                <a:srgbClr val="0C4DA2"/>
              </a:buClr>
              <a:buSzPct val="100000"/>
            </a:pPr>
            <a:r>
              <a:rPr lang="en-US" sz="2000" dirty="0">
                <a:solidFill>
                  <a:srgbClr val="FFFFFF"/>
                </a:solidFill>
              </a:rPr>
              <a:t>Board Support Package &amp; Driver</a:t>
            </a:r>
          </a:p>
        </p:txBody>
      </p:sp>
      <p:sp>
        <p:nvSpPr>
          <p:cNvPr id="34" name="Rounded Rectangle 33"/>
          <p:cNvSpPr/>
          <p:nvPr/>
        </p:nvSpPr>
        <p:spPr>
          <a:xfrm>
            <a:off x="2627537" y="2362200"/>
            <a:ext cx="2705668" cy="2971800"/>
          </a:xfrm>
          <a:prstGeom prst="roundRect">
            <a:avLst>
              <a:gd name="adj" fmla="val 4246"/>
            </a:avLst>
          </a:prstGeom>
          <a:solidFill>
            <a:srgbClr val="006666"/>
          </a:solidFill>
          <a:ln w="38100"/>
        </p:spPr>
        <p:style>
          <a:lnRef idx="0">
            <a:schemeClr val="accent5"/>
          </a:lnRef>
          <a:fillRef idx="3">
            <a:schemeClr val="accent5"/>
          </a:fillRef>
          <a:effectRef idx="3">
            <a:schemeClr val="accent5"/>
          </a:effectRef>
          <a:fontRef idx="minor">
            <a:schemeClr val="lt1"/>
          </a:fontRef>
        </p:style>
        <p:txBody>
          <a:bodyPr lIns="121835" tIns="60917" rIns="121835" bIns="60917" rtlCol="0" anchor="ctr"/>
          <a:lstStyle/>
          <a:p>
            <a:pPr algn="ctr">
              <a:spcBef>
                <a:spcPts val="799"/>
              </a:spcBef>
              <a:buClr>
                <a:srgbClr val="0C4DA2"/>
              </a:buClr>
              <a:buSzPct val="100000"/>
            </a:pPr>
            <a:r>
              <a:rPr lang="en-US" sz="2000" b="1" dirty="0">
                <a:solidFill>
                  <a:srgbClr val="FFFFFF"/>
                </a:solidFill>
              </a:rPr>
              <a:t>Core</a:t>
            </a:r>
          </a:p>
        </p:txBody>
      </p:sp>
      <p:sp>
        <p:nvSpPr>
          <p:cNvPr id="4" name="Title 3"/>
          <p:cNvSpPr>
            <a:spLocks noGrp="1"/>
          </p:cNvSpPr>
          <p:nvPr>
            <p:ph type="title"/>
          </p:nvPr>
        </p:nvSpPr>
        <p:spPr/>
        <p:txBody>
          <a:bodyPr/>
          <a:lstStyle/>
          <a:p>
            <a:r>
              <a:rPr lang="en-US" dirty="0" smtClean="0"/>
              <a:t>U-Boot and Linux Kernel Architecture</a:t>
            </a:r>
            <a:endParaRPr lang="en-US" dirty="0"/>
          </a:p>
        </p:txBody>
      </p:sp>
      <p:sp>
        <p:nvSpPr>
          <p:cNvPr id="6" name="Rounded Rectangle 5"/>
          <p:cNvSpPr/>
          <p:nvPr/>
        </p:nvSpPr>
        <p:spPr>
          <a:xfrm>
            <a:off x="2282027" y="1676400"/>
            <a:ext cx="9229814" cy="4038600"/>
          </a:xfrm>
          <a:prstGeom prst="roundRect">
            <a:avLst>
              <a:gd name="adj" fmla="val 5906"/>
            </a:avLst>
          </a:prstGeom>
          <a:solidFill>
            <a:srgbClr val="FFF2CC"/>
          </a:solidFill>
          <a:ln w="381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t"/>
          <a:lstStyle/>
          <a:p>
            <a:pPr algn="ctr">
              <a:spcBef>
                <a:spcPts val="799"/>
              </a:spcBef>
              <a:buClr>
                <a:srgbClr val="0C4DA2"/>
              </a:buClr>
              <a:buSzPct val="100000"/>
            </a:pPr>
            <a:r>
              <a:rPr lang="en-US" sz="2400" dirty="0">
                <a:solidFill>
                  <a:srgbClr val="000000"/>
                </a:solidFill>
                <a:latin typeface="Graphik Light"/>
                <a:cs typeface="Graphik Light"/>
              </a:rPr>
              <a:t>Linux </a:t>
            </a:r>
            <a:r>
              <a:rPr lang="en-US" sz="2400" dirty="0" smtClean="0">
                <a:solidFill>
                  <a:srgbClr val="000000"/>
                </a:solidFill>
                <a:latin typeface="Graphik Light"/>
                <a:cs typeface="Graphik Light"/>
              </a:rPr>
              <a:t>Kernel</a:t>
            </a:r>
            <a:endParaRPr lang="en-US" sz="2400" dirty="0">
              <a:solidFill>
                <a:srgbClr val="000000"/>
              </a:solidFill>
              <a:latin typeface="Graphik Light"/>
              <a:cs typeface="Graphik Light"/>
            </a:endParaRPr>
          </a:p>
        </p:txBody>
      </p:sp>
      <p:grpSp>
        <p:nvGrpSpPr>
          <p:cNvPr id="16" name="Group 15"/>
          <p:cNvGrpSpPr/>
          <p:nvPr/>
        </p:nvGrpSpPr>
        <p:grpSpPr>
          <a:xfrm>
            <a:off x="2627537" y="2362200"/>
            <a:ext cx="2705668" cy="2971800"/>
            <a:chOff x="2396200" y="2438400"/>
            <a:chExt cx="2702850" cy="2971800"/>
          </a:xfrm>
          <a:solidFill>
            <a:schemeClr val="accent4">
              <a:lumMod val="20000"/>
              <a:lumOff val="80000"/>
            </a:schemeClr>
          </a:solidFill>
        </p:grpSpPr>
        <p:sp>
          <p:nvSpPr>
            <p:cNvPr id="17" name="Rounded Rectangle 16"/>
            <p:cNvSpPr/>
            <p:nvPr/>
          </p:nvSpPr>
          <p:spPr>
            <a:xfrm>
              <a:off x="2396200" y="2438400"/>
              <a:ext cx="2702850" cy="2971800"/>
            </a:xfrm>
            <a:prstGeom prst="roundRect">
              <a:avLst>
                <a:gd name="adj" fmla="val 4246"/>
              </a:avLst>
            </a:prstGeom>
            <a:grpFill/>
            <a:ln w="28575">
              <a:solidFill>
                <a:schemeClr val="accent4">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t"/>
            <a:lstStyle/>
            <a:p>
              <a:pPr algn="ctr">
                <a:spcBef>
                  <a:spcPts val="799"/>
                </a:spcBef>
                <a:buClr>
                  <a:srgbClr val="0C4DA2"/>
                </a:buClr>
                <a:buSzPct val="100000"/>
              </a:pPr>
              <a:r>
                <a:rPr lang="en-US" dirty="0">
                  <a:solidFill>
                    <a:srgbClr val="000000"/>
                  </a:solidFill>
                  <a:latin typeface="Graphik Light"/>
                  <a:cs typeface="Graphik Light"/>
                </a:rPr>
                <a:t>Core</a:t>
              </a:r>
            </a:p>
          </p:txBody>
        </p:sp>
        <p:sp>
          <p:nvSpPr>
            <p:cNvPr id="18" name="Rectangle 17"/>
            <p:cNvSpPr/>
            <p:nvPr/>
          </p:nvSpPr>
          <p:spPr>
            <a:xfrm>
              <a:off x="2572984" y="3048000"/>
              <a:ext cx="1143000" cy="533400"/>
            </a:xfrm>
            <a:prstGeom prst="rect">
              <a:avLst/>
            </a:prstGeom>
            <a:grpFill/>
            <a:ln w="1270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0000"/>
                  </a:solidFill>
                  <a:latin typeface="Graphik Light"/>
                  <a:cs typeface="Graphik Light"/>
                </a:rPr>
                <a:t>Power Management</a:t>
              </a:r>
            </a:p>
          </p:txBody>
        </p:sp>
        <p:sp>
          <p:nvSpPr>
            <p:cNvPr id="19" name="Rectangle 18"/>
            <p:cNvSpPr/>
            <p:nvPr/>
          </p:nvSpPr>
          <p:spPr>
            <a:xfrm>
              <a:off x="3812359" y="3048000"/>
              <a:ext cx="1143000" cy="533400"/>
            </a:xfrm>
            <a:prstGeom prst="rect">
              <a:avLst/>
            </a:prstGeom>
            <a:grpFill/>
            <a:ln w="1270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0000"/>
                  </a:solidFill>
                  <a:latin typeface="Graphik Light"/>
                  <a:cs typeface="Graphik Light"/>
                </a:rPr>
                <a:t>File System</a:t>
              </a:r>
            </a:p>
          </p:txBody>
        </p:sp>
        <p:sp>
          <p:nvSpPr>
            <p:cNvPr id="20" name="Rectangle 19"/>
            <p:cNvSpPr/>
            <p:nvPr/>
          </p:nvSpPr>
          <p:spPr>
            <a:xfrm>
              <a:off x="2572984" y="3810000"/>
              <a:ext cx="1143000" cy="533400"/>
            </a:xfrm>
            <a:prstGeom prst="rect">
              <a:avLst/>
            </a:prstGeom>
            <a:grpFill/>
            <a:ln w="1270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0000"/>
                  </a:solidFill>
                  <a:latin typeface="Graphik Light"/>
                  <a:cs typeface="Graphik Light"/>
                </a:rPr>
                <a:t>Scheduler</a:t>
              </a:r>
            </a:p>
          </p:txBody>
        </p:sp>
        <p:sp>
          <p:nvSpPr>
            <p:cNvPr id="21" name="Rectangle 20"/>
            <p:cNvSpPr/>
            <p:nvPr/>
          </p:nvSpPr>
          <p:spPr>
            <a:xfrm>
              <a:off x="3812359" y="3810000"/>
              <a:ext cx="1143000" cy="533400"/>
            </a:xfrm>
            <a:prstGeom prst="rect">
              <a:avLst/>
            </a:prstGeom>
            <a:grpFill/>
            <a:ln w="1270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0000"/>
                  </a:solidFill>
                  <a:latin typeface="Graphik Light"/>
                  <a:cs typeface="Graphik Light"/>
                </a:rPr>
                <a:t>Block Driver</a:t>
              </a:r>
            </a:p>
          </p:txBody>
        </p:sp>
        <p:sp>
          <p:nvSpPr>
            <p:cNvPr id="22" name="Rectangle 21"/>
            <p:cNvSpPr/>
            <p:nvPr/>
          </p:nvSpPr>
          <p:spPr>
            <a:xfrm>
              <a:off x="2572984" y="4572000"/>
              <a:ext cx="1143000" cy="533400"/>
            </a:xfrm>
            <a:prstGeom prst="rect">
              <a:avLst/>
            </a:prstGeom>
            <a:grpFill/>
            <a:ln w="1270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0000"/>
                  </a:solidFill>
                  <a:latin typeface="Graphik Light"/>
                  <a:cs typeface="Graphik Light"/>
                </a:rPr>
                <a:t>Network</a:t>
              </a:r>
            </a:p>
          </p:txBody>
        </p:sp>
        <p:sp>
          <p:nvSpPr>
            <p:cNvPr id="23" name="Rectangle 22"/>
            <p:cNvSpPr/>
            <p:nvPr/>
          </p:nvSpPr>
          <p:spPr>
            <a:xfrm>
              <a:off x="3812359" y="4572000"/>
              <a:ext cx="1143000" cy="533400"/>
            </a:xfrm>
            <a:prstGeom prst="rect">
              <a:avLst/>
            </a:prstGeom>
            <a:grpFill/>
            <a:ln w="1270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0000"/>
                  </a:solidFill>
                  <a:latin typeface="Graphik Light"/>
                  <a:cs typeface="Graphik Light"/>
                </a:rPr>
                <a:t>Memory </a:t>
              </a:r>
              <a:r>
                <a:rPr lang="en-US" sz="1200" b="1" dirty="0" smtClean="0">
                  <a:solidFill>
                    <a:srgbClr val="000000"/>
                  </a:solidFill>
                  <a:latin typeface="Graphik Light"/>
                  <a:cs typeface="Graphik Light"/>
                </a:rPr>
                <a:t>Management</a:t>
              </a:r>
              <a:endParaRPr lang="en-US" sz="1200" b="1" dirty="0">
                <a:solidFill>
                  <a:srgbClr val="000000"/>
                </a:solidFill>
                <a:latin typeface="Graphik Light"/>
                <a:cs typeface="Graphik Light"/>
              </a:endParaRPr>
            </a:p>
          </p:txBody>
        </p:sp>
      </p:grpSp>
      <p:grpSp>
        <p:nvGrpSpPr>
          <p:cNvPr id="24" name="Group 23"/>
          <p:cNvGrpSpPr/>
          <p:nvPr/>
        </p:nvGrpSpPr>
        <p:grpSpPr>
          <a:xfrm>
            <a:off x="5714609" y="2362200"/>
            <a:ext cx="5415841" cy="2971800"/>
            <a:chOff x="5480050" y="2438400"/>
            <a:chExt cx="5410199" cy="2971800"/>
          </a:xfrm>
          <a:solidFill>
            <a:srgbClr val="E2F0D9"/>
          </a:solidFill>
        </p:grpSpPr>
        <p:sp>
          <p:nvSpPr>
            <p:cNvPr id="25" name="Rounded Rectangle 24"/>
            <p:cNvSpPr/>
            <p:nvPr/>
          </p:nvSpPr>
          <p:spPr>
            <a:xfrm>
              <a:off x="5480050" y="2438400"/>
              <a:ext cx="5410199" cy="2971800"/>
            </a:xfrm>
            <a:prstGeom prst="roundRect">
              <a:avLst>
                <a:gd name="adj" fmla="val 4246"/>
              </a:avLst>
            </a:prstGeom>
            <a:solidFill>
              <a:srgbClr val="FFF2CC"/>
            </a:solidFill>
            <a:ln w="28575">
              <a:solidFill>
                <a:srgbClr val="FFE699"/>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t"/>
            <a:lstStyle/>
            <a:p>
              <a:pPr algn="ctr">
                <a:spcBef>
                  <a:spcPts val="799"/>
                </a:spcBef>
                <a:buClr>
                  <a:srgbClr val="0C4DA2"/>
                </a:buClr>
                <a:buSzPct val="100000"/>
              </a:pPr>
              <a:r>
                <a:rPr lang="en-US" dirty="0">
                  <a:solidFill>
                    <a:srgbClr val="000000"/>
                  </a:solidFill>
                  <a:latin typeface="Graphik Light"/>
                  <a:cs typeface="Graphik Light"/>
                </a:rPr>
                <a:t>Board Support Package &amp; Driver</a:t>
              </a:r>
            </a:p>
          </p:txBody>
        </p:sp>
        <p:sp>
          <p:nvSpPr>
            <p:cNvPr id="26" name="Rectangle 25"/>
            <p:cNvSpPr/>
            <p:nvPr/>
          </p:nvSpPr>
          <p:spPr>
            <a:xfrm>
              <a:off x="5708650" y="3048000"/>
              <a:ext cx="1143000" cy="533400"/>
            </a:xfrm>
            <a:prstGeom prst="rect">
              <a:avLst/>
            </a:prstGeom>
            <a:solidFill>
              <a:srgbClr val="FFF2CC"/>
            </a:solidFill>
            <a:ln w="1270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0000"/>
                  </a:solidFill>
                  <a:latin typeface="Graphik Light"/>
                  <a:cs typeface="Graphik Light"/>
                </a:rPr>
                <a:t>ARTIK Module BSP</a:t>
              </a:r>
            </a:p>
          </p:txBody>
        </p:sp>
        <p:sp>
          <p:nvSpPr>
            <p:cNvPr id="27" name="Rectangle 26"/>
            <p:cNvSpPr/>
            <p:nvPr/>
          </p:nvSpPr>
          <p:spPr>
            <a:xfrm>
              <a:off x="6948025" y="3048000"/>
              <a:ext cx="1143000" cy="533400"/>
            </a:xfrm>
            <a:prstGeom prst="rect">
              <a:avLst/>
            </a:prstGeom>
            <a:solidFill>
              <a:srgbClr val="FFF2CC"/>
            </a:solidFill>
            <a:ln w="1270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0000"/>
                  </a:solidFill>
                  <a:latin typeface="Graphik Light"/>
                  <a:cs typeface="Graphik Light"/>
                </a:rPr>
                <a:t>USB</a:t>
              </a:r>
            </a:p>
          </p:txBody>
        </p:sp>
        <p:sp>
          <p:nvSpPr>
            <p:cNvPr id="28" name="Rectangle 27"/>
            <p:cNvSpPr/>
            <p:nvPr/>
          </p:nvSpPr>
          <p:spPr>
            <a:xfrm>
              <a:off x="5708650" y="3810000"/>
              <a:ext cx="1143000" cy="533400"/>
            </a:xfrm>
            <a:prstGeom prst="rect">
              <a:avLst/>
            </a:prstGeom>
            <a:solidFill>
              <a:srgbClr val="FFF2CC"/>
            </a:solidFill>
            <a:ln w="1270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0000"/>
                  </a:solidFill>
                  <a:latin typeface="Graphik Light"/>
                  <a:cs typeface="Graphik Light"/>
                </a:rPr>
                <a:t>Video Codec</a:t>
              </a:r>
            </a:p>
          </p:txBody>
        </p:sp>
        <p:sp>
          <p:nvSpPr>
            <p:cNvPr id="29" name="Rectangle 28"/>
            <p:cNvSpPr/>
            <p:nvPr/>
          </p:nvSpPr>
          <p:spPr>
            <a:xfrm>
              <a:off x="6948025" y="3810000"/>
              <a:ext cx="1143000" cy="533400"/>
            </a:xfrm>
            <a:prstGeom prst="rect">
              <a:avLst/>
            </a:prstGeom>
            <a:solidFill>
              <a:srgbClr val="FFF2CC"/>
            </a:solidFill>
            <a:ln w="1270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0000"/>
                  </a:solidFill>
                  <a:latin typeface="Graphik Light"/>
                  <a:cs typeface="Graphik Light"/>
                </a:rPr>
                <a:t>Wi-Fi/BT</a:t>
              </a:r>
            </a:p>
          </p:txBody>
        </p:sp>
        <p:sp>
          <p:nvSpPr>
            <p:cNvPr id="30" name="Rectangle 29"/>
            <p:cNvSpPr/>
            <p:nvPr/>
          </p:nvSpPr>
          <p:spPr>
            <a:xfrm>
              <a:off x="5708650" y="4572000"/>
              <a:ext cx="1143000" cy="533400"/>
            </a:xfrm>
            <a:prstGeom prst="rect">
              <a:avLst/>
            </a:prstGeom>
            <a:solidFill>
              <a:srgbClr val="FFF2CC"/>
            </a:solidFill>
            <a:ln w="1270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0000"/>
                  </a:solidFill>
                  <a:latin typeface="Graphik Light"/>
                  <a:cs typeface="Graphik Light"/>
                </a:rPr>
                <a:t>Camera I/F (MIPI CSI)</a:t>
              </a:r>
            </a:p>
          </p:txBody>
        </p:sp>
        <p:sp>
          <p:nvSpPr>
            <p:cNvPr id="31" name="Rectangle 30"/>
            <p:cNvSpPr/>
            <p:nvPr/>
          </p:nvSpPr>
          <p:spPr>
            <a:xfrm>
              <a:off x="6948025" y="4572000"/>
              <a:ext cx="1143000" cy="533400"/>
            </a:xfrm>
            <a:prstGeom prst="rect">
              <a:avLst/>
            </a:prstGeom>
            <a:solidFill>
              <a:srgbClr val="FFF2CC"/>
            </a:solidFill>
            <a:ln w="1270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0000"/>
                  </a:solidFill>
                  <a:latin typeface="Graphik Light"/>
                  <a:cs typeface="Graphik Light"/>
                </a:rPr>
                <a:t>Peripherals </a:t>
              </a:r>
              <a:r>
                <a:rPr lang="en-US" sz="800" b="1" dirty="0" smtClean="0">
                  <a:solidFill>
                    <a:srgbClr val="000000"/>
                  </a:solidFill>
                  <a:latin typeface="Graphik Light"/>
                  <a:cs typeface="Graphik Light"/>
                </a:rPr>
                <a:t>(UART, I2C, GPIO, PWM, RTC, ….)</a:t>
              </a:r>
              <a:endParaRPr lang="en-US" sz="1200" b="1" dirty="0">
                <a:solidFill>
                  <a:srgbClr val="000000"/>
                </a:solidFill>
                <a:latin typeface="Graphik Light"/>
                <a:cs typeface="Graphik Light"/>
              </a:endParaRPr>
            </a:p>
          </p:txBody>
        </p:sp>
        <p:sp>
          <p:nvSpPr>
            <p:cNvPr id="32" name="Rectangle 31"/>
            <p:cNvSpPr/>
            <p:nvPr/>
          </p:nvSpPr>
          <p:spPr>
            <a:xfrm>
              <a:off x="8220744" y="3048000"/>
              <a:ext cx="1143000" cy="533400"/>
            </a:xfrm>
            <a:prstGeom prst="rect">
              <a:avLst/>
            </a:prstGeom>
            <a:solidFill>
              <a:srgbClr val="FFF2CC"/>
            </a:solidFill>
            <a:ln w="1270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0000"/>
                  </a:solidFill>
                  <a:latin typeface="Graphik Light"/>
                  <a:cs typeface="Graphik Light"/>
                </a:rPr>
                <a:t>Sound</a:t>
              </a:r>
            </a:p>
          </p:txBody>
        </p:sp>
        <p:sp>
          <p:nvSpPr>
            <p:cNvPr id="36" name="Rectangle 35"/>
            <p:cNvSpPr/>
            <p:nvPr/>
          </p:nvSpPr>
          <p:spPr>
            <a:xfrm>
              <a:off x="9460119" y="3048000"/>
              <a:ext cx="1143000" cy="533400"/>
            </a:xfrm>
            <a:prstGeom prst="rect">
              <a:avLst/>
            </a:prstGeom>
            <a:solidFill>
              <a:srgbClr val="FFF2CC"/>
            </a:solidFill>
            <a:ln w="1270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0000"/>
                  </a:solidFill>
                  <a:latin typeface="Graphik Light"/>
                  <a:cs typeface="Graphik Light"/>
                </a:rPr>
                <a:t>GPU</a:t>
              </a:r>
            </a:p>
          </p:txBody>
        </p:sp>
        <p:sp>
          <p:nvSpPr>
            <p:cNvPr id="37" name="Rectangle 36"/>
            <p:cNvSpPr/>
            <p:nvPr/>
          </p:nvSpPr>
          <p:spPr>
            <a:xfrm>
              <a:off x="8220744" y="3810000"/>
              <a:ext cx="1143000" cy="533400"/>
            </a:xfrm>
            <a:prstGeom prst="rect">
              <a:avLst/>
            </a:prstGeom>
            <a:solidFill>
              <a:srgbClr val="FFF2CC"/>
            </a:solidFill>
            <a:ln w="1270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0000"/>
                  </a:solidFill>
                  <a:latin typeface="Graphik Light"/>
                  <a:cs typeface="Graphik Light"/>
                </a:rPr>
                <a:t>KMS/DRM</a:t>
              </a:r>
            </a:p>
          </p:txBody>
        </p:sp>
        <p:sp>
          <p:nvSpPr>
            <p:cNvPr id="38" name="Rectangle 37"/>
            <p:cNvSpPr/>
            <p:nvPr/>
          </p:nvSpPr>
          <p:spPr>
            <a:xfrm>
              <a:off x="9460119" y="3810000"/>
              <a:ext cx="1143000" cy="533400"/>
            </a:xfrm>
            <a:prstGeom prst="rect">
              <a:avLst/>
            </a:prstGeom>
            <a:solidFill>
              <a:srgbClr val="FFF2CC"/>
            </a:solidFill>
            <a:ln w="1270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0000"/>
                  </a:solidFill>
                  <a:latin typeface="Graphik Light"/>
                  <a:cs typeface="Graphik Light"/>
                </a:rPr>
                <a:t>MIPI-DSI</a:t>
              </a:r>
            </a:p>
          </p:txBody>
        </p:sp>
        <p:sp>
          <p:nvSpPr>
            <p:cNvPr id="39" name="Rectangle 38"/>
            <p:cNvSpPr/>
            <p:nvPr/>
          </p:nvSpPr>
          <p:spPr>
            <a:xfrm>
              <a:off x="8220744" y="4572000"/>
              <a:ext cx="1143000" cy="533400"/>
            </a:xfrm>
            <a:prstGeom prst="rect">
              <a:avLst/>
            </a:prstGeom>
            <a:solidFill>
              <a:srgbClr val="FFF2CC"/>
            </a:solidFill>
            <a:ln w="1270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0000"/>
                  </a:solidFill>
                  <a:latin typeface="Graphik Light"/>
                  <a:cs typeface="Graphik Light"/>
                </a:rPr>
                <a:t>MMC /SDIO</a:t>
              </a:r>
            </a:p>
          </p:txBody>
        </p:sp>
        <p:sp>
          <p:nvSpPr>
            <p:cNvPr id="40" name="Rectangle 39"/>
            <p:cNvSpPr/>
            <p:nvPr/>
          </p:nvSpPr>
          <p:spPr>
            <a:xfrm>
              <a:off x="9460119" y="4572000"/>
              <a:ext cx="1143000" cy="533400"/>
            </a:xfrm>
            <a:prstGeom prst="rect">
              <a:avLst/>
            </a:prstGeom>
            <a:solidFill>
              <a:srgbClr val="FFF2CC"/>
            </a:solidFill>
            <a:ln w="12700">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0000"/>
                  </a:solidFill>
                  <a:latin typeface="Graphik Light"/>
                  <a:cs typeface="Graphik Light"/>
                </a:rPr>
                <a:t>HDMI</a:t>
              </a:r>
            </a:p>
          </p:txBody>
        </p:sp>
      </p:grpSp>
    </p:spTree>
    <p:extLst>
      <p:ext uri="{BB962C8B-B14F-4D97-AF65-F5344CB8AC3E}">
        <p14:creationId xmlns:p14="http://schemas.microsoft.com/office/powerpoint/2010/main" val="3459922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 of </a:t>
            </a:r>
            <a:r>
              <a:rPr lang="en-US" dirty="0" err="1" smtClean="0"/>
              <a:t>Rootfs</a:t>
            </a:r>
            <a:endParaRPr lang="en-US" dirty="0"/>
          </a:p>
        </p:txBody>
      </p:sp>
      <p:sp>
        <p:nvSpPr>
          <p:cNvPr id="15" name="Rounded Rectangle 14"/>
          <p:cNvSpPr/>
          <p:nvPr/>
        </p:nvSpPr>
        <p:spPr>
          <a:xfrm>
            <a:off x="603879" y="1143000"/>
            <a:ext cx="10984242" cy="5181600"/>
          </a:xfrm>
          <a:prstGeom prst="roundRect">
            <a:avLst>
              <a:gd name="adj" fmla="val 5726"/>
            </a:avLst>
          </a:prstGeom>
          <a:no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t"/>
          <a:lstStyle/>
          <a:p>
            <a:pPr algn="ctr">
              <a:spcBef>
                <a:spcPts val="799"/>
              </a:spcBef>
              <a:buClr>
                <a:srgbClr val="0C4DA2"/>
              </a:buClr>
              <a:buSzPct val="100000"/>
            </a:pPr>
            <a:r>
              <a:rPr lang="en-US" sz="2000" b="1" dirty="0" err="1" smtClean="0">
                <a:solidFill>
                  <a:schemeClr val="tx1"/>
                </a:solidFill>
                <a:latin typeface="Graphik Regular"/>
                <a:cs typeface="Graphik Regular"/>
              </a:rPr>
              <a:t>Rootfs</a:t>
            </a:r>
            <a:endParaRPr lang="en-US" sz="2000" b="1" dirty="0">
              <a:solidFill>
                <a:schemeClr val="tx1"/>
              </a:solidFill>
              <a:latin typeface="Graphik Regular"/>
              <a:cs typeface="Graphik Regular"/>
            </a:endParaRPr>
          </a:p>
        </p:txBody>
      </p:sp>
      <p:sp>
        <p:nvSpPr>
          <p:cNvPr id="19" name="Rounded Rectangle 18"/>
          <p:cNvSpPr/>
          <p:nvPr/>
        </p:nvSpPr>
        <p:spPr>
          <a:xfrm>
            <a:off x="839074" y="1917156"/>
            <a:ext cx="3349940" cy="1956892"/>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2400" b="1" dirty="0" smtClean="0">
                <a:solidFill>
                  <a:srgbClr val="FFFFFF"/>
                </a:solidFill>
                <a:latin typeface="Graphik Regular"/>
                <a:cs typeface="Graphik Regular"/>
              </a:rPr>
              <a:t>System</a:t>
            </a:r>
            <a:endParaRPr lang="en-US" sz="2400" b="1" dirty="0">
              <a:solidFill>
                <a:srgbClr val="FFFFFF"/>
              </a:solidFill>
              <a:latin typeface="Graphik Regular"/>
              <a:cs typeface="Graphik Regular"/>
            </a:endParaRPr>
          </a:p>
        </p:txBody>
      </p:sp>
      <p:sp>
        <p:nvSpPr>
          <p:cNvPr id="24" name="Rounded Rectangle 23"/>
          <p:cNvSpPr/>
          <p:nvPr/>
        </p:nvSpPr>
        <p:spPr>
          <a:xfrm>
            <a:off x="8002986" y="1917154"/>
            <a:ext cx="3349940" cy="1956892"/>
          </a:xfrm>
          <a:prstGeom prst="roundRect">
            <a:avLst/>
          </a:prstGeom>
          <a:solidFill>
            <a:srgbClr val="2E75B6"/>
          </a:solidFill>
          <a:ln w="381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2400" b="1" dirty="0" smtClean="0">
                <a:solidFill>
                  <a:srgbClr val="FFFFFF"/>
                </a:solidFill>
              </a:rPr>
              <a:t>Graphic</a:t>
            </a:r>
            <a:endParaRPr lang="en-US" sz="2400" b="1" dirty="0">
              <a:solidFill>
                <a:srgbClr val="FFFFFF"/>
              </a:solidFill>
            </a:endParaRPr>
          </a:p>
        </p:txBody>
      </p:sp>
      <p:sp>
        <p:nvSpPr>
          <p:cNvPr id="25" name="Rounded Rectangle 24"/>
          <p:cNvSpPr/>
          <p:nvPr/>
        </p:nvSpPr>
        <p:spPr>
          <a:xfrm>
            <a:off x="4421030" y="1917156"/>
            <a:ext cx="3349940" cy="1956892"/>
          </a:xfrm>
          <a:prstGeom prst="roundRect">
            <a:avLst/>
          </a:prstGeom>
          <a:solidFill>
            <a:srgbClr val="2E75B6"/>
          </a:solidFill>
          <a:ln w="381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2400" b="1" dirty="0" smtClean="0">
                <a:solidFill>
                  <a:srgbClr val="FFFFFF"/>
                </a:solidFill>
                <a:latin typeface="Graphik Regular"/>
                <a:cs typeface="Graphik Regular"/>
              </a:rPr>
              <a:t>Multimedia</a:t>
            </a:r>
            <a:endParaRPr lang="en-US" sz="2400" b="1" dirty="0">
              <a:solidFill>
                <a:srgbClr val="FFFFFF"/>
              </a:solidFill>
              <a:latin typeface="Graphik Regular"/>
              <a:cs typeface="Graphik Regular"/>
            </a:endParaRPr>
          </a:p>
        </p:txBody>
      </p:sp>
      <p:sp>
        <p:nvSpPr>
          <p:cNvPr id="37" name="Rounded Rectangle 36"/>
          <p:cNvSpPr/>
          <p:nvPr/>
        </p:nvSpPr>
        <p:spPr>
          <a:xfrm>
            <a:off x="839074" y="4127422"/>
            <a:ext cx="3349940" cy="2032156"/>
          </a:xfrm>
          <a:prstGeom prst="roundRect">
            <a:avLst/>
          </a:prstGeom>
          <a:solidFill>
            <a:srgbClr val="2E75B6"/>
          </a:solidFill>
          <a:ln w="381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2400" b="1" dirty="0" smtClean="0">
                <a:solidFill>
                  <a:srgbClr val="FFFFFF"/>
                </a:solidFill>
              </a:rPr>
              <a:t>Connectivity</a:t>
            </a:r>
            <a:endParaRPr lang="en-US" sz="2400" b="1" dirty="0">
              <a:solidFill>
                <a:srgbClr val="FFFFFF"/>
              </a:solidFill>
            </a:endParaRPr>
          </a:p>
        </p:txBody>
      </p:sp>
      <p:sp>
        <p:nvSpPr>
          <p:cNvPr id="38" name="Rounded Rectangle 37"/>
          <p:cNvSpPr/>
          <p:nvPr/>
        </p:nvSpPr>
        <p:spPr>
          <a:xfrm>
            <a:off x="8002986" y="4127422"/>
            <a:ext cx="3349940" cy="2032156"/>
          </a:xfrm>
          <a:prstGeom prst="roundRect">
            <a:avLst/>
          </a:prstGeom>
          <a:solidFill>
            <a:srgbClr val="2E75B6"/>
          </a:solidFill>
          <a:ln w="381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2400" b="1" dirty="0" smtClean="0">
                <a:solidFill>
                  <a:srgbClr val="FFFFFF"/>
                </a:solidFill>
              </a:rPr>
              <a:t>Libraries &amp; Development</a:t>
            </a:r>
            <a:endParaRPr lang="en-US" sz="2400" b="1" dirty="0">
              <a:solidFill>
                <a:srgbClr val="FFFFFF"/>
              </a:solidFill>
            </a:endParaRPr>
          </a:p>
        </p:txBody>
      </p:sp>
      <p:sp>
        <p:nvSpPr>
          <p:cNvPr id="39" name="Rounded Rectangle 38"/>
          <p:cNvSpPr/>
          <p:nvPr/>
        </p:nvSpPr>
        <p:spPr>
          <a:xfrm>
            <a:off x="4421030" y="4127422"/>
            <a:ext cx="3349940" cy="2032156"/>
          </a:xfrm>
          <a:prstGeom prst="roundRect">
            <a:avLst/>
          </a:prstGeom>
          <a:solidFill>
            <a:srgbClr val="2E75B6"/>
          </a:solidFill>
          <a:ln w="381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2400" b="1" dirty="0" smtClean="0">
                <a:solidFill>
                  <a:srgbClr val="FFFFFF"/>
                </a:solidFill>
              </a:rPr>
              <a:t>Network Protocols</a:t>
            </a:r>
            <a:endParaRPr lang="en-US" sz="2400" b="1" dirty="0">
              <a:solidFill>
                <a:srgbClr val="FFFFFF"/>
              </a:solidFill>
            </a:endParaRPr>
          </a:p>
        </p:txBody>
      </p:sp>
      <p:grpSp>
        <p:nvGrpSpPr>
          <p:cNvPr id="53" name="Group 52"/>
          <p:cNvGrpSpPr/>
          <p:nvPr/>
        </p:nvGrpSpPr>
        <p:grpSpPr>
          <a:xfrm>
            <a:off x="839074" y="1917156"/>
            <a:ext cx="3356296" cy="1981200"/>
            <a:chOff x="838200" y="1551866"/>
            <a:chExt cx="3346450" cy="1981200"/>
          </a:xfrm>
          <a:solidFill>
            <a:schemeClr val="accent2">
              <a:lumMod val="75000"/>
            </a:schemeClr>
          </a:solidFill>
        </p:grpSpPr>
        <p:sp>
          <p:nvSpPr>
            <p:cNvPr id="54" name="Rounded Rectangle 53"/>
            <p:cNvSpPr/>
            <p:nvPr/>
          </p:nvSpPr>
          <p:spPr>
            <a:xfrm>
              <a:off x="838200" y="1551866"/>
              <a:ext cx="3346450" cy="1981200"/>
            </a:xfrm>
            <a:prstGeom prst="roundRect">
              <a:avLst/>
            </a:prstGeom>
            <a:solidFill>
              <a:schemeClr val="accent1">
                <a:lumMod val="60000"/>
                <a:lumOff val="40000"/>
              </a:schemeClr>
            </a:solidFill>
            <a:ln w="38100">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t"/>
            <a:lstStyle/>
            <a:p>
              <a:pPr algn="ctr">
                <a:spcBef>
                  <a:spcPts val="799"/>
                </a:spcBef>
                <a:buClr>
                  <a:srgbClr val="0C4DA2"/>
                </a:buClr>
                <a:buSzPct val="100000"/>
              </a:pPr>
              <a:r>
                <a:rPr lang="en-US" sz="1600" b="1" dirty="0" smtClean="0">
                  <a:solidFill>
                    <a:srgbClr val="000000"/>
                  </a:solidFill>
                  <a:latin typeface="Graphik Regular"/>
                  <a:cs typeface="Graphik Regular"/>
                </a:rPr>
                <a:t>System</a:t>
              </a:r>
              <a:endParaRPr lang="en-US" sz="1600" b="1" dirty="0">
                <a:solidFill>
                  <a:srgbClr val="000000"/>
                </a:solidFill>
                <a:latin typeface="Graphik Regular"/>
                <a:cs typeface="Graphik Regular"/>
              </a:endParaRPr>
            </a:p>
          </p:txBody>
        </p:sp>
        <p:grpSp>
          <p:nvGrpSpPr>
            <p:cNvPr id="55" name="Group 54"/>
            <p:cNvGrpSpPr/>
            <p:nvPr/>
          </p:nvGrpSpPr>
          <p:grpSpPr>
            <a:xfrm>
              <a:off x="1136650" y="2144450"/>
              <a:ext cx="2743200" cy="304800"/>
              <a:chOff x="1136650" y="2144450"/>
              <a:chExt cx="2743200" cy="304800"/>
            </a:xfrm>
            <a:grpFill/>
          </p:grpSpPr>
          <p:sp>
            <p:nvSpPr>
              <p:cNvPr id="60" name="Rectangle 59"/>
              <p:cNvSpPr/>
              <p:nvPr/>
            </p:nvSpPr>
            <p:spPr>
              <a:xfrm>
                <a:off x="1136650" y="2144450"/>
                <a:ext cx="1219200" cy="304800"/>
              </a:xfrm>
              <a:prstGeom prst="rect">
                <a:avLst/>
              </a:prstGeom>
              <a:solidFill>
                <a:schemeClr val="accent1">
                  <a:lumMod val="20000"/>
                  <a:lumOff val="80000"/>
                </a:schemeClr>
              </a:solidFill>
              <a:ln w="38100">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a:solidFill>
                      <a:srgbClr val="000000"/>
                    </a:solidFill>
                    <a:latin typeface="Graphik Regular"/>
                    <a:cs typeface="Graphik Regular"/>
                  </a:rPr>
                  <a:t>d</a:t>
                </a:r>
                <a:r>
                  <a:rPr lang="en-US" sz="1400" dirty="0" smtClean="0">
                    <a:solidFill>
                      <a:srgbClr val="000000"/>
                    </a:solidFill>
                    <a:latin typeface="Graphik Regular"/>
                    <a:cs typeface="Graphik Regular"/>
                  </a:rPr>
                  <a:t>bus</a:t>
                </a:r>
                <a:endParaRPr lang="en-US" sz="1400" dirty="0">
                  <a:solidFill>
                    <a:srgbClr val="000000"/>
                  </a:solidFill>
                  <a:latin typeface="Graphik Regular"/>
                  <a:cs typeface="Graphik Regular"/>
                </a:endParaRPr>
              </a:p>
            </p:txBody>
          </p:sp>
          <p:sp>
            <p:nvSpPr>
              <p:cNvPr id="61" name="Rectangle 60"/>
              <p:cNvSpPr/>
              <p:nvPr/>
            </p:nvSpPr>
            <p:spPr>
              <a:xfrm>
                <a:off x="2660650" y="2144450"/>
                <a:ext cx="1219200" cy="304800"/>
              </a:xfrm>
              <a:prstGeom prst="rect">
                <a:avLst/>
              </a:prstGeom>
              <a:solidFill>
                <a:srgbClr val="DEEBF7"/>
              </a:solidFill>
              <a:ln w="38100">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a:solidFill>
                      <a:srgbClr val="000000"/>
                    </a:solidFill>
                    <a:latin typeface="Graphik Regular"/>
                    <a:cs typeface="Graphik Regular"/>
                  </a:rPr>
                  <a:t>bash</a:t>
                </a:r>
              </a:p>
            </p:txBody>
          </p:sp>
        </p:grpSp>
        <p:grpSp>
          <p:nvGrpSpPr>
            <p:cNvPr id="56" name="Group 55"/>
            <p:cNvGrpSpPr/>
            <p:nvPr/>
          </p:nvGrpSpPr>
          <p:grpSpPr>
            <a:xfrm>
              <a:off x="1136650" y="2601650"/>
              <a:ext cx="2743200" cy="304800"/>
              <a:chOff x="1136650" y="2144450"/>
              <a:chExt cx="2743200" cy="304800"/>
            </a:xfrm>
            <a:grpFill/>
          </p:grpSpPr>
          <p:sp>
            <p:nvSpPr>
              <p:cNvPr id="58" name="Rectangle 57"/>
              <p:cNvSpPr/>
              <p:nvPr/>
            </p:nvSpPr>
            <p:spPr>
              <a:xfrm>
                <a:off x="1136650" y="2144450"/>
                <a:ext cx="1219200" cy="304800"/>
              </a:xfrm>
              <a:prstGeom prst="rect">
                <a:avLst/>
              </a:prstGeom>
              <a:solidFill>
                <a:srgbClr val="DEEBF7"/>
              </a:solidFill>
              <a:ln w="38100">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smtClean="0">
                    <a:solidFill>
                      <a:srgbClr val="000000"/>
                    </a:solidFill>
                    <a:latin typeface="Graphik Regular"/>
                    <a:cs typeface="Graphik Regular"/>
                  </a:rPr>
                  <a:t>rpm</a:t>
                </a:r>
                <a:endParaRPr lang="en-US" sz="1400" dirty="0">
                  <a:solidFill>
                    <a:srgbClr val="000000"/>
                  </a:solidFill>
                  <a:latin typeface="Graphik Regular"/>
                  <a:cs typeface="Graphik Regular"/>
                </a:endParaRPr>
              </a:p>
            </p:txBody>
          </p:sp>
          <p:sp>
            <p:nvSpPr>
              <p:cNvPr id="59" name="Rectangle 58"/>
              <p:cNvSpPr/>
              <p:nvPr/>
            </p:nvSpPr>
            <p:spPr>
              <a:xfrm>
                <a:off x="2660650" y="2144450"/>
                <a:ext cx="1219200" cy="304800"/>
              </a:xfrm>
              <a:prstGeom prst="rect">
                <a:avLst/>
              </a:prstGeom>
              <a:solidFill>
                <a:srgbClr val="DEEBF7"/>
              </a:solidFill>
              <a:ln w="38100">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smtClean="0">
                    <a:solidFill>
                      <a:srgbClr val="000000"/>
                    </a:solidFill>
                    <a:latin typeface="Graphik Regular"/>
                    <a:cs typeface="Graphik Regular"/>
                  </a:rPr>
                  <a:t>apt</a:t>
                </a:r>
                <a:endParaRPr lang="en-US" sz="1400" dirty="0">
                  <a:solidFill>
                    <a:srgbClr val="000000"/>
                  </a:solidFill>
                  <a:latin typeface="Graphik Regular"/>
                  <a:cs typeface="Graphik Regular"/>
                </a:endParaRPr>
              </a:p>
            </p:txBody>
          </p:sp>
        </p:grpSp>
        <p:sp>
          <p:nvSpPr>
            <p:cNvPr id="57" name="Rectangle 56"/>
            <p:cNvSpPr/>
            <p:nvPr/>
          </p:nvSpPr>
          <p:spPr>
            <a:xfrm>
              <a:off x="1138238" y="3058850"/>
              <a:ext cx="2740025" cy="304800"/>
            </a:xfrm>
            <a:prstGeom prst="rect">
              <a:avLst/>
            </a:prstGeom>
            <a:solidFill>
              <a:srgbClr val="DEEBF7"/>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smtClean="0">
                  <a:solidFill>
                    <a:srgbClr val="000000"/>
                  </a:solidFill>
                  <a:latin typeface="Graphik Regular"/>
                  <a:cs typeface="Graphik Regular"/>
                </a:rPr>
                <a:t>systemd</a:t>
              </a:r>
              <a:endParaRPr lang="en-US" sz="1400" dirty="0">
                <a:solidFill>
                  <a:srgbClr val="000000"/>
                </a:solidFill>
                <a:latin typeface="Graphik Regular"/>
                <a:cs typeface="Graphik Regular"/>
              </a:endParaRPr>
            </a:p>
          </p:txBody>
        </p:sp>
      </p:grpSp>
      <p:grpSp>
        <p:nvGrpSpPr>
          <p:cNvPr id="62" name="Group 61"/>
          <p:cNvGrpSpPr/>
          <p:nvPr/>
        </p:nvGrpSpPr>
        <p:grpSpPr>
          <a:xfrm>
            <a:off x="4417852" y="1917948"/>
            <a:ext cx="3349940" cy="1956892"/>
            <a:chOff x="4413250" y="1905398"/>
            <a:chExt cx="3346450" cy="1956892"/>
          </a:xfrm>
          <a:solidFill>
            <a:srgbClr val="BDD7EE"/>
          </a:solidFill>
        </p:grpSpPr>
        <p:sp>
          <p:nvSpPr>
            <p:cNvPr id="63" name="Rounded Rectangle 62"/>
            <p:cNvSpPr/>
            <p:nvPr/>
          </p:nvSpPr>
          <p:spPr>
            <a:xfrm>
              <a:off x="4413250" y="1905398"/>
              <a:ext cx="3346450" cy="1956892"/>
            </a:xfrm>
            <a:prstGeom prst="roundRect">
              <a:avLst/>
            </a:prstGeom>
            <a:solidFill>
              <a:srgbClr val="9DC3E6"/>
            </a:solidFill>
            <a:ln w="38100">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t"/>
            <a:lstStyle/>
            <a:p>
              <a:pPr algn="ctr">
                <a:spcBef>
                  <a:spcPts val="799"/>
                </a:spcBef>
                <a:buClr>
                  <a:srgbClr val="0C4DA2"/>
                </a:buClr>
                <a:buSzPct val="100000"/>
              </a:pPr>
              <a:r>
                <a:rPr lang="en-US" sz="1600" b="1" dirty="0" smtClean="0">
                  <a:solidFill>
                    <a:srgbClr val="000000"/>
                  </a:solidFill>
                  <a:latin typeface="Graphik Regular"/>
                  <a:cs typeface="Graphik Regular"/>
                </a:rPr>
                <a:t>Multimedia</a:t>
              </a:r>
              <a:endParaRPr lang="en-US" sz="1600" b="1" dirty="0">
                <a:solidFill>
                  <a:srgbClr val="000000"/>
                </a:solidFill>
                <a:latin typeface="Graphik Regular"/>
                <a:cs typeface="Graphik Regular"/>
              </a:endParaRPr>
            </a:p>
          </p:txBody>
        </p:sp>
        <p:grpSp>
          <p:nvGrpSpPr>
            <p:cNvPr id="64" name="Group 63"/>
            <p:cNvGrpSpPr/>
            <p:nvPr/>
          </p:nvGrpSpPr>
          <p:grpSpPr>
            <a:xfrm>
              <a:off x="4711700" y="2426642"/>
              <a:ext cx="2743200" cy="304800"/>
              <a:chOff x="1136650" y="2426642"/>
              <a:chExt cx="2743200" cy="304800"/>
            </a:xfrm>
            <a:grpFill/>
          </p:grpSpPr>
          <p:sp>
            <p:nvSpPr>
              <p:cNvPr id="69" name="Rectangle 68"/>
              <p:cNvSpPr/>
              <p:nvPr/>
            </p:nvSpPr>
            <p:spPr>
              <a:xfrm>
                <a:off x="1136650" y="2426642"/>
                <a:ext cx="1219200" cy="304800"/>
              </a:xfrm>
              <a:prstGeom prst="rect">
                <a:avLst/>
              </a:prstGeom>
              <a:solidFill>
                <a:schemeClr val="accent1">
                  <a:lumMod val="20000"/>
                  <a:lumOff val="80000"/>
                </a:schemeClr>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err="1" smtClean="0">
                    <a:solidFill>
                      <a:srgbClr val="000000"/>
                    </a:solidFill>
                    <a:latin typeface="Graphik Regular"/>
                    <a:cs typeface="Graphik Regular"/>
                  </a:rPr>
                  <a:t>pulseaudio</a:t>
                </a:r>
                <a:endParaRPr lang="en-US" sz="1400" dirty="0">
                  <a:solidFill>
                    <a:srgbClr val="000000"/>
                  </a:solidFill>
                  <a:latin typeface="Graphik Regular"/>
                  <a:cs typeface="Graphik Regular"/>
                </a:endParaRPr>
              </a:p>
            </p:txBody>
          </p:sp>
          <p:sp>
            <p:nvSpPr>
              <p:cNvPr id="70" name="Rectangle 69"/>
              <p:cNvSpPr/>
              <p:nvPr/>
            </p:nvSpPr>
            <p:spPr>
              <a:xfrm>
                <a:off x="2660650" y="2426642"/>
                <a:ext cx="1219200" cy="304800"/>
              </a:xfrm>
              <a:prstGeom prst="rect">
                <a:avLst/>
              </a:prstGeom>
              <a:solidFill>
                <a:schemeClr val="accent1">
                  <a:lumMod val="20000"/>
                  <a:lumOff val="80000"/>
                </a:schemeClr>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err="1" smtClean="0">
                    <a:solidFill>
                      <a:srgbClr val="000000"/>
                    </a:solidFill>
                    <a:latin typeface="Graphik Regular"/>
                    <a:cs typeface="Graphik Regular"/>
                  </a:rPr>
                  <a:t>gstreamer</a:t>
                </a:r>
                <a:endParaRPr lang="en-US" sz="1400" dirty="0">
                  <a:solidFill>
                    <a:srgbClr val="000000"/>
                  </a:solidFill>
                  <a:latin typeface="Graphik Regular"/>
                  <a:cs typeface="Graphik Regular"/>
                </a:endParaRPr>
              </a:p>
            </p:txBody>
          </p:sp>
        </p:grpSp>
        <p:grpSp>
          <p:nvGrpSpPr>
            <p:cNvPr id="65" name="Group 64"/>
            <p:cNvGrpSpPr/>
            <p:nvPr/>
          </p:nvGrpSpPr>
          <p:grpSpPr>
            <a:xfrm>
              <a:off x="4711700" y="2883842"/>
              <a:ext cx="2743200" cy="304800"/>
              <a:chOff x="1136650" y="2426642"/>
              <a:chExt cx="2743200" cy="304800"/>
            </a:xfrm>
            <a:grpFill/>
          </p:grpSpPr>
          <p:sp>
            <p:nvSpPr>
              <p:cNvPr id="67" name="Rectangle 66"/>
              <p:cNvSpPr/>
              <p:nvPr/>
            </p:nvSpPr>
            <p:spPr>
              <a:xfrm>
                <a:off x="1136650" y="2426642"/>
                <a:ext cx="1219200" cy="304800"/>
              </a:xfrm>
              <a:prstGeom prst="rect">
                <a:avLst/>
              </a:prstGeom>
              <a:solidFill>
                <a:schemeClr val="accent1">
                  <a:lumMod val="20000"/>
                  <a:lumOff val="80000"/>
                </a:schemeClr>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err="1" smtClean="0">
                    <a:solidFill>
                      <a:srgbClr val="000000"/>
                    </a:solidFill>
                    <a:latin typeface="Graphik Regular"/>
                    <a:cs typeface="Graphik Regular"/>
                  </a:rPr>
                  <a:t>alsa-utils</a:t>
                </a:r>
                <a:endParaRPr lang="en-US" sz="1400" dirty="0">
                  <a:solidFill>
                    <a:srgbClr val="000000"/>
                  </a:solidFill>
                  <a:latin typeface="Graphik Regular"/>
                  <a:cs typeface="Graphik Regular"/>
                </a:endParaRPr>
              </a:p>
            </p:txBody>
          </p:sp>
          <p:sp>
            <p:nvSpPr>
              <p:cNvPr id="68" name="Rectangle 67"/>
              <p:cNvSpPr/>
              <p:nvPr/>
            </p:nvSpPr>
            <p:spPr>
              <a:xfrm>
                <a:off x="2660650" y="2426642"/>
                <a:ext cx="1219200" cy="304800"/>
              </a:xfrm>
              <a:prstGeom prst="rect">
                <a:avLst/>
              </a:prstGeom>
              <a:solidFill>
                <a:schemeClr val="accent1">
                  <a:lumMod val="20000"/>
                  <a:lumOff val="80000"/>
                </a:schemeClr>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err="1" smtClean="0">
                    <a:solidFill>
                      <a:srgbClr val="000000"/>
                    </a:solidFill>
                    <a:latin typeface="Graphik Regular"/>
                    <a:cs typeface="Graphik Regular"/>
                  </a:rPr>
                  <a:t>ffmpeg</a:t>
                </a:r>
                <a:endParaRPr lang="en-US" sz="1400" dirty="0">
                  <a:solidFill>
                    <a:srgbClr val="000000"/>
                  </a:solidFill>
                  <a:latin typeface="Graphik Regular"/>
                  <a:cs typeface="Graphik Regular"/>
                </a:endParaRPr>
              </a:p>
            </p:txBody>
          </p:sp>
        </p:grpSp>
        <p:sp>
          <p:nvSpPr>
            <p:cNvPr id="66" name="Rectangle 65"/>
            <p:cNvSpPr/>
            <p:nvPr/>
          </p:nvSpPr>
          <p:spPr>
            <a:xfrm>
              <a:off x="4713288" y="3341042"/>
              <a:ext cx="2740025" cy="304800"/>
            </a:xfrm>
            <a:prstGeom prst="rect">
              <a:avLst/>
            </a:prstGeom>
            <a:solidFill>
              <a:schemeClr val="accent1">
                <a:lumMod val="20000"/>
                <a:lumOff val="80000"/>
              </a:schemeClr>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smtClean="0">
                  <a:solidFill>
                    <a:srgbClr val="000000"/>
                  </a:solidFill>
                  <a:latin typeface="Graphik Regular"/>
                  <a:cs typeface="Graphik Regular"/>
                </a:rPr>
                <a:t>libV4l2</a:t>
              </a:r>
              <a:endParaRPr lang="en-US" sz="1400" dirty="0">
                <a:solidFill>
                  <a:srgbClr val="000000"/>
                </a:solidFill>
                <a:latin typeface="Graphik Regular"/>
                <a:cs typeface="Graphik Regular"/>
              </a:endParaRPr>
            </a:p>
          </p:txBody>
        </p:sp>
      </p:grpSp>
      <p:sp>
        <p:nvSpPr>
          <p:cNvPr id="2" name="TextBox 1"/>
          <p:cNvSpPr txBox="1"/>
          <p:nvPr/>
        </p:nvSpPr>
        <p:spPr>
          <a:xfrm>
            <a:off x="5315442" y="6855060"/>
            <a:ext cx="184666" cy="369332"/>
          </a:xfrm>
          <a:prstGeom prst="rect">
            <a:avLst/>
          </a:prstGeom>
          <a:noFill/>
          <a:ln>
            <a:solidFill>
              <a:srgbClr val="ED7D31"/>
            </a:solidFill>
          </a:ln>
        </p:spPr>
        <p:txBody>
          <a:bodyPr wrap="none" rtlCol="0">
            <a:spAutoFit/>
          </a:bodyPr>
          <a:lstStyle/>
          <a:p>
            <a:pPr>
              <a:buClr>
                <a:schemeClr val="accent2"/>
              </a:buClr>
            </a:pPr>
            <a:endParaRPr lang="en-US" b="1" dirty="0" smtClean="0">
              <a:solidFill>
                <a:srgbClr val="ED7D31"/>
              </a:solidFill>
            </a:endParaRPr>
          </a:p>
        </p:txBody>
      </p:sp>
    </p:spTree>
    <p:extLst>
      <p:ext uri="{BB962C8B-B14F-4D97-AF65-F5344CB8AC3E}">
        <p14:creationId xmlns:p14="http://schemas.microsoft.com/office/powerpoint/2010/main" val="2327270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up)">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up)">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Multimedia Architecture</a:t>
            </a:r>
            <a:endParaRPr lang="en-US" dirty="0"/>
          </a:p>
        </p:txBody>
      </p:sp>
      <p:sp>
        <p:nvSpPr>
          <p:cNvPr id="3" name="Content Placeholder 2"/>
          <p:cNvSpPr>
            <a:spLocks noGrp="1"/>
          </p:cNvSpPr>
          <p:nvPr>
            <p:ph idx="1"/>
          </p:nvPr>
        </p:nvSpPr>
        <p:spPr>
          <a:xfrm>
            <a:off x="5851540" y="1265505"/>
            <a:ext cx="6140540" cy="5072192"/>
          </a:xfrm>
        </p:spPr>
        <p:txBody>
          <a:bodyPr/>
          <a:lstStyle/>
          <a:p>
            <a:pPr lvl="1"/>
            <a:r>
              <a:rPr lang="en-US" dirty="0" smtClean="0"/>
              <a:t>ALSA lib is a framework that provides software APIs for audio device drivers</a:t>
            </a:r>
          </a:p>
          <a:p>
            <a:pPr lvl="1"/>
            <a:r>
              <a:rPr lang="en-US" dirty="0" smtClean="0"/>
              <a:t>Pulse Audio is based on ALSA lib for supporting sound. It runs a sound server.</a:t>
            </a:r>
          </a:p>
          <a:p>
            <a:pPr lvl="1"/>
            <a:r>
              <a:rPr lang="en-US" dirty="0" smtClean="0"/>
              <a:t>Video for Linux Version 2 (V4L2) is collection of device drivers and API for supporting real-time video capture on Linux systems</a:t>
            </a:r>
          </a:p>
          <a:p>
            <a:pPr lvl="1"/>
            <a:r>
              <a:rPr lang="en-US" dirty="0" err="1" smtClean="0"/>
              <a:t>Gstreamer</a:t>
            </a:r>
            <a:r>
              <a:rPr lang="en-US" dirty="0" smtClean="0"/>
              <a:t> is a pipeline</a:t>
            </a:r>
            <a:r>
              <a:rPr lang="en-US" dirty="0"/>
              <a:t>-based multimedia framework that links together a wide variety of media processing system to complete complex workflows </a:t>
            </a:r>
            <a:endParaRPr lang="en-US" dirty="0" smtClean="0"/>
          </a:p>
        </p:txBody>
      </p:sp>
      <p:pic>
        <p:nvPicPr>
          <p:cNvPr id="2" name="Picture 1" descr="Screen Shot 2018-06-24 at 1.32.4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11" y="1154227"/>
            <a:ext cx="4539294" cy="4999540"/>
          </a:xfrm>
          <a:prstGeom prst="rect">
            <a:avLst/>
          </a:prstGeom>
        </p:spPr>
      </p:pic>
      <p:sp>
        <p:nvSpPr>
          <p:cNvPr id="5" name="Rectangle 4"/>
          <p:cNvSpPr/>
          <p:nvPr/>
        </p:nvSpPr>
        <p:spPr>
          <a:xfrm>
            <a:off x="3669066" y="4362311"/>
            <a:ext cx="1375900" cy="44681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1799253" y="3739124"/>
            <a:ext cx="11760" cy="458572"/>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2293165" y="3080204"/>
            <a:ext cx="1575817" cy="44681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92685" y="2550640"/>
            <a:ext cx="1575817" cy="44681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717348" y="4362311"/>
            <a:ext cx="2857639" cy="44681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16868" y="3080204"/>
            <a:ext cx="1575817" cy="44681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2492605" y="3739124"/>
            <a:ext cx="11760" cy="458572"/>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694944" y="2561483"/>
            <a:ext cx="1575817" cy="44681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4944" y="1212201"/>
            <a:ext cx="4350022" cy="119824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26834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linds(horizontal)">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1" nodeType="clickEffect">
                                  <p:stCondLst>
                                    <p:cond delay="0"/>
                                  </p:stCondLst>
                                  <p:childTnLst>
                                    <p:animEffect transition="out" filter="blinds(horizontal)">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3" presetClass="exit" presetSubtype="10" fill="hold" nodeType="withEffect">
                                  <p:stCondLst>
                                    <p:cond delay="0"/>
                                  </p:stCondLst>
                                  <p:childTnLst>
                                    <p:animEffect transition="out" filter="blinds(horizontal)">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3" presetClass="exit" presetSubtype="10" fill="hold" grpId="1" nodeType="withEffect">
                                  <p:stCondLst>
                                    <p:cond delay="0"/>
                                  </p:stCondLst>
                                  <p:childTnLst>
                                    <p:animEffect transition="out" filter="blinds(horizontal)">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3" presetClass="entr" presetSubtype="1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par>
                                <p:cTn id="31" presetID="3" presetClass="entr" presetSubtype="10" fill="hold" nodeType="with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blinds(horizontal)">
                                      <p:cBhvr>
                                        <p:cTn id="33" dur="500"/>
                                        <p:tgtEl>
                                          <p:spTgt spid="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grpId="1" nodeType="clickEffect">
                                  <p:stCondLst>
                                    <p:cond delay="0"/>
                                  </p:stCondLst>
                                  <p:childTnLst>
                                    <p:animEffect transition="out" filter="blinds(horizontal)">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par>
                                <p:cTn id="39" presetID="3" presetClass="entr" presetSubtype="1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linds(horizontal)">
                                      <p:cBhvr>
                                        <p:cTn id="41" dur="500"/>
                                        <p:tgtEl>
                                          <p:spTgt spid="10"/>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blinds(horizontal)">
                                      <p:cBhvr>
                                        <p:cTn id="44" dur="500"/>
                                        <p:tgtEl>
                                          <p:spTgt spid="11"/>
                                        </p:tgtEl>
                                      </p:cBhvr>
                                    </p:animEffect>
                                  </p:childTnLst>
                                </p:cTn>
                              </p:par>
                              <p:par>
                                <p:cTn id="45" presetID="3" presetClass="entr" presetSubtype="1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par>
                                <p:cTn id="48" presetID="3" presetClass="entr" presetSubtype="10" fill="hold" nodeType="withEffect">
                                  <p:stCondLst>
                                    <p:cond delay="0"/>
                                  </p:stCondLst>
                                  <p:childTnLst>
                                    <p:set>
                                      <p:cBhvr>
                                        <p:cTn id="49" dur="1" fill="hold">
                                          <p:stCondLst>
                                            <p:cond delay="0"/>
                                          </p:stCondLst>
                                        </p:cTn>
                                        <p:tgtEl>
                                          <p:spTgt spid="3">
                                            <p:txEl>
                                              <p:pRg st="2" end="2"/>
                                            </p:txEl>
                                          </p:spTgt>
                                        </p:tgtEl>
                                        <p:attrNameLst>
                                          <p:attrName>style.visibility</p:attrName>
                                        </p:attrNameLst>
                                      </p:cBhvr>
                                      <p:to>
                                        <p:strVal val="visible"/>
                                      </p:to>
                                    </p:set>
                                    <p:animEffect transition="in" filter="blinds(horizontal)">
                                      <p:cBhvr>
                                        <p:cTn id="50" dur="500"/>
                                        <p:tgtEl>
                                          <p:spTgt spid="3">
                                            <p:txEl>
                                              <p:pRg st="2" end="2"/>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animEffect transition="in" filter="blinds(horizontal)">
                                      <p:cBhvr>
                                        <p:cTn id="53" dur="500"/>
                                        <p:tgtEl>
                                          <p:spTgt spid="3">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xit" presetSubtype="10" fill="hold" grpId="1" nodeType="clickEffect">
                                  <p:stCondLst>
                                    <p:cond delay="0"/>
                                  </p:stCondLst>
                                  <p:childTnLst>
                                    <p:animEffect transition="out" filter="blinds(horizontal)">
                                      <p:cBhvr>
                                        <p:cTn id="57" dur="500"/>
                                        <p:tgtEl>
                                          <p:spTgt spid="10"/>
                                        </p:tgtEl>
                                      </p:cBhvr>
                                    </p:animEffect>
                                    <p:set>
                                      <p:cBhvr>
                                        <p:cTn id="58" dur="1" fill="hold">
                                          <p:stCondLst>
                                            <p:cond delay="499"/>
                                          </p:stCondLst>
                                        </p:cTn>
                                        <p:tgtEl>
                                          <p:spTgt spid="10"/>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11"/>
                                        </p:tgtEl>
                                      </p:cBhvr>
                                    </p:animEffect>
                                    <p:set>
                                      <p:cBhvr>
                                        <p:cTn id="61" dur="1" fill="hold">
                                          <p:stCondLst>
                                            <p:cond delay="499"/>
                                          </p:stCondLst>
                                        </p:cTn>
                                        <p:tgtEl>
                                          <p:spTgt spid="11"/>
                                        </p:tgtEl>
                                        <p:attrNameLst>
                                          <p:attrName>style.visibility</p:attrName>
                                        </p:attrNameLst>
                                      </p:cBhvr>
                                      <p:to>
                                        <p:strVal val="hidden"/>
                                      </p:to>
                                    </p:set>
                                  </p:childTnLst>
                                </p:cTn>
                              </p:par>
                              <p:par>
                                <p:cTn id="62" presetID="3" presetClass="exit" presetSubtype="10" fill="hold" nodeType="withEffect">
                                  <p:stCondLst>
                                    <p:cond delay="0"/>
                                  </p:stCondLst>
                                  <p:childTnLst>
                                    <p:animEffect transition="out" filter="blinds(horizontal)">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par>
                                <p:cTn id="65" presetID="3" presetClass="entr" presetSubtype="1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blinds(horizontal)">
                                      <p:cBhvr>
                                        <p:cTn id="67" dur="500"/>
                                        <p:tgtEl>
                                          <p:spTgt spid="13"/>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blinds(horizontal)">
                                      <p:cBhvr>
                                        <p:cTn id="7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9" grpId="0" animBg="1"/>
      <p:bldP spid="9" grpId="1" animBg="1"/>
      <p:bldP spid="10" grpId="0" animBg="1"/>
      <p:bldP spid="10" grpId="1" animBg="1"/>
      <p:bldP spid="11" grpId="0" animBg="1"/>
      <p:bldP spid="11" grpId="1"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 of </a:t>
            </a:r>
            <a:r>
              <a:rPr lang="en-US" dirty="0" err="1" smtClean="0"/>
              <a:t>Rootfs</a:t>
            </a:r>
            <a:endParaRPr lang="en-US" dirty="0"/>
          </a:p>
        </p:txBody>
      </p:sp>
      <p:sp>
        <p:nvSpPr>
          <p:cNvPr id="15" name="Rounded Rectangle 14"/>
          <p:cNvSpPr/>
          <p:nvPr/>
        </p:nvSpPr>
        <p:spPr>
          <a:xfrm>
            <a:off x="603879" y="1143000"/>
            <a:ext cx="10984242" cy="5181600"/>
          </a:xfrm>
          <a:prstGeom prst="roundRect">
            <a:avLst>
              <a:gd name="adj" fmla="val 5726"/>
            </a:avLst>
          </a:prstGeom>
          <a:no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t"/>
          <a:lstStyle/>
          <a:p>
            <a:pPr algn="ctr">
              <a:spcBef>
                <a:spcPts val="799"/>
              </a:spcBef>
              <a:buClr>
                <a:srgbClr val="0C4DA2"/>
              </a:buClr>
              <a:buSzPct val="100000"/>
            </a:pPr>
            <a:r>
              <a:rPr lang="en-US" sz="2000" b="1" dirty="0" err="1" smtClean="0">
                <a:solidFill>
                  <a:schemeClr val="tx1"/>
                </a:solidFill>
                <a:latin typeface="Graphik Regular"/>
                <a:cs typeface="Graphik Regular"/>
              </a:rPr>
              <a:t>Rootfs</a:t>
            </a:r>
            <a:endParaRPr lang="en-US" sz="2000" b="1" dirty="0">
              <a:solidFill>
                <a:schemeClr val="tx1"/>
              </a:solidFill>
              <a:latin typeface="Graphik Regular"/>
              <a:cs typeface="Graphik Regular"/>
            </a:endParaRPr>
          </a:p>
        </p:txBody>
      </p:sp>
      <p:sp>
        <p:nvSpPr>
          <p:cNvPr id="19" name="Rounded Rectangle 18"/>
          <p:cNvSpPr/>
          <p:nvPr/>
        </p:nvSpPr>
        <p:spPr>
          <a:xfrm>
            <a:off x="839074" y="1917156"/>
            <a:ext cx="3349940" cy="1956892"/>
          </a:xfrm>
          <a:prstGeom prst="roundRect">
            <a:avLst/>
          </a:pr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2400" b="1" dirty="0" smtClean="0">
                <a:solidFill>
                  <a:srgbClr val="FFFFFF"/>
                </a:solidFill>
              </a:rPr>
              <a:t>System</a:t>
            </a:r>
            <a:endParaRPr lang="en-US" sz="2400" b="1" dirty="0">
              <a:solidFill>
                <a:srgbClr val="FFFFFF"/>
              </a:solidFill>
            </a:endParaRPr>
          </a:p>
        </p:txBody>
      </p:sp>
      <p:sp>
        <p:nvSpPr>
          <p:cNvPr id="24" name="Rounded Rectangle 23"/>
          <p:cNvSpPr/>
          <p:nvPr/>
        </p:nvSpPr>
        <p:spPr>
          <a:xfrm>
            <a:off x="8002986" y="1917154"/>
            <a:ext cx="3349940" cy="1956892"/>
          </a:xfrm>
          <a:prstGeom prst="roundRect">
            <a:avLst/>
          </a:prstGeom>
          <a:solidFill>
            <a:srgbClr val="2E75B6"/>
          </a:solidFill>
          <a:ln w="381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2400" b="1" dirty="0" smtClean="0">
                <a:solidFill>
                  <a:srgbClr val="FFFFFF"/>
                </a:solidFill>
              </a:rPr>
              <a:t>Graphic</a:t>
            </a:r>
            <a:endParaRPr lang="en-US" sz="2400" b="1" dirty="0">
              <a:solidFill>
                <a:srgbClr val="FFFFFF"/>
              </a:solidFill>
            </a:endParaRPr>
          </a:p>
        </p:txBody>
      </p:sp>
      <p:sp>
        <p:nvSpPr>
          <p:cNvPr id="25" name="Rounded Rectangle 24"/>
          <p:cNvSpPr/>
          <p:nvPr/>
        </p:nvSpPr>
        <p:spPr>
          <a:xfrm>
            <a:off x="4421030" y="1917156"/>
            <a:ext cx="3349940" cy="1956892"/>
          </a:xfrm>
          <a:prstGeom prst="roundRect">
            <a:avLst/>
          </a:prstGeom>
          <a:solidFill>
            <a:srgbClr val="2E75B6"/>
          </a:solidFill>
          <a:ln w="381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2400" b="1" dirty="0" smtClean="0">
                <a:solidFill>
                  <a:srgbClr val="FFFFFF"/>
                </a:solidFill>
              </a:rPr>
              <a:t>Multimedia</a:t>
            </a:r>
            <a:endParaRPr lang="en-US" sz="2400" b="1" dirty="0">
              <a:solidFill>
                <a:srgbClr val="FFFFFF"/>
              </a:solidFill>
            </a:endParaRPr>
          </a:p>
        </p:txBody>
      </p:sp>
      <p:sp>
        <p:nvSpPr>
          <p:cNvPr id="37" name="Rounded Rectangle 36"/>
          <p:cNvSpPr/>
          <p:nvPr/>
        </p:nvSpPr>
        <p:spPr>
          <a:xfrm>
            <a:off x="839074" y="4127422"/>
            <a:ext cx="3349940" cy="2032156"/>
          </a:xfrm>
          <a:prstGeom prst="roundRect">
            <a:avLst/>
          </a:prstGeom>
          <a:solidFill>
            <a:srgbClr val="2E75B6"/>
          </a:solidFill>
          <a:ln w="381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2400" b="1" dirty="0" smtClean="0">
                <a:solidFill>
                  <a:srgbClr val="FFFFFF"/>
                </a:solidFill>
              </a:rPr>
              <a:t>Connectivity</a:t>
            </a:r>
            <a:endParaRPr lang="en-US" sz="2400" b="1" dirty="0">
              <a:solidFill>
                <a:srgbClr val="FFFFFF"/>
              </a:solidFill>
            </a:endParaRPr>
          </a:p>
        </p:txBody>
      </p:sp>
      <p:sp>
        <p:nvSpPr>
          <p:cNvPr id="38" name="Rounded Rectangle 37"/>
          <p:cNvSpPr/>
          <p:nvPr/>
        </p:nvSpPr>
        <p:spPr>
          <a:xfrm>
            <a:off x="8002986" y="4127422"/>
            <a:ext cx="3349940" cy="2032156"/>
          </a:xfrm>
          <a:prstGeom prst="roundRect">
            <a:avLst/>
          </a:prstGeom>
          <a:solidFill>
            <a:srgbClr val="2E75B6"/>
          </a:solidFill>
          <a:ln w="381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2400" b="1" dirty="0" smtClean="0">
                <a:solidFill>
                  <a:srgbClr val="FFFFFF"/>
                </a:solidFill>
                <a:latin typeface="Graphik Regular"/>
                <a:cs typeface="Graphik Regular"/>
              </a:rPr>
              <a:t>Libraries &amp; Development</a:t>
            </a:r>
            <a:endParaRPr lang="en-US" sz="2400" b="1" dirty="0">
              <a:solidFill>
                <a:srgbClr val="FFFFFF"/>
              </a:solidFill>
              <a:latin typeface="Graphik Regular"/>
              <a:cs typeface="Graphik Regular"/>
            </a:endParaRPr>
          </a:p>
        </p:txBody>
      </p:sp>
      <p:sp>
        <p:nvSpPr>
          <p:cNvPr id="39" name="Rounded Rectangle 38"/>
          <p:cNvSpPr/>
          <p:nvPr/>
        </p:nvSpPr>
        <p:spPr>
          <a:xfrm>
            <a:off x="4421030" y="4127422"/>
            <a:ext cx="3349940" cy="2032156"/>
          </a:xfrm>
          <a:prstGeom prst="roundRect">
            <a:avLst/>
          </a:prstGeom>
          <a:solidFill>
            <a:srgbClr val="2E75B6"/>
          </a:solidFill>
          <a:ln w="381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2400" b="1" dirty="0" smtClean="0">
                <a:solidFill>
                  <a:srgbClr val="FFFFFF"/>
                </a:solidFill>
                <a:latin typeface="Graphik Regular"/>
                <a:cs typeface="Graphik Regular"/>
              </a:rPr>
              <a:t>Network Protocols</a:t>
            </a:r>
            <a:endParaRPr lang="en-US" sz="2400" b="1" dirty="0">
              <a:solidFill>
                <a:srgbClr val="FFFFFF"/>
              </a:solidFill>
              <a:latin typeface="Graphik Regular"/>
              <a:cs typeface="Graphik Regular"/>
            </a:endParaRPr>
          </a:p>
        </p:txBody>
      </p:sp>
      <p:grpSp>
        <p:nvGrpSpPr>
          <p:cNvPr id="53" name="Group 52"/>
          <p:cNvGrpSpPr/>
          <p:nvPr/>
        </p:nvGrpSpPr>
        <p:grpSpPr>
          <a:xfrm>
            <a:off x="832717" y="1905000"/>
            <a:ext cx="3356296" cy="1981200"/>
            <a:chOff x="838200" y="1551866"/>
            <a:chExt cx="3346450" cy="1981200"/>
          </a:xfrm>
        </p:grpSpPr>
        <p:sp>
          <p:nvSpPr>
            <p:cNvPr id="54" name="Rounded Rectangle 53"/>
            <p:cNvSpPr/>
            <p:nvPr/>
          </p:nvSpPr>
          <p:spPr>
            <a:xfrm>
              <a:off x="838200" y="1551866"/>
              <a:ext cx="3346450" cy="1981200"/>
            </a:xfrm>
            <a:prstGeom prst="roundRect">
              <a:avLst/>
            </a:prstGeom>
            <a:solidFill>
              <a:schemeClr val="accent1">
                <a:lumMod val="60000"/>
                <a:lumOff val="40000"/>
              </a:schemeClr>
            </a:solidFill>
            <a:ln w="38100">
              <a:solidFill>
                <a:srgbClr val="BDD7EE"/>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t"/>
            <a:lstStyle/>
            <a:p>
              <a:pPr algn="ctr">
                <a:spcBef>
                  <a:spcPts val="799"/>
                </a:spcBef>
                <a:buClr>
                  <a:srgbClr val="0C4DA2"/>
                </a:buClr>
                <a:buSzPct val="100000"/>
              </a:pPr>
              <a:r>
                <a:rPr lang="en-US" sz="1600" b="1" dirty="0" smtClean="0">
                  <a:solidFill>
                    <a:srgbClr val="000000"/>
                  </a:solidFill>
                  <a:latin typeface="Graphik Regular"/>
                  <a:cs typeface="Graphik Regular"/>
                </a:rPr>
                <a:t>System</a:t>
              </a:r>
              <a:endParaRPr lang="en-US" sz="1600" b="1" dirty="0">
                <a:solidFill>
                  <a:srgbClr val="000000"/>
                </a:solidFill>
                <a:latin typeface="Graphik Regular"/>
                <a:cs typeface="Graphik Regular"/>
              </a:endParaRPr>
            </a:p>
          </p:txBody>
        </p:sp>
        <p:grpSp>
          <p:nvGrpSpPr>
            <p:cNvPr id="55" name="Group 54"/>
            <p:cNvGrpSpPr/>
            <p:nvPr/>
          </p:nvGrpSpPr>
          <p:grpSpPr>
            <a:xfrm>
              <a:off x="1136650" y="2144450"/>
              <a:ext cx="2743200" cy="304800"/>
              <a:chOff x="1136650" y="2144450"/>
              <a:chExt cx="2743200" cy="304800"/>
            </a:xfrm>
          </p:grpSpPr>
          <p:sp>
            <p:nvSpPr>
              <p:cNvPr id="60" name="Rectangle 59"/>
              <p:cNvSpPr/>
              <p:nvPr/>
            </p:nvSpPr>
            <p:spPr>
              <a:xfrm>
                <a:off x="1136650" y="2144450"/>
                <a:ext cx="1219200" cy="304800"/>
              </a:xfrm>
              <a:prstGeom prst="rect">
                <a:avLst/>
              </a:prstGeom>
              <a:solidFill>
                <a:schemeClr val="accent1">
                  <a:lumMod val="20000"/>
                  <a:lumOff val="80000"/>
                </a:schemeClr>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a:solidFill>
                      <a:srgbClr val="000000"/>
                    </a:solidFill>
                    <a:latin typeface="Graphik Regular"/>
                    <a:cs typeface="Graphik Regular"/>
                  </a:rPr>
                  <a:t>d</a:t>
                </a:r>
                <a:r>
                  <a:rPr lang="en-US" sz="1400" dirty="0" smtClean="0">
                    <a:solidFill>
                      <a:srgbClr val="000000"/>
                    </a:solidFill>
                    <a:latin typeface="Graphik Regular"/>
                    <a:cs typeface="Graphik Regular"/>
                  </a:rPr>
                  <a:t>bus</a:t>
                </a:r>
                <a:endParaRPr lang="en-US" sz="1400" dirty="0">
                  <a:solidFill>
                    <a:srgbClr val="000000"/>
                  </a:solidFill>
                  <a:latin typeface="Graphik Regular"/>
                  <a:cs typeface="Graphik Regular"/>
                </a:endParaRPr>
              </a:p>
            </p:txBody>
          </p:sp>
          <p:sp>
            <p:nvSpPr>
              <p:cNvPr id="61" name="Rectangle 60"/>
              <p:cNvSpPr/>
              <p:nvPr/>
            </p:nvSpPr>
            <p:spPr>
              <a:xfrm>
                <a:off x="2660650" y="2144450"/>
                <a:ext cx="1219200" cy="304800"/>
              </a:xfrm>
              <a:prstGeom prst="rect">
                <a:avLst/>
              </a:prstGeom>
              <a:solidFill>
                <a:schemeClr val="accent1">
                  <a:lumMod val="20000"/>
                  <a:lumOff val="80000"/>
                </a:schemeClr>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a:solidFill>
                      <a:srgbClr val="000000"/>
                    </a:solidFill>
                    <a:latin typeface="Graphik Regular"/>
                    <a:cs typeface="Graphik Regular"/>
                  </a:rPr>
                  <a:t>bash</a:t>
                </a:r>
              </a:p>
            </p:txBody>
          </p:sp>
        </p:grpSp>
        <p:grpSp>
          <p:nvGrpSpPr>
            <p:cNvPr id="56" name="Group 55"/>
            <p:cNvGrpSpPr/>
            <p:nvPr/>
          </p:nvGrpSpPr>
          <p:grpSpPr>
            <a:xfrm>
              <a:off x="1136650" y="2601650"/>
              <a:ext cx="2743200" cy="304800"/>
              <a:chOff x="1136650" y="2144450"/>
              <a:chExt cx="2743200" cy="304800"/>
            </a:xfrm>
          </p:grpSpPr>
          <p:sp>
            <p:nvSpPr>
              <p:cNvPr id="58" name="Rectangle 57"/>
              <p:cNvSpPr/>
              <p:nvPr/>
            </p:nvSpPr>
            <p:spPr>
              <a:xfrm>
                <a:off x="1136650" y="2144450"/>
                <a:ext cx="1219200" cy="304800"/>
              </a:xfrm>
              <a:prstGeom prst="rect">
                <a:avLst/>
              </a:prstGeom>
              <a:solidFill>
                <a:schemeClr val="accent1">
                  <a:lumMod val="20000"/>
                  <a:lumOff val="80000"/>
                </a:schemeClr>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smtClean="0">
                    <a:solidFill>
                      <a:srgbClr val="000000"/>
                    </a:solidFill>
                    <a:latin typeface="Graphik Regular"/>
                    <a:cs typeface="Graphik Regular"/>
                  </a:rPr>
                  <a:t>rpm</a:t>
                </a:r>
                <a:endParaRPr lang="en-US" sz="1400" dirty="0">
                  <a:solidFill>
                    <a:srgbClr val="000000"/>
                  </a:solidFill>
                  <a:latin typeface="Graphik Regular"/>
                  <a:cs typeface="Graphik Regular"/>
                </a:endParaRPr>
              </a:p>
            </p:txBody>
          </p:sp>
          <p:sp>
            <p:nvSpPr>
              <p:cNvPr id="59" name="Rectangle 58"/>
              <p:cNvSpPr/>
              <p:nvPr/>
            </p:nvSpPr>
            <p:spPr>
              <a:xfrm>
                <a:off x="2660650" y="2144450"/>
                <a:ext cx="1219200" cy="304800"/>
              </a:xfrm>
              <a:prstGeom prst="rect">
                <a:avLst/>
              </a:prstGeom>
              <a:solidFill>
                <a:schemeClr val="accent1">
                  <a:lumMod val="20000"/>
                  <a:lumOff val="80000"/>
                </a:schemeClr>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smtClean="0">
                    <a:solidFill>
                      <a:srgbClr val="000000"/>
                    </a:solidFill>
                    <a:latin typeface="Graphik Regular"/>
                    <a:cs typeface="Graphik Regular"/>
                  </a:rPr>
                  <a:t>apt</a:t>
                </a:r>
                <a:endParaRPr lang="en-US" sz="1400" dirty="0">
                  <a:solidFill>
                    <a:srgbClr val="000000"/>
                  </a:solidFill>
                  <a:latin typeface="Graphik Regular"/>
                  <a:cs typeface="Graphik Regular"/>
                </a:endParaRPr>
              </a:p>
            </p:txBody>
          </p:sp>
        </p:grpSp>
        <p:sp>
          <p:nvSpPr>
            <p:cNvPr id="57" name="Rectangle 56"/>
            <p:cNvSpPr/>
            <p:nvPr/>
          </p:nvSpPr>
          <p:spPr>
            <a:xfrm>
              <a:off x="1138238" y="3058850"/>
              <a:ext cx="2740025" cy="304800"/>
            </a:xfrm>
            <a:prstGeom prst="rect">
              <a:avLst/>
            </a:prstGeom>
            <a:solidFill>
              <a:schemeClr val="accent1">
                <a:lumMod val="20000"/>
                <a:lumOff val="80000"/>
              </a:schemeClr>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smtClean="0">
                  <a:solidFill>
                    <a:srgbClr val="000000"/>
                  </a:solidFill>
                  <a:latin typeface="Graphik Regular"/>
                  <a:cs typeface="Graphik Regular"/>
                </a:rPr>
                <a:t>systemd</a:t>
              </a:r>
              <a:endParaRPr lang="en-US" sz="1400" dirty="0">
                <a:solidFill>
                  <a:srgbClr val="000000"/>
                </a:solidFill>
                <a:latin typeface="Graphik Regular"/>
                <a:cs typeface="Graphik Regular"/>
              </a:endParaRPr>
            </a:p>
          </p:txBody>
        </p:sp>
      </p:grpSp>
      <p:grpSp>
        <p:nvGrpSpPr>
          <p:cNvPr id="62" name="Group 61"/>
          <p:cNvGrpSpPr/>
          <p:nvPr/>
        </p:nvGrpSpPr>
        <p:grpSpPr>
          <a:xfrm>
            <a:off x="4417852" y="1905398"/>
            <a:ext cx="3349940" cy="1956892"/>
            <a:chOff x="4413250" y="1905398"/>
            <a:chExt cx="3346450" cy="1956892"/>
          </a:xfrm>
          <a:solidFill>
            <a:srgbClr val="BDD7EE"/>
          </a:solidFill>
        </p:grpSpPr>
        <p:sp>
          <p:nvSpPr>
            <p:cNvPr id="63" name="Rounded Rectangle 62"/>
            <p:cNvSpPr/>
            <p:nvPr/>
          </p:nvSpPr>
          <p:spPr>
            <a:xfrm>
              <a:off x="4413250" y="1905398"/>
              <a:ext cx="3346450" cy="1956892"/>
            </a:xfrm>
            <a:prstGeom prst="roundRect">
              <a:avLst/>
            </a:prstGeom>
            <a:solidFill>
              <a:srgbClr val="9DC3E6"/>
            </a:solidFill>
            <a:ln w="38100">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t"/>
            <a:lstStyle/>
            <a:p>
              <a:pPr algn="ctr">
                <a:spcBef>
                  <a:spcPts val="799"/>
                </a:spcBef>
                <a:buClr>
                  <a:srgbClr val="0C4DA2"/>
                </a:buClr>
                <a:buSzPct val="100000"/>
              </a:pPr>
              <a:r>
                <a:rPr lang="en-US" sz="1600" b="1" dirty="0" smtClean="0">
                  <a:solidFill>
                    <a:srgbClr val="000000"/>
                  </a:solidFill>
                  <a:latin typeface="Graphik Regular"/>
                  <a:cs typeface="Graphik Regular"/>
                </a:rPr>
                <a:t>Multimedia</a:t>
              </a:r>
              <a:endParaRPr lang="en-US" sz="1600" b="1" dirty="0">
                <a:solidFill>
                  <a:srgbClr val="000000"/>
                </a:solidFill>
                <a:latin typeface="Graphik Regular"/>
                <a:cs typeface="Graphik Regular"/>
              </a:endParaRPr>
            </a:p>
          </p:txBody>
        </p:sp>
        <p:grpSp>
          <p:nvGrpSpPr>
            <p:cNvPr id="64" name="Group 63"/>
            <p:cNvGrpSpPr/>
            <p:nvPr/>
          </p:nvGrpSpPr>
          <p:grpSpPr>
            <a:xfrm>
              <a:off x="4711700" y="2426642"/>
              <a:ext cx="2743200" cy="304800"/>
              <a:chOff x="1136650" y="2426642"/>
              <a:chExt cx="2743200" cy="304800"/>
            </a:xfrm>
            <a:grpFill/>
          </p:grpSpPr>
          <p:sp>
            <p:nvSpPr>
              <p:cNvPr id="69" name="Rectangle 68"/>
              <p:cNvSpPr/>
              <p:nvPr/>
            </p:nvSpPr>
            <p:spPr>
              <a:xfrm>
                <a:off x="1136650" y="2426642"/>
                <a:ext cx="1219200" cy="304800"/>
              </a:xfrm>
              <a:prstGeom prst="rect">
                <a:avLst/>
              </a:prstGeom>
              <a:solidFill>
                <a:schemeClr val="accent1">
                  <a:lumMod val="20000"/>
                  <a:lumOff val="80000"/>
                </a:schemeClr>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err="1" smtClean="0">
                    <a:solidFill>
                      <a:srgbClr val="000000"/>
                    </a:solidFill>
                    <a:latin typeface="Graphik Regular"/>
                    <a:cs typeface="Graphik Regular"/>
                  </a:rPr>
                  <a:t>pulseaudio</a:t>
                </a:r>
                <a:endParaRPr lang="en-US" sz="1400" dirty="0">
                  <a:solidFill>
                    <a:srgbClr val="000000"/>
                  </a:solidFill>
                  <a:latin typeface="Graphik Regular"/>
                  <a:cs typeface="Graphik Regular"/>
                </a:endParaRPr>
              </a:p>
            </p:txBody>
          </p:sp>
          <p:sp>
            <p:nvSpPr>
              <p:cNvPr id="70" name="Rectangle 69"/>
              <p:cNvSpPr/>
              <p:nvPr/>
            </p:nvSpPr>
            <p:spPr>
              <a:xfrm>
                <a:off x="2660650" y="2426642"/>
                <a:ext cx="1219200" cy="304800"/>
              </a:xfrm>
              <a:prstGeom prst="rect">
                <a:avLst/>
              </a:prstGeom>
              <a:solidFill>
                <a:schemeClr val="accent1">
                  <a:lumMod val="20000"/>
                  <a:lumOff val="80000"/>
                </a:schemeClr>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err="1" smtClean="0">
                    <a:solidFill>
                      <a:srgbClr val="000000"/>
                    </a:solidFill>
                    <a:latin typeface="Graphik Regular"/>
                    <a:cs typeface="Graphik Regular"/>
                  </a:rPr>
                  <a:t>gstreamer</a:t>
                </a:r>
                <a:endParaRPr lang="en-US" sz="1400" dirty="0">
                  <a:solidFill>
                    <a:srgbClr val="000000"/>
                  </a:solidFill>
                  <a:latin typeface="Graphik Regular"/>
                  <a:cs typeface="Graphik Regular"/>
                </a:endParaRPr>
              </a:p>
            </p:txBody>
          </p:sp>
        </p:grpSp>
        <p:grpSp>
          <p:nvGrpSpPr>
            <p:cNvPr id="65" name="Group 64"/>
            <p:cNvGrpSpPr/>
            <p:nvPr/>
          </p:nvGrpSpPr>
          <p:grpSpPr>
            <a:xfrm>
              <a:off x="4711700" y="2883842"/>
              <a:ext cx="2743200" cy="304800"/>
              <a:chOff x="1136650" y="2426642"/>
              <a:chExt cx="2743200" cy="304800"/>
            </a:xfrm>
            <a:grpFill/>
          </p:grpSpPr>
          <p:sp>
            <p:nvSpPr>
              <p:cNvPr id="67" name="Rectangle 66"/>
              <p:cNvSpPr/>
              <p:nvPr/>
            </p:nvSpPr>
            <p:spPr>
              <a:xfrm>
                <a:off x="1136650" y="2426642"/>
                <a:ext cx="1219200" cy="304800"/>
              </a:xfrm>
              <a:prstGeom prst="rect">
                <a:avLst/>
              </a:prstGeom>
              <a:solidFill>
                <a:schemeClr val="accent1">
                  <a:lumMod val="20000"/>
                  <a:lumOff val="80000"/>
                </a:schemeClr>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err="1" smtClean="0">
                    <a:solidFill>
                      <a:srgbClr val="000000"/>
                    </a:solidFill>
                    <a:latin typeface="Graphik Regular"/>
                    <a:cs typeface="Graphik Regular"/>
                  </a:rPr>
                  <a:t>alsa-utils</a:t>
                </a:r>
                <a:endParaRPr lang="en-US" sz="1400" dirty="0">
                  <a:solidFill>
                    <a:srgbClr val="000000"/>
                  </a:solidFill>
                  <a:latin typeface="Graphik Regular"/>
                  <a:cs typeface="Graphik Regular"/>
                </a:endParaRPr>
              </a:p>
            </p:txBody>
          </p:sp>
          <p:sp>
            <p:nvSpPr>
              <p:cNvPr id="68" name="Rectangle 67"/>
              <p:cNvSpPr/>
              <p:nvPr/>
            </p:nvSpPr>
            <p:spPr>
              <a:xfrm>
                <a:off x="2660650" y="2426642"/>
                <a:ext cx="1219200" cy="304800"/>
              </a:xfrm>
              <a:prstGeom prst="rect">
                <a:avLst/>
              </a:prstGeom>
              <a:solidFill>
                <a:schemeClr val="accent1">
                  <a:lumMod val="20000"/>
                  <a:lumOff val="80000"/>
                </a:schemeClr>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err="1" smtClean="0">
                    <a:solidFill>
                      <a:srgbClr val="000000"/>
                    </a:solidFill>
                    <a:latin typeface="Graphik Regular"/>
                    <a:cs typeface="Graphik Regular"/>
                  </a:rPr>
                  <a:t>ffmpeg</a:t>
                </a:r>
                <a:endParaRPr lang="en-US" sz="1400" dirty="0">
                  <a:solidFill>
                    <a:srgbClr val="000000"/>
                  </a:solidFill>
                  <a:latin typeface="Graphik Regular"/>
                  <a:cs typeface="Graphik Regular"/>
                </a:endParaRPr>
              </a:p>
            </p:txBody>
          </p:sp>
        </p:grpSp>
        <p:sp>
          <p:nvSpPr>
            <p:cNvPr id="66" name="Rectangle 65"/>
            <p:cNvSpPr/>
            <p:nvPr/>
          </p:nvSpPr>
          <p:spPr>
            <a:xfrm>
              <a:off x="4713288" y="3341042"/>
              <a:ext cx="2740025" cy="304800"/>
            </a:xfrm>
            <a:prstGeom prst="rect">
              <a:avLst/>
            </a:prstGeom>
            <a:solidFill>
              <a:schemeClr val="accent1">
                <a:lumMod val="20000"/>
                <a:lumOff val="80000"/>
              </a:schemeClr>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smtClean="0">
                  <a:solidFill>
                    <a:srgbClr val="000000"/>
                  </a:solidFill>
                  <a:latin typeface="Graphik Regular"/>
                  <a:cs typeface="Graphik Regular"/>
                </a:rPr>
                <a:t>libV4l2</a:t>
              </a:r>
              <a:endParaRPr lang="en-US" sz="1400" dirty="0">
                <a:solidFill>
                  <a:srgbClr val="000000"/>
                </a:solidFill>
                <a:latin typeface="Graphik Regular"/>
                <a:cs typeface="Graphik Regular"/>
              </a:endParaRPr>
            </a:p>
          </p:txBody>
        </p:sp>
      </p:grpSp>
      <p:grpSp>
        <p:nvGrpSpPr>
          <p:cNvPr id="72" name="Group 71"/>
          <p:cNvGrpSpPr/>
          <p:nvPr/>
        </p:nvGrpSpPr>
        <p:grpSpPr>
          <a:xfrm>
            <a:off x="8002986" y="1916758"/>
            <a:ext cx="3349940" cy="1956892"/>
            <a:chOff x="7994650" y="1916758"/>
            <a:chExt cx="3346450" cy="1956892"/>
          </a:xfrm>
          <a:solidFill>
            <a:srgbClr val="9DC3E6"/>
          </a:solidFill>
        </p:grpSpPr>
        <p:sp>
          <p:nvSpPr>
            <p:cNvPr id="73" name="Rounded Rectangle 72"/>
            <p:cNvSpPr/>
            <p:nvPr/>
          </p:nvSpPr>
          <p:spPr>
            <a:xfrm>
              <a:off x="7994650" y="1916758"/>
              <a:ext cx="3346450" cy="1956892"/>
            </a:xfrm>
            <a:prstGeom prst="roundRect">
              <a:avLst/>
            </a:prstGeom>
            <a:grpFill/>
            <a:ln w="38100">
              <a:solidFill>
                <a:srgbClr val="BDD7EE"/>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t"/>
            <a:lstStyle/>
            <a:p>
              <a:pPr algn="ctr">
                <a:spcBef>
                  <a:spcPts val="799"/>
                </a:spcBef>
                <a:buClr>
                  <a:srgbClr val="0C4DA2"/>
                </a:buClr>
                <a:buSzPct val="100000"/>
              </a:pPr>
              <a:r>
                <a:rPr lang="en-US" sz="1600" b="1" dirty="0" smtClean="0">
                  <a:solidFill>
                    <a:srgbClr val="003366"/>
                  </a:solidFill>
                  <a:latin typeface="Graphik Regular"/>
                  <a:cs typeface="Graphik Regular"/>
                </a:rPr>
                <a:t>Graphic</a:t>
              </a:r>
              <a:endParaRPr lang="en-US" sz="1600" b="1" dirty="0">
                <a:solidFill>
                  <a:srgbClr val="003366"/>
                </a:solidFill>
                <a:latin typeface="Graphik Regular"/>
                <a:cs typeface="Graphik Regular"/>
              </a:endParaRPr>
            </a:p>
          </p:txBody>
        </p:sp>
        <p:sp>
          <p:nvSpPr>
            <p:cNvPr id="75" name="Rectangle 74"/>
            <p:cNvSpPr/>
            <p:nvPr/>
          </p:nvSpPr>
          <p:spPr>
            <a:xfrm>
              <a:off x="9817100" y="2438002"/>
              <a:ext cx="1219200" cy="304800"/>
            </a:xfrm>
            <a:prstGeom prst="rect">
              <a:avLst/>
            </a:prstGeom>
            <a:solidFill>
              <a:srgbClr val="DEEBF7"/>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smtClean="0">
                  <a:solidFill>
                    <a:srgbClr val="000000"/>
                  </a:solidFill>
                  <a:latin typeface="Graphik Regular"/>
                  <a:cs typeface="Graphik Regular"/>
                </a:rPr>
                <a:t>OpenGL</a:t>
              </a:r>
              <a:endParaRPr lang="en-US" sz="1400" dirty="0">
                <a:solidFill>
                  <a:srgbClr val="000000"/>
                </a:solidFill>
                <a:latin typeface="Graphik Regular"/>
                <a:cs typeface="Graphik Regular"/>
              </a:endParaRPr>
            </a:p>
          </p:txBody>
        </p:sp>
        <p:sp>
          <p:nvSpPr>
            <p:cNvPr id="76" name="Rectangle 75"/>
            <p:cNvSpPr/>
            <p:nvPr/>
          </p:nvSpPr>
          <p:spPr>
            <a:xfrm>
              <a:off x="9817100" y="3059758"/>
              <a:ext cx="1219200" cy="597444"/>
            </a:xfrm>
            <a:prstGeom prst="rect">
              <a:avLst/>
            </a:prstGeom>
            <a:solidFill>
              <a:srgbClr val="DEEBF7"/>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smtClean="0">
                  <a:solidFill>
                    <a:srgbClr val="000000"/>
                  </a:solidFill>
                  <a:latin typeface="Graphik Regular"/>
                  <a:cs typeface="Graphik Regular"/>
                </a:rPr>
                <a:t>Mali </a:t>
              </a:r>
              <a:r>
                <a:rPr lang="en-US" sz="1400" dirty="0">
                  <a:solidFill>
                    <a:srgbClr val="000000"/>
                  </a:solidFill>
                  <a:latin typeface="Graphik Regular"/>
                  <a:cs typeface="Graphik Regular"/>
                </a:rPr>
                <a:t>DDK</a:t>
              </a:r>
              <a:r>
                <a:rPr lang="en-US" sz="1200" dirty="0" smtClean="0">
                  <a:solidFill>
                    <a:srgbClr val="000000"/>
                  </a:solidFill>
                  <a:latin typeface="Graphik Regular"/>
                  <a:cs typeface="Graphik Regular"/>
                </a:rPr>
                <a:t>*</a:t>
              </a:r>
              <a:endParaRPr lang="en-US" sz="1400" dirty="0">
                <a:solidFill>
                  <a:srgbClr val="000000"/>
                </a:solidFill>
                <a:latin typeface="Graphik Regular"/>
                <a:cs typeface="Graphik Regular"/>
              </a:endParaRPr>
            </a:p>
          </p:txBody>
        </p:sp>
        <p:sp>
          <p:nvSpPr>
            <p:cNvPr id="77" name="Rectangle 76"/>
            <p:cNvSpPr/>
            <p:nvPr/>
          </p:nvSpPr>
          <p:spPr>
            <a:xfrm>
              <a:off x="8294689" y="3071910"/>
              <a:ext cx="1217612" cy="585292"/>
            </a:xfrm>
            <a:prstGeom prst="rect">
              <a:avLst/>
            </a:prstGeom>
            <a:solidFill>
              <a:schemeClr val="accent1">
                <a:lumMod val="20000"/>
                <a:lumOff val="80000"/>
              </a:schemeClr>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err="1" smtClean="0">
                  <a:solidFill>
                    <a:srgbClr val="000000"/>
                  </a:solidFill>
                  <a:latin typeface="Graphik Regular"/>
                  <a:cs typeface="Graphik Regular"/>
                </a:rPr>
                <a:t>libdrm</a:t>
              </a:r>
              <a:endParaRPr lang="en-US" sz="1400" dirty="0">
                <a:solidFill>
                  <a:srgbClr val="000000"/>
                </a:solidFill>
                <a:latin typeface="Graphik Regular"/>
                <a:cs typeface="Graphik Regular"/>
              </a:endParaRPr>
            </a:p>
          </p:txBody>
        </p:sp>
      </p:grpSp>
      <p:grpSp>
        <p:nvGrpSpPr>
          <p:cNvPr id="80" name="Group 79"/>
          <p:cNvGrpSpPr/>
          <p:nvPr/>
        </p:nvGrpSpPr>
        <p:grpSpPr>
          <a:xfrm>
            <a:off x="839074" y="4114800"/>
            <a:ext cx="3349940" cy="2044778"/>
            <a:chOff x="838200" y="4114800"/>
            <a:chExt cx="3346450" cy="2044778"/>
          </a:xfrm>
          <a:solidFill>
            <a:schemeClr val="accent1">
              <a:lumMod val="60000"/>
              <a:lumOff val="40000"/>
            </a:schemeClr>
          </a:solidFill>
        </p:grpSpPr>
        <p:sp>
          <p:nvSpPr>
            <p:cNvPr id="81" name="Rounded Rectangle 80"/>
            <p:cNvSpPr/>
            <p:nvPr/>
          </p:nvSpPr>
          <p:spPr>
            <a:xfrm>
              <a:off x="838200" y="4114800"/>
              <a:ext cx="3346450" cy="2044778"/>
            </a:xfrm>
            <a:prstGeom prst="roundRect">
              <a:avLst/>
            </a:prstGeom>
            <a:grpFill/>
            <a:ln w="38100">
              <a:solidFill>
                <a:srgbClr val="BDD7EE"/>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t"/>
            <a:lstStyle/>
            <a:p>
              <a:pPr algn="ctr">
                <a:spcBef>
                  <a:spcPts val="799"/>
                </a:spcBef>
                <a:buClr>
                  <a:srgbClr val="0C4DA2"/>
                </a:buClr>
                <a:buSzPct val="100000"/>
              </a:pPr>
              <a:r>
                <a:rPr lang="en-US" sz="1600" b="1" dirty="0" smtClean="0">
                  <a:solidFill>
                    <a:srgbClr val="000000"/>
                  </a:solidFill>
                  <a:latin typeface="Graphik Regular"/>
                  <a:cs typeface="Graphik Regular"/>
                </a:rPr>
                <a:t>Connectivity</a:t>
              </a:r>
              <a:endParaRPr lang="en-US" sz="1600" b="1" dirty="0">
                <a:solidFill>
                  <a:srgbClr val="000000"/>
                </a:solidFill>
                <a:latin typeface="Graphik Regular"/>
                <a:cs typeface="Graphik Regular"/>
              </a:endParaRPr>
            </a:p>
          </p:txBody>
        </p:sp>
        <p:grpSp>
          <p:nvGrpSpPr>
            <p:cNvPr id="82" name="Group 81"/>
            <p:cNvGrpSpPr/>
            <p:nvPr/>
          </p:nvGrpSpPr>
          <p:grpSpPr>
            <a:xfrm>
              <a:off x="1136649" y="4636043"/>
              <a:ext cx="2743201" cy="318489"/>
              <a:chOff x="1136649" y="2438400"/>
              <a:chExt cx="2743201" cy="304800"/>
            </a:xfrm>
            <a:grpFill/>
          </p:grpSpPr>
          <p:sp>
            <p:nvSpPr>
              <p:cNvPr id="86" name="Rectangle 85"/>
              <p:cNvSpPr/>
              <p:nvPr/>
            </p:nvSpPr>
            <p:spPr>
              <a:xfrm>
                <a:off x="1136649" y="2438400"/>
                <a:ext cx="1219202" cy="304800"/>
              </a:xfrm>
              <a:prstGeom prst="rect">
                <a:avLst/>
              </a:prstGeom>
              <a:solidFill>
                <a:schemeClr val="accent1">
                  <a:lumMod val="20000"/>
                  <a:lumOff val="80000"/>
                </a:schemeClr>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050" dirty="0">
                    <a:solidFill>
                      <a:srgbClr val="000000"/>
                    </a:solidFill>
                    <a:latin typeface="Graphik Regular"/>
                    <a:cs typeface="Graphik Regular"/>
                  </a:rPr>
                  <a:t>w</a:t>
                </a:r>
                <a:r>
                  <a:rPr lang="en-US" sz="1050" dirty="0" smtClean="0">
                    <a:solidFill>
                      <a:srgbClr val="000000"/>
                    </a:solidFill>
                    <a:latin typeface="Graphik Regular"/>
                    <a:cs typeface="Graphik Regular"/>
                  </a:rPr>
                  <a:t>pa_supplicant</a:t>
                </a:r>
                <a:endParaRPr lang="en-US" sz="1050" dirty="0">
                  <a:solidFill>
                    <a:srgbClr val="000000"/>
                  </a:solidFill>
                  <a:latin typeface="Graphik Regular"/>
                  <a:cs typeface="Graphik Regular"/>
                </a:endParaRPr>
              </a:p>
            </p:txBody>
          </p:sp>
          <p:sp>
            <p:nvSpPr>
              <p:cNvPr id="87" name="Rectangle 86"/>
              <p:cNvSpPr/>
              <p:nvPr/>
            </p:nvSpPr>
            <p:spPr>
              <a:xfrm>
                <a:off x="2660650" y="2438400"/>
                <a:ext cx="1219200" cy="304800"/>
              </a:xfrm>
              <a:prstGeom prst="rect">
                <a:avLst/>
              </a:prstGeom>
              <a:solidFill>
                <a:schemeClr val="accent1">
                  <a:lumMod val="20000"/>
                  <a:lumOff val="80000"/>
                </a:schemeClr>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200" dirty="0" smtClean="0">
                    <a:solidFill>
                      <a:srgbClr val="000000"/>
                    </a:solidFill>
                    <a:latin typeface="Graphik Regular"/>
                    <a:cs typeface="Graphik Regular"/>
                  </a:rPr>
                  <a:t>Border Router</a:t>
                </a:r>
                <a:endParaRPr lang="en-US" sz="1200" dirty="0">
                  <a:solidFill>
                    <a:srgbClr val="000000"/>
                  </a:solidFill>
                  <a:latin typeface="Graphik Regular"/>
                  <a:cs typeface="Graphik Regular"/>
                </a:endParaRPr>
              </a:p>
            </p:txBody>
          </p:sp>
        </p:grpSp>
        <p:sp>
          <p:nvSpPr>
            <p:cNvPr id="83" name="Rectangle 82"/>
            <p:cNvSpPr/>
            <p:nvPr/>
          </p:nvSpPr>
          <p:spPr>
            <a:xfrm>
              <a:off x="1136650" y="5105401"/>
              <a:ext cx="1219200" cy="318489"/>
            </a:xfrm>
            <a:prstGeom prst="rect">
              <a:avLst/>
            </a:prstGeom>
            <a:solidFill>
              <a:schemeClr val="accent1">
                <a:lumMod val="20000"/>
                <a:lumOff val="80000"/>
              </a:schemeClr>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smtClean="0">
                  <a:solidFill>
                    <a:srgbClr val="000000"/>
                  </a:solidFill>
                  <a:latin typeface="Graphik Regular"/>
                  <a:cs typeface="Graphik Regular"/>
                </a:rPr>
                <a:t>BlueZ</a:t>
              </a:r>
              <a:endParaRPr lang="en-US" sz="1400" dirty="0">
                <a:solidFill>
                  <a:srgbClr val="000000"/>
                </a:solidFill>
                <a:latin typeface="Graphik Regular"/>
                <a:cs typeface="Graphik Regular"/>
              </a:endParaRPr>
            </a:p>
          </p:txBody>
        </p:sp>
        <p:sp>
          <p:nvSpPr>
            <p:cNvPr id="84" name="Rectangle 83"/>
            <p:cNvSpPr/>
            <p:nvPr/>
          </p:nvSpPr>
          <p:spPr>
            <a:xfrm>
              <a:off x="2660650" y="5105401"/>
              <a:ext cx="1219200" cy="838199"/>
            </a:xfrm>
            <a:prstGeom prst="rect">
              <a:avLst/>
            </a:prstGeom>
            <a:solidFill>
              <a:schemeClr val="accent1">
                <a:lumMod val="20000"/>
                <a:lumOff val="80000"/>
              </a:schemeClr>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smtClean="0">
                  <a:solidFill>
                    <a:srgbClr val="000000"/>
                  </a:solidFill>
                  <a:latin typeface="Graphik Regular"/>
                  <a:cs typeface="Graphik Regular"/>
                </a:rPr>
                <a:t>connman</a:t>
              </a:r>
              <a:endParaRPr lang="en-US" sz="1400" dirty="0">
                <a:solidFill>
                  <a:srgbClr val="000000"/>
                </a:solidFill>
                <a:latin typeface="Graphik Regular"/>
                <a:cs typeface="Graphik Regular"/>
              </a:endParaRPr>
            </a:p>
          </p:txBody>
        </p:sp>
        <p:sp>
          <p:nvSpPr>
            <p:cNvPr id="85" name="Rectangle 84"/>
            <p:cNvSpPr/>
            <p:nvPr/>
          </p:nvSpPr>
          <p:spPr>
            <a:xfrm>
              <a:off x="1138239" y="5562600"/>
              <a:ext cx="1217612" cy="381000"/>
            </a:xfrm>
            <a:prstGeom prst="rect">
              <a:avLst/>
            </a:prstGeom>
            <a:solidFill>
              <a:schemeClr val="accent1">
                <a:lumMod val="20000"/>
                <a:lumOff val="80000"/>
              </a:schemeClr>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smtClean="0">
                  <a:solidFill>
                    <a:srgbClr val="000000"/>
                  </a:solidFill>
                  <a:latin typeface="Graphik Regular"/>
                  <a:cs typeface="Graphik Regular"/>
                </a:rPr>
                <a:t>zigbee</a:t>
              </a:r>
              <a:endParaRPr lang="en-US" sz="1400" dirty="0">
                <a:solidFill>
                  <a:srgbClr val="000000"/>
                </a:solidFill>
                <a:latin typeface="Graphik Regular"/>
                <a:cs typeface="Graphik Regular"/>
              </a:endParaRPr>
            </a:p>
          </p:txBody>
        </p:sp>
      </p:grpSp>
      <p:sp>
        <p:nvSpPr>
          <p:cNvPr id="2" name="TextBox 1"/>
          <p:cNvSpPr txBox="1"/>
          <p:nvPr/>
        </p:nvSpPr>
        <p:spPr>
          <a:xfrm>
            <a:off x="5315442" y="6855060"/>
            <a:ext cx="184666" cy="369332"/>
          </a:xfrm>
          <a:prstGeom prst="rect">
            <a:avLst/>
          </a:prstGeom>
          <a:noFill/>
          <a:ln>
            <a:solidFill>
              <a:srgbClr val="ED7D31"/>
            </a:solidFill>
          </a:ln>
        </p:spPr>
        <p:txBody>
          <a:bodyPr wrap="none" rtlCol="0">
            <a:spAutoFit/>
          </a:bodyPr>
          <a:lstStyle/>
          <a:p>
            <a:pPr>
              <a:buClr>
                <a:schemeClr val="accent2"/>
              </a:buClr>
            </a:pPr>
            <a:endParaRPr lang="en-US" b="1" dirty="0" smtClean="0">
              <a:solidFill>
                <a:srgbClr val="ED7D31"/>
              </a:solidFill>
            </a:endParaRPr>
          </a:p>
        </p:txBody>
      </p:sp>
      <p:grpSp>
        <p:nvGrpSpPr>
          <p:cNvPr id="42" name="Group 41"/>
          <p:cNvGrpSpPr/>
          <p:nvPr/>
        </p:nvGrpSpPr>
        <p:grpSpPr>
          <a:xfrm>
            <a:off x="4424208" y="4114800"/>
            <a:ext cx="3349940" cy="2044778"/>
            <a:chOff x="4419600" y="4114800"/>
            <a:chExt cx="3346450" cy="2044778"/>
          </a:xfrm>
          <a:solidFill>
            <a:schemeClr val="accent1">
              <a:lumMod val="60000"/>
              <a:lumOff val="40000"/>
            </a:schemeClr>
          </a:solidFill>
        </p:grpSpPr>
        <p:sp>
          <p:nvSpPr>
            <p:cNvPr id="43" name="Rounded Rectangle 42"/>
            <p:cNvSpPr/>
            <p:nvPr/>
          </p:nvSpPr>
          <p:spPr>
            <a:xfrm>
              <a:off x="4419600" y="4114800"/>
              <a:ext cx="3346450" cy="2044778"/>
            </a:xfrm>
            <a:prstGeom prst="roundRect">
              <a:avLst/>
            </a:prstGeom>
            <a:grpFill/>
            <a:ln w="38100">
              <a:solidFill>
                <a:srgbClr val="BDD7EE"/>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t"/>
            <a:lstStyle/>
            <a:p>
              <a:pPr algn="ctr">
                <a:spcBef>
                  <a:spcPts val="799"/>
                </a:spcBef>
                <a:buClr>
                  <a:srgbClr val="0C4DA2"/>
                </a:buClr>
                <a:buSzPct val="100000"/>
              </a:pPr>
              <a:r>
                <a:rPr lang="en-US" sz="1600" b="1" dirty="0" smtClean="0">
                  <a:solidFill>
                    <a:srgbClr val="000000"/>
                  </a:solidFill>
                  <a:latin typeface="Graphik Regular"/>
                  <a:cs typeface="Graphik Regular"/>
                </a:rPr>
                <a:t>Networking</a:t>
              </a:r>
              <a:endParaRPr lang="en-US" sz="1600" b="1" dirty="0">
                <a:solidFill>
                  <a:srgbClr val="000000"/>
                </a:solidFill>
                <a:latin typeface="Graphik Regular"/>
                <a:cs typeface="Graphik Regular"/>
              </a:endParaRPr>
            </a:p>
          </p:txBody>
        </p:sp>
        <p:sp>
          <p:nvSpPr>
            <p:cNvPr id="44" name="Rectangle 43"/>
            <p:cNvSpPr/>
            <p:nvPr/>
          </p:nvSpPr>
          <p:spPr>
            <a:xfrm>
              <a:off x="4718050" y="5106363"/>
              <a:ext cx="1219200" cy="318489"/>
            </a:xfrm>
            <a:prstGeom prst="rect">
              <a:avLst/>
            </a:prstGeom>
            <a:solidFill>
              <a:schemeClr val="accent1">
                <a:lumMod val="20000"/>
                <a:lumOff val="80000"/>
              </a:schemeClr>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smtClean="0">
                  <a:solidFill>
                    <a:srgbClr val="000000"/>
                  </a:solidFill>
                  <a:latin typeface="Graphik Regular"/>
                  <a:cs typeface="Graphik Regular"/>
                </a:rPr>
                <a:t>CoAP   </a:t>
              </a:r>
              <a:r>
                <a:rPr lang="en-US" sz="1100" dirty="0" smtClean="0">
                  <a:solidFill>
                    <a:srgbClr val="000000"/>
                  </a:solidFill>
                  <a:latin typeface="Graphik Regular"/>
                  <a:cs typeface="Graphik Regular"/>
                </a:rPr>
                <a:t>(libcoap)</a:t>
              </a:r>
              <a:endParaRPr lang="en-US" sz="1100" dirty="0">
                <a:solidFill>
                  <a:srgbClr val="000000"/>
                </a:solidFill>
                <a:latin typeface="Graphik Regular"/>
                <a:cs typeface="Graphik Regular"/>
              </a:endParaRPr>
            </a:p>
          </p:txBody>
        </p:sp>
        <p:sp>
          <p:nvSpPr>
            <p:cNvPr id="45" name="Rectangle 44"/>
            <p:cNvSpPr/>
            <p:nvPr/>
          </p:nvSpPr>
          <p:spPr>
            <a:xfrm>
              <a:off x="6242050" y="5105401"/>
              <a:ext cx="1219200" cy="318489"/>
            </a:xfrm>
            <a:prstGeom prst="rect">
              <a:avLst/>
            </a:prstGeom>
            <a:solidFill>
              <a:schemeClr val="accent1">
                <a:lumMod val="20000"/>
                <a:lumOff val="80000"/>
              </a:schemeClr>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smtClean="0">
                  <a:solidFill>
                    <a:srgbClr val="000000"/>
                  </a:solidFill>
                  <a:latin typeface="Graphik Regular"/>
                  <a:cs typeface="Graphik Regular"/>
                </a:rPr>
                <a:t>MQTT </a:t>
              </a:r>
              <a:r>
                <a:rPr lang="en-US" sz="1100" dirty="0" smtClean="0">
                  <a:solidFill>
                    <a:srgbClr val="000000"/>
                  </a:solidFill>
                  <a:latin typeface="Graphik Regular"/>
                  <a:cs typeface="Graphik Regular"/>
                </a:rPr>
                <a:t>(</a:t>
              </a:r>
              <a:r>
                <a:rPr lang="en-US" sz="1100" dirty="0" err="1" smtClean="0">
                  <a:solidFill>
                    <a:srgbClr val="000000"/>
                  </a:solidFill>
                  <a:latin typeface="Graphik Regular"/>
                  <a:cs typeface="Graphik Regular"/>
                </a:rPr>
                <a:t>mosquitto</a:t>
              </a:r>
              <a:r>
                <a:rPr lang="en-US" sz="1100" dirty="0" smtClean="0">
                  <a:solidFill>
                    <a:srgbClr val="000000"/>
                  </a:solidFill>
                  <a:latin typeface="Graphik Regular"/>
                  <a:cs typeface="Graphik Regular"/>
                </a:rPr>
                <a:t>)</a:t>
              </a:r>
              <a:endParaRPr lang="en-US" sz="1100" dirty="0">
                <a:solidFill>
                  <a:srgbClr val="000000"/>
                </a:solidFill>
                <a:latin typeface="Graphik Regular"/>
                <a:cs typeface="Graphik Regular"/>
              </a:endParaRPr>
            </a:p>
          </p:txBody>
        </p:sp>
        <p:sp>
          <p:nvSpPr>
            <p:cNvPr id="46" name="Rectangle 45"/>
            <p:cNvSpPr/>
            <p:nvPr/>
          </p:nvSpPr>
          <p:spPr>
            <a:xfrm>
              <a:off x="4719639" y="5562600"/>
              <a:ext cx="1217612" cy="381000"/>
            </a:xfrm>
            <a:prstGeom prst="rect">
              <a:avLst/>
            </a:prstGeom>
            <a:solidFill>
              <a:schemeClr val="accent1">
                <a:lumMod val="20000"/>
                <a:lumOff val="80000"/>
              </a:schemeClr>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smtClean="0">
                  <a:solidFill>
                    <a:srgbClr val="000000"/>
                  </a:solidFill>
                  <a:latin typeface="Graphik Regular"/>
                  <a:cs typeface="Graphik Regular"/>
                </a:rPr>
                <a:t>LWM2M </a:t>
              </a:r>
              <a:r>
                <a:rPr lang="en-US" sz="1200" dirty="0" smtClean="0">
                  <a:solidFill>
                    <a:srgbClr val="000000"/>
                  </a:solidFill>
                  <a:latin typeface="Graphik Regular"/>
                  <a:cs typeface="Graphik Regular"/>
                </a:rPr>
                <a:t>(</a:t>
              </a:r>
              <a:r>
                <a:rPr lang="en-US" sz="1200" dirty="0" err="1" smtClean="0">
                  <a:solidFill>
                    <a:srgbClr val="000000"/>
                  </a:solidFill>
                  <a:latin typeface="Graphik Regular"/>
                  <a:cs typeface="Graphik Regular"/>
                </a:rPr>
                <a:t>wakaama</a:t>
              </a:r>
              <a:r>
                <a:rPr lang="en-US" sz="1200" dirty="0" smtClean="0">
                  <a:solidFill>
                    <a:srgbClr val="000000"/>
                  </a:solidFill>
                  <a:latin typeface="Graphik Regular"/>
                  <a:cs typeface="Graphik Regular"/>
                </a:rPr>
                <a:t>)</a:t>
              </a:r>
              <a:endParaRPr lang="en-US" sz="1200" dirty="0">
                <a:solidFill>
                  <a:srgbClr val="000000"/>
                </a:solidFill>
                <a:latin typeface="Graphik Regular"/>
                <a:cs typeface="Graphik Regular"/>
              </a:endParaRPr>
            </a:p>
          </p:txBody>
        </p:sp>
        <p:sp>
          <p:nvSpPr>
            <p:cNvPr id="47" name="Rectangle 46"/>
            <p:cNvSpPr/>
            <p:nvPr/>
          </p:nvSpPr>
          <p:spPr>
            <a:xfrm>
              <a:off x="6243638" y="5562600"/>
              <a:ext cx="1217612" cy="381000"/>
            </a:xfrm>
            <a:prstGeom prst="rect">
              <a:avLst/>
            </a:prstGeom>
            <a:solidFill>
              <a:schemeClr val="accent1">
                <a:lumMod val="20000"/>
                <a:lumOff val="80000"/>
              </a:schemeClr>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smtClean="0">
                  <a:solidFill>
                    <a:srgbClr val="000000"/>
                  </a:solidFill>
                  <a:latin typeface="Graphik Regular"/>
                  <a:cs typeface="Graphik Regular"/>
                </a:rPr>
                <a:t>TLS /DTLS  </a:t>
              </a:r>
              <a:r>
                <a:rPr lang="en-US" sz="1200" dirty="0" smtClean="0">
                  <a:solidFill>
                    <a:srgbClr val="000000"/>
                  </a:solidFill>
                  <a:latin typeface="Graphik Regular"/>
                  <a:cs typeface="Graphik Regular"/>
                </a:rPr>
                <a:t>(OpenSSL)</a:t>
              </a:r>
              <a:endParaRPr lang="en-US" sz="1200" dirty="0">
                <a:solidFill>
                  <a:srgbClr val="000000"/>
                </a:solidFill>
                <a:latin typeface="Graphik Regular"/>
                <a:cs typeface="Graphik Regular"/>
              </a:endParaRPr>
            </a:p>
          </p:txBody>
        </p:sp>
      </p:grpSp>
      <p:grpSp>
        <p:nvGrpSpPr>
          <p:cNvPr id="48" name="Group 47"/>
          <p:cNvGrpSpPr/>
          <p:nvPr/>
        </p:nvGrpSpPr>
        <p:grpSpPr>
          <a:xfrm>
            <a:off x="8009343" y="4114800"/>
            <a:ext cx="3349940" cy="2044778"/>
            <a:chOff x="8001000" y="4114800"/>
            <a:chExt cx="3346450" cy="2044778"/>
          </a:xfrm>
          <a:solidFill>
            <a:schemeClr val="accent1">
              <a:lumMod val="60000"/>
              <a:lumOff val="40000"/>
            </a:schemeClr>
          </a:solidFill>
        </p:grpSpPr>
        <p:sp>
          <p:nvSpPr>
            <p:cNvPr id="49" name="Rounded Rectangle 48"/>
            <p:cNvSpPr/>
            <p:nvPr/>
          </p:nvSpPr>
          <p:spPr>
            <a:xfrm>
              <a:off x="8001000" y="4114800"/>
              <a:ext cx="3346450" cy="2044778"/>
            </a:xfrm>
            <a:prstGeom prst="roundRect">
              <a:avLst/>
            </a:prstGeom>
            <a:grpFill/>
            <a:ln w="38100">
              <a:solidFill>
                <a:srgbClr val="BDD7EE"/>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t"/>
            <a:lstStyle/>
            <a:p>
              <a:pPr algn="ctr">
                <a:spcBef>
                  <a:spcPts val="799"/>
                </a:spcBef>
                <a:buClr>
                  <a:srgbClr val="0C4DA2"/>
                </a:buClr>
                <a:buSzPct val="100000"/>
              </a:pPr>
              <a:r>
                <a:rPr lang="en-US" sz="1600" b="1" dirty="0" smtClean="0">
                  <a:solidFill>
                    <a:srgbClr val="000000"/>
                  </a:solidFill>
                  <a:latin typeface="Graphik Regular"/>
                  <a:cs typeface="Graphik Regular"/>
                </a:rPr>
                <a:t>Libraries &amp; Development</a:t>
              </a:r>
              <a:endParaRPr lang="en-US" sz="1600" b="1" dirty="0">
                <a:solidFill>
                  <a:srgbClr val="000000"/>
                </a:solidFill>
                <a:latin typeface="Graphik Regular"/>
                <a:cs typeface="Graphik Regular"/>
              </a:endParaRPr>
            </a:p>
          </p:txBody>
        </p:sp>
        <p:grpSp>
          <p:nvGrpSpPr>
            <p:cNvPr id="50" name="Group 49"/>
            <p:cNvGrpSpPr/>
            <p:nvPr/>
          </p:nvGrpSpPr>
          <p:grpSpPr>
            <a:xfrm>
              <a:off x="8375650" y="5105401"/>
              <a:ext cx="2743200" cy="318489"/>
              <a:chOff x="1136650" y="2450035"/>
              <a:chExt cx="2743200" cy="304800"/>
            </a:xfrm>
            <a:grpFill/>
          </p:grpSpPr>
          <p:sp>
            <p:nvSpPr>
              <p:cNvPr id="71" name="Rectangle 70"/>
              <p:cNvSpPr/>
              <p:nvPr/>
            </p:nvSpPr>
            <p:spPr>
              <a:xfrm>
                <a:off x="1136650" y="2450035"/>
                <a:ext cx="1219200" cy="304800"/>
              </a:xfrm>
              <a:prstGeom prst="rect">
                <a:avLst/>
              </a:prstGeom>
              <a:solidFill>
                <a:schemeClr val="accent1">
                  <a:lumMod val="40000"/>
                  <a:lumOff val="60000"/>
                </a:schemeClr>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err="1" smtClean="0">
                    <a:solidFill>
                      <a:srgbClr val="000000"/>
                    </a:solidFill>
                    <a:latin typeface="Graphik Regular"/>
                    <a:cs typeface="Graphik Regular"/>
                  </a:rPr>
                  <a:t>nodejs</a:t>
                </a:r>
                <a:endParaRPr lang="en-US" sz="1400" dirty="0">
                  <a:solidFill>
                    <a:srgbClr val="000000"/>
                  </a:solidFill>
                  <a:latin typeface="Graphik Regular"/>
                  <a:cs typeface="Graphik Regular"/>
                </a:endParaRPr>
              </a:p>
            </p:txBody>
          </p:sp>
          <p:sp>
            <p:nvSpPr>
              <p:cNvPr id="74" name="Rectangle 73"/>
              <p:cNvSpPr/>
              <p:nvPr/>
            </p:nvSpPr>
            <p:spPr>
              <a:xfrm>
                <a:off x="2660650" y="2450035"/>
                <a:ext cx="1219200" cy="304800"/>
              </a:xfrm>
              <a:prstGeom prst="rect">
                <a:avLst/>
              </a:prstGeom>
              <a:solidFill>
                <a:schemeClr val="accent1">
                  <a:lumMod val="40000"/>
                  <a:lumOff val="60000"/>
                </a:schemeClr>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smtClean="0">
                    <a:solidFill>
                      <a:srgbClr val="000000"/>
                    </a:solidFill>
                    <a:latin typeface="Graphik Regular"/>
                    <a:cs typeface="Graphik Regular"/>
                  </a:rPr>
                  <a:t>glib</a:t>
                </a:r>
                <a:endParaRPr lang="en-US" sz="1400" dirty="0">
                  <a:solidFill>
                    <a:srgbClr val="000000"/>
                  </a:solidFill>
                  <a:latin typeface="Graphik Regular"/>
                  <a:cs typeface="Graphik Regular"/>
                </a:endParaRPr>
              </a:p>
            </p:txBody>
          </p:sp>
        </p:grpSp>
        <p:sp>
          <p:nvSpPr>
            <p:cNvPr id="51" name="Rectangle 50"/>
            <p:cNvSpPr/>
            <p:nvPr/>
          </p:nvSpPr>
          <p:spPr>
            <a:xfrm>
              <a:off x="8377239" y="5562600"/>
              <a:ext cx="1217612" cy="381000"/>
            </a:xfrm>
            <a:prstGeom prst="rect">
              <a:avLst/>
            </a:prstGeom>
            <a:solidFill>
              <a:schemeClr val="accent1">
                <a:lumMod val="40000"/>
                <a:lumOff val="60000"/>
              </a:schemeClr>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err="1" smtClean="0">
                  <a:solidFill>
                    <a:srgbClr val="000000"/>
                  </a:solidFill>
                  <a:latin typeface="Graphik Regular"/>
                  <a:cs typeface="Graphik Regular"/>
                </a:rPr>
                <a:t>glibc</a:t>
              </a:r>
              <a:endParaRPr lang="en-US" sz="1400" dirty="0">
                <a:solidFill>
                  <a:srgbClr val="000000"/>
                </a:solidFill>
                <a:latin typeface="Graphik Regular"/>
                <a:cs typeface="Graphik Regular"/>
              </a:endParaRPr>
            </a:p>
          </p:txBody>
        </p:sp>
        <p:sp>
          <p:nvSpPr>
            <p:cNvPr id="52" name="Rectangle 51"/>
            <p:cNvSpPr/>
            <p:nvPr/>
          </p:nvSpPr>
          <p:spPr>
            <a:xfrm>
              <a:off x="9901238" y="5562600"/>
              <a:ext cx="1217612" cy="381000"/>
            </a:xfrm>
            <a:prstGeom prst="rect">
              <a:avLst/>
            </a:prstGeom>
            <a:solidFill>
              <a:schemeClr val="accent1">
                <a:lumMod val="40000"/>
                <a:lumOff val="60000"/>
              </a:schemeClr>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a:spcBef>
                  <a:spcPts val="799"/>
                </a:spcBef>
                <a:buClr>
                  <a:srgbClr val="0C4DA2"/>
                </a:buClr>
                <a:buSzPct val="100000"/>
              </a:pPr>
              <a:r>
                <a:rPr lang="en-US" sz="1400" dirty="0" smtClean="0">
                  <a:solidFill>
                    <a:srgbClr val="000000"/>
                  </a:solidFill>
                  <a:latin typeface="Graphik Regular"/>
                  <a:cs typeface="Graphik Regular"/>
                </a:rPr>
                <a:t>python</a:t>
              </a:r>
              <a:endParaRPr lang="en-US" sz="1400" dirty="0">
                <a:solidFill>
                  <a:srgbClr val="000000"/>
                </a:solidFill>
                <a:latin typeface="Graphik Regular"/>
                <a:cs typeface="Graphik Regular"/>
              </a:endParaRPr>
            </a:p>
          </p:txBody>
        </p:sp>
      </p:grpSp>
    </p:spTree>
    <p:extLst>
      <p:ext uri="{BB962C8B-B14F-4D97-AF65-F5344CB8AC3E}">
        <p14:creationId xmlns:p14="http://schemas.microsoft.com/office/powerpoint/2010/main" val="1090133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up)">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wipe(up)">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up)">
                                      <p:cBhvr>
                                        <p:cTn id="2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6858000"/>
          </a:xfrm>
          <a:prstGeom prst="rect">
            <a:avLst/>
          </a:prstGeom>
          <a:solidFill>
            <a:srgbClr val="111111"/>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50553"/>
          <a:stretch/>
        </p:blipFill>
        <p:spPr>
          <a:xfrm>
            <a:off x="9256842" y="4"/>
            <a:ext cx="2935167" cy="6857999"/>
          </a:xfrm>
          <a:prstGeom prst="rect">
            <a:avLst/>
          </a:prstGeom>
        </p:spPr>
      </p:pic>
      <p:sp>
        <p:nvSpPr>
          <p:cNvPr id="7" name="TextBox 6"/>
          <p:cNvSpPr txBox="1"/>
          <p:nvPr/>
        </p:nvSpPr>
        <p:spPr>
          <a:xfrm>
            <a:off x="3368809" y="2682713"/>
            <a:ext cx="6238969" cy="1324695"/>
          </a:xfrm>
          <a:prstGeom prst="rect">
            <a:avLst/>
          </a:prstGeom>
          <a:noFill/>
        </p:spPr>
        <p:txBody>
          <a:bodyPr wrap="square" lIns="0" tIns="0" rIns="0" bIns="0" rtlCol="0">
            <a:noAutofit/>
          </a:bodyPr>
          <a:lstStyle/>
          <a:p>
            <a:pPr algn="ctr">
              <a:lnSpc>
                <a:spcPct val="110000"/>
              </a:lnSpc>
            </a:pPr>
            <a:r>
              <a:rPr lang="en-US" sz="4000" dirty="0" smtClean="0">
                <a:solidFill>
                  <a:prstClr val="white"/>
                </a:solidFill>
                <a:latin typeface="Graphik Light" charset="0"/>
                <a:ea typeface="Graphik Semibold" charset="0"/>
                <a:cs typeface="Graphik Semibold" charset="0"/>
              </a:rPr>
              <a:t>ARTIK Gateway Module Overview</a:t>
            </a:r>
          </a:p>
        </p:txBody>
      </p:sp>
      <p:sp>
        <p:nvSpPr>
          <p:cNvPr id="8" name="TextBox 7"/>
          <p:cNvSpPr txBox="1"/>
          <p:nvPr/>
        </p:nvSpPr>
        <p:spPr>
          <a:xfrm>
            <a:off x="10042071" y="6381768"/>
            <a:ext cx="1454604" cy="231321"/>
          </a:xfrm>
          <a:prstGeom prst="rect">
            <a:avLst/>
          </a:prstGeom>
          <a:noFill/>
        </p:spPr>
        <p:txBody>
          <a:bodyPr wrap="square" lIns="0" tIns="0" rIns="0" bIns="0" rtlCol="0" anchor="t" anchorCtr="0">
            <a:noAutofit/>
          </a:bodyPr>
          <a:lstStyle/>
          <a:p>
            <a:pPr algn="r"/>
            <a:r>
              <a:rPr lang="en-US" sz="900" b="1" dirty="0" smtClean="0">
                <a:solidFill>
                  <a:prstClr val="white"/>
                </a:solidFill>
                <a:latin typeface="Graphik Light" charset="0"/>
                <a:ea typeface="Graphik Semibold" charset="0"/>
                <a:cs typeface="Graphik Semibold" charset="0"/>
              </a:rPr>
              <a:t>Confidential</a:t>
            </a:r>
            <a:endParaRPr lang="en-US" sz="900" b="1" dirty="0">
              <a:solidFill>
                <a:prstClr val="white"/>
              </a:solidFill>
              <a:latin typeface="Graphik Semibold" charset="0"/>
              <a:ea typeface="Graphik Semibold" charset="0"/>
              <a:cs typeface="Graphik Semibold" charset="0"/>
            </a:endParaRPr>
          </a:p>
        </p:txBody>
      </p:sp>
    </p:spTree>
    <p:extLst>
      <p:ext uri="{BB962C8B-B14F-4D97-AF65-F5344CB8AC3E}">
        <p14:creationId xmlns:p14="http://schemas.microsoft.com/office/powerpoint/2010/main" val="371863140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p:cNvSpPr/>
          <p:nvPr/>
        </p:nvSpPr>
        <p:spPr>
          <a:xfrm>
            <a:off x="4912417" y="3083373"/>
            <a:ext cx="3174329" cy="601567"/>
          </a:xfrm>
          <a:prstGeom prst="rect">
            <a:avLst/>
          </a:prstGeom>
          <a:solidFill>
            <a:schemeClr val="bg1">
              <a:lumMod val="85000"/>
            </a:schemeClr>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smtClean="0">
              <a:solidFill>
                <a:schemeClr val="bg1"/>
              </a:solidFill>
            </a:endParaRPr>
          </a:p>
        </p:txBody>
      </p:sp>
      <p:sp>
        <p:nvSpPr>
          <p:cNvPr id="120" name="Rectangle 119"/>
          <p:cNvSpPr/>
          <p:nvPr/>
        </p:nvSpPr>
        <p:spPr>
          <a:xfrm>
            <a:off x="2981978" y="3083373"/>
            <a:ext cx="1806908" cy="601567"/>
          </a:xfrm>
          <a:prstGeom prst="rect">
            <a:avLst/>
          </a:prstGeom>
          <a:solidFill>
            <a:schemeClr val="bg1">
              <a:lumMod val="85000"/>
            </a:schemeClr>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smtClean="0">
              <a:solidFill>
                <a:schemeClr val="bg1"/>
              </a:solidFill>
            </a:endParaRPr>
          </a:p>
        </p:txBody>
      </p:sp>
      <p:sp>
        <p:nvSpPr>
          <p:cNvPr id="102" name="Rounded Rectangle 101"/>
          <p:cNvSpPr/>
          <p:nvPr/>
        </p:nvSpPr>
        <p:spPr>
          <a:xfrm>
            <a:off x="9305143" y="1713524"/>
            <a:ext cx="1025323" cy="1085739"/>
          </a:xfrm>
          <a:prstGeom prst="roundRect">
            <a:avLst>
              <a:gd name="adj" fmla="val 7428"/>
            </a:avLst>
          </a:prstGeom>
          <a:solidFill>
            <a:srgbClr val="FFF2CC"/>
          </a:solidFill>
          <a:ln w="25400" cap="flat" cmpd="sng" algn="ctr">
            <a:solidFill>
              <a:schemeClr val="accent4"/>
            </a:solidFill>
            <a:prstDash val="solid"/>
          </a:ln>
          <a:effectLst/>
        </p:spPr>
        <p:txBody>
          <a:bodyPr lIns="68626" tIns="34313" rIns="68626" bIns="34313" rtlCol="0" anchor="t"/>
          <a:lstStyle/>
          <a:p>
            <a:pPr algn="ctr"/>
            <a:r>
              <a:rPr lang="en-US" sz="900" b="1" kern="0" dirty="0" smtClean="0">
                <a:solidFill>
                  <a:schemeClr val="bg2">
                    <a:lumMod val="10000"/>
                  </a:schemeClr>
                </a:solidFill>
                <a:latin typeface="Graphik Light"/>
                <a:cs typeface="Graphik Light"/>
              </a:rPr>
              <a:t>Bluetooth Profiles</a:t>
            </a:r>
            <a:endParaRPr lang="en-US" sz="900" b="1" kern="0" dirty="0">
              <a:solidFill>
                <a:schemeClr val="bg2">
                  <a:lumMod val="10000"/>
                </a:schemeClr>
              </a:solidFill>
              <a:latin typeface="Graphik Light"/>
              <a:cs typeface="Graphik Light"/>
            </a:endParaRPr>
          </a:p>
        </p:txBody>
      </p:sp>
      <p:sp>
        <p:nvSpPr>
          <p:cNvPr id="100" name="Rounded Rectangle 99"/>
          <p:cNvSpPr/>
          <p:nvPr/>
        </p:nvSpPr>
        <p:spPr>
          <a:xfrm>
            <a:off x="8162521" y="1713524"/>
            <a:ext cx="1025323" cy="1085739"/>
          </a:xfrm>
          <a:prstGeom prst="roundRect">
            <a:avLst>
              <a:gd name="adj" fmla="val 7428"/>
            </a:avLst>
          </a:prstGeom>
          <a:solidFill>
            <a:srgbClr val="FFF2CC"/>
          </a:solidFill>
          <a:ln w="25400" cap="flat" cmpd="sng" algn="ctr">
            <a:solidFill>
              <a:schemeClr val="accent4"/>
            </a:solidFill>
            <a:prstDash val="solid"/>
          </a:ln>
          <a:effectLst/>
        </p:spPr>
        <p:txBody>
          <a:bodyPr lIns="68626" tIns="34313" rIns="68626" bIns="34313" rtlCol="0" anchor="t"/>
          <a:lstStyle/>
          <a:p>
            <a:pPr algn="ctr"/>
            <a:r>
              <a:rPr lang="en-US" sz="900" b="1" kern="0" dirty="0" smtClean="0">
                <a:solidFill>
                  <a:schemeClr val="bg2">
                    <a:lumMod val="10000"/>
                  </a:schemeClr>
                </a:solidFill>
                <a:latin typeface="Graphik Light"/>
                <a:cs typeface="Graphik Light"/>
              </a:rPr>
              <a:t>ZigBee Profiles</a:t>
            </a:r>
            <a:endParaRPr lang="en-US" sz="900" b="1" kern="0" dirty="0">
              <a:solidFill>
                <a:schemeClr val="bg2">
                  <a:lumMod val="10000"/>
                </a:schemeClr>
              </a:solidFill>
              <a:latin typeface="Graphik Light"/>
              <a:cs typeface="Graphik Light"/>
            </a:endParaRPr>
          </a:p>
        </p:txBody>
      </p:sp>
      <p:sp>
        <p:nvSpPr>
          <p:cNvPr id="99" name="Rounded Rectangle 98"/>
          <p:cNvSpPr/>
          <p:nvPr/>
        </p:nvSpPr>
        <p:spPr>
          <a:xfrm>
            <a:off x="4884992" y="1713524"/>
            <a:ext cx="3201746" cy="1085739"/>
          </a:xfrm>
          <a:prstGeom prst="roundRect">
            <a:avLst>
              <a:gd name="adj" fmla="val 7428"/>
            </a:avLst>
          </a:prstGeom>
          <a:solidFill>
            <a:srgbClr val="FFF2CC"/>
          </a:solidFill>
          <a:ln w="25400" cap="flat" cmpd="sng" algn="ctr">
            <a:solidFill>
              <a:schemeClr val="accent4"/>
            </a:solidFill>
            <a:prstDash val="solid"/>
          </a:ln>
          <a:effectLst/>
        </p:spPr>
        <p:txBody>
          <a:bodyPr lIns="68626" tIns="34313" rIns="68626" bIns="34313" rtlCol="0" anchor="t"/>
          <a:lstStyle/>
          <a:p>
            <a:pPr algn="ctr"/>
            <a:endParaRPr lang="en-US" sz="900" b="1" kern="0" dirty="0">
              <a:solidFill>
                <a:srgbClr val="FFF2CC"/>
              </a:solidFill>
              <a:cs typeface="Arial" panose="020B0604020202020204" pitchFamily="34" charset="0"/>
            </a:endParaRPr>
          </a:p>
        </p:txBody>
      </p:sp>
      <p:pic>
        <p:nvPicPr>
          <p:cNvPr id="36" name="Picture 4" descr="http://vacsci.com/wp-content/uploads/2015/07/ethernet-ui-symbo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7482" y="5876235"/>
            <a:ext cx="545079" cy="54394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Network Stack</a:t>
            </a:r>
            <a:endParaRPr lang="en-US" dirty="0"/>
          </a:p>
        </p:txBody>
      </p:sp>
      <p:sp>
        <p:nvSpPr>
          <p:cNvPr id="5" name="Rounded Rectangle 4"/>
          <p:cNvSpPr/>
          <p:nvPr/>
        </p:nvSpPr>
        <p:spPr>
          <a:xfrm>
            <a:off x="5083576" y="5304735"/>
            <a:ext cx="1488105" cy="571500"/>
          </a:xfrm>
          <a:prstGeom prst="roundRect">
            <a:avLst>
              <a:gd name="adj" fmla="val 7428"/>
            </a:avLst>
          </a:prstGeom>
          <a:solidFill>
            <a:schemeClr val="bg1"/>
          </a:solidFill>
          <a:ln w="25400" cap="flat" cmpd="sng" algn="ctr">
            <a:solidFill>
              <a:schemeClr val="tx1">
                <a:lumMod val="50000"/>
              </a:schemeClr>
            </a:solidFill>
            <a:prstDash val="solid"/>
          </a:ln>
          <a:effectLst/>
        </p:spPr>
        <p:txBody>
          <a:bodyPr lIns="68626" tIns="34313" rIns="68626" bIns="34313" rtlCol="0" anchor="ctr"/>
          <a:lstStyle/>
          <a:p>
            <a:pPr algn="ctr">
              <a:defRPr/>
            </a:pPr>
            <a:r>
              <a:rPr lang="en-US" sz="900" kern="0" dirty="0">
                <a:solidFill>
                  <a:schemeClr val="bg2">
                    <a:lumMod val="10000"/>
                  </a:schemeClr>
                </a:solidFill>
                <a:latin typeface="Graphik Light"/>
                <a:cs typeface="Graphik Light"/>
              </a:rPr>
              <a:t>IEEE 802.11</a:t>
            </a:r>
          </a:p>
          <a:p>
            <a:pPr algn="ctr">
              <a:defRPr/>
            </a:pPr>
            <a:r>
              <a:rPr lang="en-US" sz="900" kern="0" dirty="0">
                <a:solidFill>
                  <a:schemeClr val="bg2">
                    <a:lumMod val="10000"/>
                  </a:schemeClr>
                </a:solidFill>
                <a:latin typeface="Graphik Light"/>
                <a:cs typeface="Graphik Light"/>
              </a:rPr>
              <a:t>Dual band SISO</a:t>
            </a:r>
          </a:p>
          <a:p>
            <a:pPr algn="ctr">
              <a:defRPr/>
            </a:pPr>
            <a:r>
              <a:rPr lang="en-US" sz="900" b="1" kern="0" dirty="0">
                <a:solidFill>
                  <a:schemeClr val="bg2">
                    <a:lumMod val="10000"/>
                  </a:schemeClr>
                </a:solidFill>
                <a:latin typeface="Graphik Light"/>
                <a:cs typeface="Graphik Light"/>
              </a:rPr>
              <a:t>2.4GHz</a:t>
            </a:r>
            <a:r>
              <a:rPr lang="en-US" sz="900" kern="0" dirty="0">
                <a:solidFill>
                  <a:schemeClr val="bg2">
                    <a:lumMod val="10000"/>
                  </a:schemeClr>
                </a:solidFill>
                <a:latin typeface="Graphik Light"/>
                <a:cs typeface="Graphik Light"/>
              </a:rPr>
              <a:t>: b/g/n</a:t>
            </a:r>
          </a:p>
          <a:p>
            <a:pPr algn="ctr">
              <a:defRPr/>
            </a:pPr>
            <a:r>
              <a:rPr lang="en-US" sz="900" b="1" kern="0" dirty="0">
                <a:solidFill>
                  <a:schemeClr val="bg2">
                    <a:lumMod val="10000"/>
                  </a:schemeClr>
                </a:solidFill>
                <a:latin typeface="Graphik Light"/>
                <a:cs typeface="Graphik Light"/>
              </a:rPr>
              <a:t>5GHz</a:t>
            </a:r>
            <a:r>
              <a:rPr lang="en-US" sz="900" kern="0" dirty="0">
                <a:solidFill>
                  <a:schemeClr val="bg2">
                    <a:lumMod val="10000"/>
                  </a:schemeClr>
                </a:solidFill>
                <a:latin typeface="Graphik Light"/>
                <a:cs typeface="Graphik Light"/>
              </a:rPr>
              <a:t>: a/n/ac </a:t>
            </a:r>
          </a:p>
        </p:txBody>
      </p:sp>
      <p:sp>
        <p:nvSpPr>
          <p:cNvPr id="7" name="Rounded Rectangle 6"/>
          <p:cNvSpPr/>
          <p:nvPr/>
        </p:nvSpPr>
        <p:spPr>
          <a:xfrm>
            <a:off x="7014374" y="5304735"/>
            <a:ext cx="2173471" cy="571500"/>
          </a:xfrm>
          <a:prstGeom prst="roundRect">
            <a:avLst>
              <a:gd name="adj" fmla="val 7428"/>
            </a:avLst>
          </a:prstGeom>
          <a:solidFill>
            <a:schemeClr val="bg1"/>
          </a:solidFill>
          <a:ln w="25400" cap="flat" cmpd="sng" algn="ctr">
            <a:solidFill>
              <a:schemeClr val="tx1">
                <a:lumMod val="50000"/>
              </a:schemeClr>
            </a:solidFill>
            <a:prstDash val="solid"/>
          </a:ln>
          <a:effectLst/>
        </p:spPr>
        <p:txBody>
          <a:bodyPr lIns="68626" tIns="34313" rIns="68626" bIns="34313" rtlCol="0" anchor="ctr"/>
          <a:lstStyle/>
          <a:p>
            <a:pPr algn="ctr">
              <a:defRPr/>
            </a:pPr>
            <a:r>
              <a:rPr lang="en-US" sz="900" kern="0" dirty="0">
                <a:solidFill>
                  <a:schemeClr val="bg2">
                    <a:lumMod val="10000"/>
                  </a:schemeClr>
                </a:solidFill>
                <a:latin typeface="Graphik Light"/>
                <a:cs typeface="Graphik Light"/>
              </a:rPr>
              <a:t>IEEE 802.15.4</a:t>
            </a:r>
          </a:p>
          <a:p>
            <a:pPr algn="ctr">
              <a:defRPr/>
            </a:pPr>
            <a:r>
              <a:rPr lang="en-US" sz="900" b="1" kern="0" dirty="0">
                <a:solidFill>
                  <a:schemeClr val="bg2">
                    <a:lumMod val="10000"/>
                  </a:schemeClr>
                </a:solidFill>
                <a:latin typeface="Graphik Light"/>
                <a:cs typeface="Graphik Light"/>
              </a:rPr>
              <a:t>2.4GHz</a:t>
            </a:r>
          </a:p>
        </p:txBody>
      </p:sp>
      <p:sp>
        <p:nvSpPr>
          <p:cNvPr id="8" name="Rounded Rectangle 7"/>
          <p:cNvSpPr/>
          <p:nvPr/>
        </p:nvSpPr>
        <p:spPr>
          <a:xfrm>
            <a:off x="8162521" y="3083358"/>
            <a:ext cx="1025323" cy="1675244"/>
          </a:xfrm>
          <a:prstGeom prst="roundRect">
            <a:avLst>
              <a:gd name="adj" fmla="val 7428"/>
            </a:avLst>
          </a:prstGeom>
          <a:solidFill>
            <a:srgbClr val="D9E8FC"/>
          </a:solidFill>
          <a:ln w="25400" cap="flat" cmpd="sng" algn="ctr">
            <a:solidFill>
              <a:srgbClr val="D9E8FC"/>
            </a:solidFill>
            <a:prstDash val="solid"/>
          </a:ln>
          <a:effectLst/>
        </p:spPr>
        <p:txBody>
          <a:bodyPr lIns="68626" tIns="34313" rIns="68626" bIns="34313" rtlCol="0" anchor="t"/>
          <a:lstStyle/>
          <a:p>
            <a:pPr algn="ctr"/>
            <a:r>
              <a:rPr lang="en-US" sz="900" b="1" kern="0" dirty="0">
                <a:solidFill>
                  <a:schemeClr val="bg2">
                    <a:lumMod val="10000"/>
                  </a:schemeClr>
                </a:solidFill>
                <a:latin typeface="Graphik Light"/>
                <a:cs typeface="Graphik Light"/>
              </a:rPr>
              <a:t>ZigBee protocol stack</a:t>
            </a:r>
          </a:p>
        </p:txBody>
      </p:sp>
      <p:sp>
        <p:nvSpPr>
          <p:cNvPr id="9" name="Rounded Rectangle 8"/>
          <p:cNvSpPr/>
          <p:nvPr/>
        </p:nvSpPr>
        <p:spPr>
          <a:xfrm>
            <a:off x="8217028" y="4423096"/>
            <a:ext cx="916307" cy="285750"/>
          </a:xfrm>
          <a:prstGeom prst="roundRect">
            <a:avLst>
              <a:gd name="adj" fmla="val 7428"/>
            </a:avLst>
          </a:prstGeom>
          <a:solidFill>
            <a:schemeClr val="bg1"/>
          </a:solidFill>
          <a:ln w="25400" cap="flat" cmpd="sng" algn="ctr">
            <a:solidFill>
              <a:srgbClr val="0070C0"/>
            </a:solidFill>
            <a:prstDash val="solid"/>
          </a:ln>
          <a:effectLst/>
        </p:spPr>
        <p:txBody>
          <a:bodyPr lIns="68626" tIns="34313" rIns="68626" bIns="34313" rtlCol="0" anchor="ctr"/>
          <a:lstStyle/>
          <a:p>
            <a:pPr algn="ctr">
              <a:defRPr/>
            </a:pPr>
            <a:r>
              <a:rPr lang="en-US" sz="900" kern="0" dirty="0">
                <a:solidFill>
                  <a:schemeClr val="bg2">
                    <a:lumMod val="10000"/>
                  </a:schemeClr>
                </a:solidFill>
                <a:latin typeface="Graphik Light"/>
                <a:cs typeface="Graphik Light"/>
              </a:rPr>
              <a:t>Network management</a:t>
            </a:r>
          </a:p>
        </p:txBody>
      </p:sp>
      <p:sp>
        <p:nvSpPr>
          <p:cNvPr id="12" name="Rounded Rectangle 11"/>
          <p:cNvSpPr/>
          <p:nvPr/>
        </p:nvSpPr>
        <p:spPr>
          <a:xfrm>
            <a:off x="7014366" y="4080196"/>
            <a:ext cx="1028086" cy="678404"/>
          </a:xfrm>
          <a:prstGeom prst="roundRect">
            <a:avLst>
              <a:gd name="adj" fmla="val 7428"/>
            </a:avLst>
          </a:prstGeom>
          <a:solidFill>
            <a:srgbClr val="D9E8FC"/>
          </a:solidFill>
          <a:ln w="25400" cap="flat" cmpd="sng" algn="ctr">
            <a:solidFill>
              <a:srgbClr val="D9E8FC"/>
            </a:solidFill>
            <a:prstDash val="solid"/>
          </a:ln>
          <a:effectLst/>
        </p:spPr>
        <p:txBody>
          <a:bodyPr lIns="68626" tIns="34313" rIns="68626" bIns="34313" rtlCol="0" anchor="t"/>
          <a:lstStyle/>
          <a:p>
            <a:pPr algn="ctr"/>
            <a:r>
              <a:rPr lang="en-US" sz="900" b="1" kern="0" dirty="0">
                <a:solidFill>
                  <a:schemeClr val="bg2">
                    <a:lumMod val="10000"/>
                  </a:schemeClr>
                </a:solidFill>
                <a:latin typeface="Graphik Light"/>
                <a:cs typeface="Graphik Light"/>
              </a:rPr>
              <a:t>Thread protocol </a:t>
            </a:r>
            <a:r>
              <a:rPr lang="en-US" sz="900" b="1" kern="0" dirty="0" smtClean="0">
                <a:solidFill>
                  <a:schemeClr val="bg2">
                    <a:lumMod val="10000"/>
                  </a:schemeClr>
                </a:solidFill>
                <a:latin typeface="Graphik Light"/>
                <a:cs typeface="Graphik Light"/>
              </a:rPr>
              <a:t>stack</a:t>
            </a:r>
            <a:endParaRPr lang="en-US" sz="900" b="1" kern="0" dirty="0">
              <a:solidFill>
                <a:schemeClr val="bg2">
                  <a:lumMod val="10000"/>
                </a:schemeClr>
              </a:solidFill>
              <a:latin typeface="Graphik Light"/>
              <a:cs typeface="Graphik Light"/>
            </a:endParaRPr>
          </a:p>
        </p:txBody>
      </p:sp>
      <p:sp>
        <p:nvSpPr>
          <p:cNvPr id="13" name="Rounded Rectangle 12"/>
          <p:cNvSpPr/>
          <p:nvPr/>
        </p:nvSpPr>
        <p:spPr>
          <a:xfrm>
            <a:off x="9305143" y="5304735"/>
            <a:ext cx="2173471" cy="571500"/>
          </a:xfrm>
          <a:prstGeom prst="roundRect">
            <a:avLst>
              <a:gd name="adj" fmla="val 7428"/>
            </a:avLst>
          </a:prstGeom>
          <a:solidFill>
            <a:schemeClr val="bg1"/>
          </a:solidFill>
          <a:ln w="25400" cap="flat" cmpd="sng" algn="ctr">
            <a:solidFill>
              <a:schemeClr val="tx1">
                <a:lumMod val="50000"/>
              </a:schemeClr>
            </a:solidFill>
            <a:prstDash val="solid"/>
          </a:ln>
          <a:effectLst/>
        </p:spPr>
        <p:txBody>
          <a:bodyPr lIns="68626" tIns="34313" rIns="68626" bIns="34313" rtlCol="0" anchor="ctr"/>
          <a:lstStyle/>
          <a:p>
            <a:pPr algn="ctr">
              <a:defRPr/>
            </a:pPr>
            <a:r>
              <a:rPr lang="en-US" sz="900" kern="0" dirty="0">
                <a:solidFill>
                  <a:schemeClr val="bg2">
                    <a:lumMod val="10000"/>
                  </a:schemeClr>
                </a:solidFill>
                <a:latin typeface="Graphik Light"/>
                <a:cs typeface="Graphik Light"/>
              </a:rPr>
              <a:t>IEEE 802.15.1</a:t>
            </a:r>
          </a:p>
          <a:p>
            <a:pPr algn="ctr">
              <a:defRPr/>
            </a:pPr>
            <a:r>
              <a:rPr lang="en-US" sz="900" b="1" kern="0" dirty="0">
                <a:solidFill>
                  <a:schemeClr val="bg2">
                    <a:lumMod val="10000"/>
                  </a:schemeClr>
                </a:solidFill>
                <a:latin typeface="Graphik Light"/>
                <a:cs typeface="Graphik Light"/>
              </a:rPr>
              <a:t>2.4GHz</a:t>
            </a:r>
          </a:p>
        </p:txBody>
      </p:sp>
      <p:sp>
        <p:nvSpPr>
          <p:cNvPr id="14" name="Rounded Rectangle 13"/>
          <p:cNvSpPr/>
          <p:nvPr/>
        </p:nvSpPr>
        <p:spPr>
          <a:xfrm>
            <a:off x="9305135" y="3083357"/>
            <a:ext cx="1028086" cy="2038703"/>
          </a:xfrm>
          <a:prstGeom prst="roundRect">
            <a:avLst>
              <a:gd name="adj" fmla="val 7428"/>
            </a:avLst>
          </a:prstGeom>
          <a:solidFill>
            <a:srgbClr val="D9E8FC"/>
          </a:solidFill>
          <a:ln w="25400" cap="flat" cmpd="sng" algn="ctr">
            <a:solidFill>
              <a:schemeClr val="accent1"/>
            </a:solidFill>
            <a:prstDash val="solid"/>
          </a:ln>
          <a:effectLst/>
        </p:spPr>
        <p:txBody>
          <a:bodyPr lIns="68626" tIns="34313" rIns="68626" bIns="34313" rtlCol="0" anchor="t"/>
          <a:lstStyle/>
          <a:p>
            <a:pPr algn="ctr"/>
            <a:r>
              <a:rPr lang="en-US" sz="900" b="1" kern="0" dirty="0">
                <a:solidFill>
                  <a:schemeClr val="bg2">
                    <a:lumMod val="10000"/>
                  </a:schemeClr>
                </a:solidFill>
                <a:latin typeface="Graphik Light"/>
                <a:cs typeface="Graphik Light"/>
              </a:rPr>
              <a:t>Bluetooth Classic Stack</a:t>
            </a:r>
          </a:p>
        </p:txBody>
      </p:sp>
      <p:sp>
        <p:nvSpPr>
          <p:cNvPr id="15" name="Rounded Rectangle 14"/>
          <p:cNvSpPr/>
          <p:nvPr/>
        </p:nvSpPr>
        <p:spPr>
          <a:xfrm>
            <a:off x="10450519" y="3083358"/>
            <a:ext cx="1131881" cy="2038702"/>
          </a:xfrm>
          <a:prstGeom prst="roundRect">
            <a:avLst>
              <a:gd name="adj" fmla="val 7428"/>
            </a:avLst>
          </a:prstGeom>
          <a:solidFill>
            <a:srgbClr val="D9E8FC"/>
          </a:solidFill>
          <a:ln w="25400" cap="flat" cmpd="sng" algn="ctr">
            <a:solidFill>
              <a:schemeClr val="accent1"/>
            </a:solidFill>
            <a:prstDash val="solid"/>
          </a:ln>
          <a:effectLst/>
        </p:spPr>
        <p:txBody>
          <a:bodyPr lIns="68626" tIns="34313" rIns="68626" bIns="34313" rtlCol="0" anchor="t"/>
          <a:lstStyle/>
          <a:p>
            <a:pPr algn="ctr"/>
            <a:r>
              <a:rPr lang="en-US" sz="900" b="1" kern="0" dirty="0">
                <a:solidFill>
                  <a:schemeClr val="bg2">
                    <a:lumMod val="10000"/>
                  </a:schemeClr>
                </a:solidFill>
                <a:latin typeface="Graphik Light"/>
                <a:cs typeface="Graphik Light"/>
              </a:rPr>
              <a:t>Bluetooth Smart (LE) Stack</a:t>
            </a:r>
          </a:p>
        </p:txBody>
      </p:sp>
      <p:sp>
        <p:nvSpPr>
          <p:cNvPr id="16" name="Rounded Rectangle 15"/>
          <p:cNvSpPr/>
          <p:nvPr/>
        </p:nvSpPr>
        <p:spPr>
          <a:xfrm>
            <a:off x="9361032" y="4427402"/>
            <a:ext cx="2144004" cy="285750"/>
          </a:xfrm>
          <a:prstGeom prst="roundRect">
            <a:avLst>
              <a:gd name="adj" fmla="val 7428"/>
            </a:avLst>
          </a:prstGeom>
          <a:solidFill>
            <a:schemeClr val="bg1"/>
          </a:solidFill>
          <a:ln w="25400" cap="flat" cmpd="sng" algn="ctr">
            <a:solidFill>
              <a:srgbClr val="0070C0"/>
            </a:solidFill>
            <a:prstDash val="solid"/>
          </a:ln>
          <a:effectLst/>
        </p:spPr>
        <p:txBody>
          <a:bodyPr lIns="68626" tIns="34313" rIns="68626" bIns="34313" rtlCol="0" anchor="ctr"/>
          <a:lstStyle/>
          <a:p>
            <a:pPr algn="ctr">
              <a:defRPr/>
            </a:pPr>
            <a:r>
              <a:rPr lang="en-US" sz="900" kern="0" dirty="0" smtClean="0">
                <a:solidFill>
                  <a:schemeClr val="bg2">
                    <a:lumMod val="10000"/>
                  </a:schemeClr>
                </a:solidFill>
                <a:latin typeface="Graphik Light"/>
                <a:cs typeface="Graphik Light"/>
              </a:rPr>
              <a:t>HCI</a:t>
            </a:r>
            <a:endParaRPr lang="en-US" sz="900" kern="0" dirty="0">
              <a:solidFill>
                <a:schemeClr val="bg2">
                  <a:lumMod val="10000"/>
                </a:schemeClr>
              </a:solidFill>
              <a:latin typeface="Graphik Light"/>
              <a:cs typeface="Graphik Light"/>
            </a:endParaRPr>
          </a:p>
        </p:txBody>
      </p:sp>
      <p:sp>
        <p:nvSpPr>
          <p:cNvPr id="20" name="Rounded Rectangle 19"/>
          <p:cNvSpPr/>
          <p:nvPr/>
        </p:nvSpPr>
        <p:spPr>
          <a:xfrm>
            <a:off x="3479590" y="5304735"/>
            <a:ext cx="1488105" cy="571500"/>
          </a:xfrm>
          <a:prstGeom prst="roundRect">
            <a:avLst>
              <a:gd name="adj" fmla="val 7428"/>
            </a:avLst>
          </a:prstGeom>
          <a:solidFill>
            <a:schemeClr val="bg1"/>
          </a:solidFill>
          <a:ln w="25400" cap="flat" cmpd="sng" algn="ctr">
            <a:solidFill>
              <a:schemeClr val="tx1">
                <a:lumMod val="50000"/>
              </a:schemeClr>
            </a:solidFill>
            <a:prstDash val="solid"/>
          </a:ln>
          <a:effectLst/>
        </p:spPr>
        <p:txBody>
          <a:bodyPr lIns="68626" tIns="34313" rIns="68626" bIns="34313" rtlCol="0" anchor="ctr"/>
          <a:lstStyle/>
          <a:p>
            <a:pPr algn="ctr">
              <a:defRPr/>
            </a:pPr>
            <a:r>
              <a:rPr lang="en-US" sz="900" kern="0" dirty="0">
                <a:solidFill>
                  <a:schemeClr val="bg2">
                    <a:lumMod val="10000"/>
                  </a:schemeClr>
                </a:solidFill>
                <a:latin typeface="Graphik Light"/>
                <a:cs typeface="Graphik Light"/>
              </a:rPr>
              <a:t>IEEE 802.3</a:t>
            </a:r>
          </a:p>
          <a:p>
            <a:pPr algn="ctr">
              <a:defRPr/>
            </a:pPr>
            <a:r>
              <a:rPr lang="en-US" sz="900" kern="0" dirty="0">
                <a:solidFill>
                  <a:schemeClr val="bg2">
                    <a:lumMod val="10000"/>
                  </a:schemeClr>
                </a:solidFill>
                <a:latin typeface="Graphik Light"/>
                <a:cs typeface="Graphik Light"/>
              </a:rPr>
              <a:t>10/100/1000 MAC</a:t>
            </a:r>
          </a:p>
        </p:txBody>
      </p:sp>
      <p:sp>
        <p:nvSpPr>
          <p:cNvPr id="22" name="Rounded Rectangle 21"/>
          <p:cNvSpPr/>
          <p:nvPr/>
        </p:nvSpPr>
        <p:spPr>
          <a:xfrm>
            <a:off x="2981978" y="1713524"/>
            <a:ext cx="1806908" cy="1085739"/>
          </a:xfrm>
          <a:prstGeom prst="roundRect">
            <a:avLst>
              <a:gd name="adj" fmla="val 7428"/>
            </a:avLst>
          </a:prstGeom>
          <a:solidFill>
            <a:schemeClr val="accent4">
              <a:lumMod val="20000"/>
              <a:lumOff val="80000"/>
            </a:schemeClr>
          </a:solidFill>
          <a:ln w="25400" cap="flat" cmpd="sng" algn="ctr">
            <a:solidFill>
              <a:schemeClr val="accent4"/>
            </a:solidFill>
            <a:prstDash val="solid"/>
          </a:ln>
          <a:effectLst/>
        </p:spPr>
        <p:txBody>
          <a:bodyPr lIns="68626" tIns="34313" rIns="68626" bIns="34313" rtlCol="0" anchor="t"/>
          <a:lstStyle/>
          <a:p>
            <a:pPr algn="ctr"/>
            <a:endParaRPr lang="en-US" sz="900" b="1" kern="0" dirty="0">
              <a:solidFill>
                <a:schemeClr val="accent4">
                  <a:lumMod val="20000"/>
                  <a:lumOff val="80000"/>
                </a:schemeClr>
              </a:solidFill>
              <a:cs typeface="Arial" panose="020B0604020202020204" pitchFamily="34" charset="0"/>
            </a:endParaRPr>
          </a:p>
        </p:txBody>
      </p:sp>
      <p:sp>
        <p:nvSpPr>
          <p:cNvPr id="27" name="Rounded Rectangle 26"/>
          <p:cNvSpPr/>
          <p:nvPr/>
        </p:nvSpPr>
        <p:spPr>
          <a:xfrm>
            <a:off x="5554229" y="1988746"/>
            <a:ext cx="781749" cy="297974"/>
          </a:xfrm>
          <a:prstGeom prst="roundRect">
            <a:avLst>
              <a:gd name="adj" fmla="val 7428"/>
            </a:avLst>
          </a:prstGeom>
          <a:solidFill>
            <a:schemeClr val="accent4">
              <a:lumMod val="20000"/>
              <a:lumOff val="80000"/>
            </a:schemeClr>
          </a:solidFill>
          <a:ln w="25400" cap="flat" cmpd="sng" algn="ctr">
            <a:solidFill>
              <a:schemeClr val="accent4">
                <a:lumMod val="75000"/>
              </a:schemeClr>
            </a:solidFill>
            <a:prstDash val="solid"/>
          </a:ln>
          <a:effectLst/>
        </p:spPr>
        <p:txBody>
          <a:bodyPr lIns="68626" tIns="34313" rIns="68626" bIns="34313" rtlCol="0" anchor="ctr"/>
          <a:lstStyle/>
          <a:p>
            <a:pPr algn="ctr"/>
            <a:r>
              <a:rPr lang="en-US" sz="900" b="1" kern="0" dirty="0">
                <a:solidFill>
                  <a:srgbClr val="000000"/>
                </a:solidFill>
                <a:latin typeface="Graphik Light"/>
                <a:cs typeface="Graphik Light"/>
              </a:rPr>
              <a:t>LWM2M</a:t>
            </a:r>
          </a:p>
        </p:txBody>
      </p:sp>
      <p:sp>
        <p:nvSpPr>
          <p:cNvPr id="29" name="Rounded Rectangle 28"/>
          <p:cNvSpPr/>
          <p:nvPr/>
        </p:nvSpPr>
        <p:spPr>
          <a:xfrm>
            <a:off x="1688783" y="5447123"/>
            <a:ext cx="916307" cy="400050"/>
          </a:xfrm>
          <a:prstGeom prst="roundRect">
            <a:avLst/>
          </a:prstGeom>
          <a:solidFill>
            <a:schemeClr val="bg2">
              <a:lumMod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626" tIns="34313" rIns="68626" bIns="34313" spcCol="0" rtlCol="0" anchor="ctr"/>
          <a:lstStyle/>
          <a:p>
            <a:pPr algn="ctr"/>
            <a:r>
              <a:rPr lang="en-US" sz="1100" b="1" dirty="0">
                <a:solidFill>
                  <a:srgbClr val="000000"/>
                </a:solidFill>
                <a:latin typeface="Graphik Light"/>
                <a:cs typeface="Graphik Light"/>
              </a:rPr>
              <a:t>Hardware</a:t>
            </a:r>
          </a:p>
        </p:txBody>
      </p:sp>
      <p:sp>
        <p:nvSpPr>
          <p:cNvPr id="30" name="Rounded Rectangle 29"/>
          <p:cNvSpPr/>
          <p:nvPr/>
        </p:nvSpPr>
        <p:spPr>
          <a:xfrm>
            <a:off x="1688781" y="3852515"/>
            <a:ext cx="1086538" cy="400050"/>
          </a:xfrm>
          <a:prstGeom prst="round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626" tIns="34313" rIns="68626" bIns="34313" spcCol="0" rtlCol="0" anchor="ctr"/>
          <a:lstStyle/>
          <a:p>
            <a:pPr algn="ctr"/>
            <a:r>
              <a:rPr lang="en-US" sz="1100" b="1" dirty="0">
                <a:solidFill>
                  <a:srgbClr val="000000"/>
                </a:solidFill>
                <a:latin typeface="Graphik Light"/>
                <a:cs typeface="Graphik Light"/>
              </a:rPr>
              <a:t>Connectivity Software</a:t>
            </a:r>
          </a:p>
        </p:txBody>
      </p:sp>
      <p:sp>
        <p:nvSpPr>
          <p:cNvPr id="31" name="Rounded Rectangle 30"/>
          <p:cNvSpPr/>
          <p:nvPr/>
        </p:nvSpPr>
        <p:spPr>
          <a:xfrm>
            <a:off x="1688783" y="1828817"/>
            <a:ext cx="1004219" cy="739245"/>
          </a:xfrm>
          <a:prstGeom prst="roundRect">
            <a:avLst/>
          </a:prstGeom>
          <a:solidFill>
            <a:schemeClr val="accent4">
              <a:lumMod val="20000"/>
              <a:lumOff val="80000"/>
            </a:schemeClr>
          </a:solidFill>
          <a:ln w="127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626" tIns="34313" rIns="68626" bIns="34313" spcCol="0" rtlCol="0" anchor="ctr"/>
          <a:lstStyle/>
          <a:p>
            <a:pPr algn="ctr"/>
            <a:r>
              <a:rPr lang="en-US" sz="1100" b="1" dirty="0">
                <a:solidFill>
                  <a:srgbClr val="000000"/>
                </a:solidFill>
                <a:latin typeface="Graphik Light"/>
                <a:cs typeface="Graphik Light"/>
              </a:rPr>
              <a:t>Networking </a:t>
            </a:r>
            <a:r>
              <a:rPr lang="en-US" sz="1100" b="1" dirty="0" smtClean="0">
                <a:solidFill>
                  <a:srgbClr val="000000"/>
                </a:solidFill>
                <a:latin typeface="Graphik Light"/>
                <a:cs typeface="Graphik Light"/>
              </a:rPr>
              <a:t>&amp; Application software</a:t>
            </a:r>
            <a:endParaRPr lang="en-US" sz="1100" b="1" dirty="0">
              <a:solidFill>
                <a:srgbClr val="000000"/>
              </a:solidFill>
              <a:latin typeface="Graphik Light"/>
              <a:cs typeface="Graphik Light"/>
            </a:endParaRPr>
          </a:p>
        </p:txBody>
      </p:sp>
      <p:pic>
        <p:nvPicPr>
          <p:cNvPr id="32" name="Picture 2" descr="https://www.aruco.com/wp-content/uploads/2015/07/connects-with-threa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2568" y="5921723"/>
            <a:ext cx="904170" cy="45300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upload.wikimedia.org/wikipedia/fr/7/7b/Bluetooth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22102" y="6045173"/>
            <a:ext cx="820162" cy="20099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logonoid.com/images/zigbee-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60086" y="5994915"/>
            <a:ext cx="827750" cy="30658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upload.wikimedia.org/wikipedia/commons/thumb/3/32/Wi-Fi_Logo.svg/2000px-Wi-Fi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69727" y="5961490"/>
            <a:ext cx="575355" cy="368365"/>
          </a:xfrm>
          <a:prstGeom prst="rect">
            <a:avLst/>
          </a:prstGeom>
          <a:noFill/>
          <a:extLst>
            <a:ext uri="{909E8E84-426E-40dd-AFC4-6F175D3DCCD1}">
              <a14:hiddenFill xmlns:a14="http://schemas.microsoft.com/office/drawing/2010/main">
                <a:solidFill>
                  <a:srgbClr val="FFFFFF"/>
                </a:solidFill>
              </a14:hiddenFill>
            </a:ext>
          </a:extLst>
        </p:spPr>
      </p:pic>
      <p:sp>
        <p:nvSpPr>
          <p:cNvPr id="37" name="Rounded Rectangle 36"/>
          <p:cNvSpPr/>
          <p:nvPr/>
        </p:nvSpPr>
        <p:spPr>
          <a:xfrm>
            <a:off x="3077849" y="3712159"/>
            <a:ext cx="4940601" cy="285750"/>
          </a:xfrm>
          <a:prstGeom prst="roundRect">
            <a:avLst>
              <a:gd name="adj" fmla="val 7428"/>
            </a:avLst>
          </a:prstGeom>
          <a:solidFill>
            <a:srgbClr val="D9E8FC"/>
          </a:solidFill>
          <a:ln w="25400" cap="flat" cmpd="sng" algn="ctr">
            <a:solidFill>
              <a:schemeClr val="accent1"/>
            </a:solidFill>
            <a:prstDash val="solid"/>
          </a:ln>
          <a:effectLst/>
        </p:spPr>
        <p:txBody>
          <a:bodyPr lIns="68626" tIns="34313" rIns="68626" bIns="34313" rtlCol="0" anchor="ctr"/>
          <a:lstStyle/>
          <a:p>
            <a:pPr algn="ctr"/>
            <a:r>
              <a:rPr lang="en-US" sz="900" b="1" kern="0" dirty="0" smtClean="0">
                <a:solidFill>
                  <a:schemeClr val="bg2">
                    <a:lumMod val="10000"/>
                  </a:schemeClr>
                </a:solidFill>
                <a:latin typeface="Graphik Light"/>
                <a:cs typeface="Graphik Light"/>
              </a:rPr>
              <a:t>IPv4, IPv6</a:t>
            </a:r>
            <a:endParaRPr lang="en-US" sz="900" b="1" kern="0" dirty="0">
              <a:solidFill>
                <a:schemeClr val="bg2">
                  <a:lumMod val="10000"/>
                </a:schemeClr>
              </a:solidFill>
              <a:latin typeface="Graphik Light"/>
              <a:cs typeface="Graphik Light"/>
            </a:endParaRPr>
          </a:p>
        </p:txBody>
      </p:sp>
      <p:sp>
        <p:nvSpPr>
          <p:cNvPr id="38" name="Rounded Rectangle 37"/>
          <p:cNvSpPr/>
          <p:nvPr/>
        </p:nvSpPr>
        <p:spPr>
          <a:xfrm>
            <a:off x="3804358" y="3162317"/>
            <a:ext cx="932609" cy="447473"/>
          </a:xfrm>
          <a:prstGeom prst="roundRect">
            <a:avLst>
              <a:gd name="adj" fmla="val 7428"/>
            </a:avLst>
          </a:prstGeom>
          <a:solidFill>
            <a:schemeClr val="accent3">
              <a:lumMod val="20000"/>
              <a:lumOff val="80000"/>
            </a:schemeClr>
          </a:solidFill>
          <a:ln w="25400" cap="flat" cmpd="sng" algn="ctr">
            <a:solidFill>
              <a:schemeClr val="accent1"/>
            </a:solidFill>
            <a:prstDash val="solid"/>
          </a:ln>
          <a:effectLst/>
        </p:spPr>
        <p:txBody>
          <a:bodyPr lIns="68626" tIns="34313" rIns="68626" bIns="34313" rtlCol="0" anchor="ctr"/>
          <a:lstStyle/>
          <a:p>
            <a:pPr algn="ctr"/>
            <a:r>
              <a:rPr lang="en-US" sz="900" b="1" kern="0" dirty="0" smtClean="0">
                <a:solidFill>
                  <a:schemeClr val="bg2">
                    <a:lumMod val="10000"/>
                  </a:schemeClr>
                </a:solidFill>
                <a:latin typeface="Graphik Light"/>
                <a:cs typeface="Graphik Light"/>
              </a:rPr>
              <a:t>TCP</a:t>
            </a:r>
            <a:endParaRPr lang="en-US" sz="900" b="1" kern="0" dirty="0">
              <a:solidFill>
                <a:schemeClr val="bg2">
                  <a:lumMod val="10000"/>
                </a:schemeClr>
              </a:solidFill>
              <a:latin typeface="Graphik Light"/>
              <a:cs typeface="Graphik Light"/>
            </a:endParaRPr>
          </a:p>
        </p:txBody>
      </p:sp>
      <p:sp>
        <p:nvSpPr>
          <p:cNvPr id="39" name="Rounded Rectangle 38"/>
          <p:cNvSpPr/>
          <p:nvPr/>
        </p:nvSpPr>
        <p:spPr>
          <a:xfrm>
            <a:off x="3077840" y="3162317"/>
            <a:ext cx="728615" cy="447473"/>
          </a:xfrm>
          <a:prstGeom prst="roundRect">
            <a:avLst>
              <a:gd name="adj" fmla="val 7428"/>
            </a:avLst>
          </a:prstGeom>
          <a:solidFill>
            <a:schemeClr val="accent3">
              <a:lumMod val="20000"/>
              <a:lumOff val="80000"/>
            </a:schemeClr>
          </a:solidFill>
          <a:ln w="25400" cap="flat" cmpd="sng" algn="ctr">
            <a:solidFill>
              <a:schemeClr val="accent1"/>
            </a:solidFill>
            <a:prstDash val="solid"/>
          </a:ln>
          <a:effectLst/>
        </p:spPr>
        <p:txBody>
          <a:bodyPr lIns="68626" tIns="34313" rIns="68626" bIns="34313" rtlCol="0" anchor="ctr"/>
          <a:lstStyle/>
          <a:p>
            <a:pPr algn="ctr"/>
            <a:r>
              <a:rPr lang="en-US" sz="900" b="1" kern="0" dirty="0" smtClean="0">
                <a:solidFill>
                  <a:schemeClr val="bg2">
                    <a:lumMod val="10000"/>
                  </a:schemeClr>
                </a:solidFill>
                <a:latin typeface="Graphik Light"/>
                <a:cs typeface="Graphik Light"/>
              </a:rPr>
              <a:t>TLS</a:t>
            </a:r>
          </a:p>
          <a:p>
            <a:pPr algn="ctr"/>
            <a:r>
              <a:rPr lang="en-US" sz="900" b="1" kern="0" dirty="0" smtClean="0">
                <a:solidFill>
                  <a:schemeClr val="bg2">
                    <a:lumMod val="10000"/>
                  </a:schemeClr>
                </a:solidFill>
                <a:latin typeface="Graphik Light"/>
                <a:cs typeface="Graphik Light"/>
              </a:rPr>
              <a:t>(</a:t>
            </a:r>
            <a:r>
              <a:rPr lang="en-US" sz="900" b="1" kern="0" dirty="0" err="1" smtClean="0">
                <a:solidFill>
                  <a:schemeClr val="bg2">
                    <a:lumMod val="10000"/>
                  </a:schemeClr>
                </a:solidFill>
                <a:latin typeface="Graphik Light"/>
                <a:cs typeface="Graphik Light"/>
              </a:rPr>
              <a:t>openSSL</a:t>
            </a:r>
            <a:r>
              <a:rPr lang="en-US" sz="900" b="1" kern="0" dirty="0" smtClean="0">
                <a:solidFill>
                  <a:schemeClr val="bg2">
                    <a:lumMod val="10000"/>
                  </a:schemeClr>
                </a:solidFill>
                <a:latin typeface="Graphik Light"/>
                <a:cs typeface="Graphik Light"/>
              </a:rPr>
              <a:t>)</a:t>
            </a:r>
            <a:endParaRPr lang="en-US" sz="900" b="1" kern="0" dirty="0">
              <a:solidFill>
                <a:schemeClr val="bg2">
                  <a:lumMod val="10000"/>
                </a:schemeClr>
              </a:solidFill>
              <a:latin typeface="Graphik Light"/>
              <a:cs typeface="Graphik Light"/>
            </a:endParaRPr>
          </a:p>
        </p:txBody>
      </p:sp>
      <p:sp>
        <p:nvSpPr>
          <p:cNvPr id="40" name="Rounded Rectangle 39"/>
          <p:cNvSpPr/>
          <p:nvPr/>
        </p:nvSpPr>
        <p:spPr>
          <a:xfrm>
            <a:off x="7289834" y="3161611"/>
            <a:ext cx="728615" cy="447473"/>
          </a:xfrm>
          <a:prstGeom prst="roundRect">
            <a:avLst>
              <a:gd name="adj" fmla="val 7428"/>
            </a:avLst>
          </a:prstGeom>
          <a:solidFill>
            <a:srgbClr val="D9E8FC"/>
          </a:solidFill>
          <a:ln w="25400" cap="flat" cmpd="sng" algn="ctr">
            <a:solidFill>
              <a:schemeClr val="accent1"/>
            </a:solidFill>
            <a:prstDash val="solid"/>
          </a:ln>
          <a:effectLst/>
        </p:spPr>
        <p:txBody>
          <a:bodyPr lIns="68626" tIns="34313" rIns="68626" bIns="34313" rtlCol="0" anchor="ctr"/>
          <a:lstStyle/>
          <a:p>
            <a:pPr algn="ctr"/>
            <a:r>
              <a:rPr lang="en-US" sz="900" b="1" kern="0" dirty="0" smtClean="0">
                <a:solidFill>
                  <a:schemeClr val="bg2">
                    <a:lumMod val="10000"/>
                  </a:schemeClr>
                </a:solidFill>
                <a:latin typeface="Graphik Light"/>
                <a:cs typeface="Graphik Light"/>
              </a:rPr>
              <a:t>DTLS</a:t>
            </a:r>
          </a:p>
          <a:p>
            <a:pPr algn="ctr"/>
            <a:r>
              <a:rPr lang="en-US" sz="900" b="1" kern="0" dirty="0" smtClean="0">
                <a:solidFill>
                  <a:schemeClr val="bg2">
                    <a:lumMod val="10000"/>
                  </a:schemeClr>
                </a:solidFill>
                <a:latin typeface="Graphik Light"/>
                <a:cs typeface="Graphik Light"/>
              </a:rPr>
              <a:t>(</a:t>
            </a:r>
            <a:r>
              <a:rPr lang="en-US" sz="900" b="1" kern="0" dirty="0" err="1" smtClean="0">
                <a:solidFill>
                  <a:schemeClr val="bg2">
                    <a:lumMod val="10000"/>
                  </a:schemeClr>
                </a:solidFill>
                <a:latin typeface="Graphik Light"/>
                <a:cs typeface="Graphik Light"/>
              </a:rPr>
              <a:t>openSSL</a:t>
            </a:r>
            <a:r>
              <a:rPr lang="en-US" sz="900" b="1" kern="0" dirty="0" smtClean="0">
                <a:solidFill>
                  <a:schemeClr val="bg2">
                    <a:lumMod val="10000"/>
                  </a:schemeClr>
                </a:solidFill>
                <a:latin typeface="Graphik Light"/>
                <a:cs typeface="Graphik Light"/>
              </a:rPr>
              <a:t>)</a:t>
            </a:r>
            <a:endParaRPr lang="en-US" sz="900" b="1" kern="0" dirty="0">
              <a:solidFill>
                <a:schemeClr val="bg2">
                  <a:lumMod val="10000"/>
                </a:schemeClr>
              </a:solidFill>
              <a:latin typeface="Graphik Light"/>
              <a:cs typeface="Graphik Light"/>
            </a:endParaRPr>
          </a:p>
        </p:txBody>
      </p:sp>
      <p:sp>
        <p:nvSpPr>
          <p:cNvPr id="41" name="Rounded Rectangle 40"/>
          <p:cNvSpPr/>
          <p:nvPr/>
        </p:nvSpPr>
        <p:spPr>
          <a:xfrm>
            <a:off x="4951809" y="3161611"/>
            <a:ext cx="2284882" cy="447473"/>
          </a:xfrm>
          <a:prstGeom prst="roundRect">
            <a:avLst>
              <a:gd name="adj" fmla="val 7428"/>
            </a:avLst>
          </a:prstGeom>
          <a:solidFill>
            <a:srgbClr val="D9E8FC"/>
          </a:solidFill>
          <a:ln w="25400" cap="flat" cmpd="sng" algn="ctr">
            <a:solidFill>
              <a:schemeClr val="accent1"/>
            </a:solidFill>
            <a:prstDash val="solid"/>
          </a:ln>
          <a:effectLst/>
        </p:spPr>
        <p:txBody>
          <a:bodyPr lIns="68626" tIns="34313" rIns="68626" bIns="34313" rtlCol="0" anchor="ctr"/>
          <a:lstStyle/>
          <a:p>
            <a:pPr algn="ctr"/>
            <a:r>
              <a:rPr lang="en-US" sz="900" b="1" kern="0" dirty="0" smtClean="0">
                <a:solidFill>
                  <a:schemeClr val="bg2">
                    <a:lumMod val="10000"/>
                  </a:schemeClr>
                </a:solidFill>
                <a:latin typeface="Graphik Light"/>
                <a:cs typeface="Graphik Light"/>
              </a:rPr>
              <a:t>UDP</a:t>
            </a:r>
            <a:endParaRPr lang="en-US" sz="900" b="1" kern="0" dirty="0">
              <a:solidFill>
                <a:schemeClr val="bg2">
                  <a:lumMod val="10000"/>
                </a:schemeClr>
              </a:solidFill>
              <a:latin typeface="Graphik Light"/>
              <a:cs typeface="Graphik Light"/>
            </a:endParaRPr>
          </a:p>
        </p:txBody>
      </p:sp>
      <p:sp>
        <p:nvSpPr>
          <p:cNvPr id="44" name="Rounded Rectangle 43"/>
          <p:cNvSpPr/>
          <p:nvPr/>
        </p:nvSpPr>
        <p:spPr>
          <a:xfrm>
            <a:off x="6395376" y="1988746"/>
            <a:ext cx="781749" cy="297974"/>
          </a:xfrm>
          <a:prstGeom prst="roundRect">
            <a:avLst>
              <a:gd name="adj" fmla="val 7428"/>
            </a:avLst>
          </a:prstGeom>
          <a:solidFill>
            <a:srgbClr val="FFF2CC"/>
          </a:solidFill>
          <a:ln w="25400" cap="flat" cmpd="sng" algn="ctr">
            <a:solidFill>
              <a:schemeClr val="accent4">
                <a:lumMod val="75000"/>
              </a:schemeClr>
            </a:solidFill>
            <a:prstDash val="solid"/>
          </a:ln>
          <a:effectLst/>
        </p:spPr>
        <p:txBody>
          <a:bodyPr lIns="68626" tIns="34313" rIns="68626" bIns="34313" rtlCol="0" anchor="ctr"/>
          <a:lstStyle/>
          <a:p>
            <a:pPr algn="ctr"/>
            <a:r>
              <a:rPr lang="en-US" sz="900" b="1" kern="0" dirty="0" err="1">
                <a:solidFill>
                  <a:srgbClr val="000000"/>
                </a:solidFill>
                <a:latin typeface="Graphik Light"/>
                <a:cs typeface="Graphik Light"/>
              </a:rPr>
              <a:t>IoTivity</a:t>
            </a:r>
            <a:endParaRPr lang="en-US" sz="900" b="1" kern="0" dirty="0">
              <a:solidFill>
                <a:srgbClr val="000000"/>
              </a:solidFill>
              <a:latin typeface="Graphik Light"/>
              <a:cs typeface="Graphik Light"/>
            </a:endParaRPr>
          </a:p>
        </p:txBody>
      </p:sp>
      <p:sp>
        <p:nvSpPr>
          <p:cNvPr id="45" name="Rounded Rectangle 44"/>
          <p:cNvSpPr/>
          <p:nvPr/>
        </p:nvSpPr>
        <p:spPr>
          <a:xfrm>
            <a:off x="4951817" y="2452752"/>
            <a:ext cx="528970" cy="297974"/>
          </a:xfrm>
          <a:prstGeom prst="roundRect">
            <a:avLst>
              <a:gd name="adj" fmla="val 7428"/>
            </a:avLst>
          </a:prstGeom>
          <a:solidFill>
            <a:schemeClr val="accent4">
              <a:lumMod val="20000"/>
              <a:lumOff val="80000"/>
            </a:schemeClr>
          </a:solidFill>
          <a:ln w="25400" cap="flat" cmpd="sng" algn="ctr">
            <a:solidFill>
              <a:schemeClr val="accent4">
                <a:lumMod val="75000"/>
              </a:schemeClr>
            </a:solidFill>
            <a:prstDash val="solid"/>
          </a:ln>
          <a:effectLst/>
        </p:spPr>
        <p:txBody>
          <a:bodyPr lIns="68626" tIns="34313" rIns="68626" bIns="34313" rtlCol="0" anchor="ctr"/>
          <a:lstStyle/>
          <a:p>
            <a:pPr algn="ctr"/>
            <a:r>
              <a:rPr lang="en-US" sz="900" kern="0" dirty="0" err="1">
                <a:solidFill>
                  <a:schemeClr val="bg2">
                    <a:lumMod val="10000"/>
                  </a:schemeClr>
                </a:solidFill>
                <a:latin typeface="Graphik Light"/>
                <a:cs typeface="Graphik Light"/>
              </a:rPr>
              <a:t>mDNS</a:t>
            </a:r>
            <a:endParaRPr lang="en-US" sz="900" kern="0" dirty="0">
              <a:solidFill>
                <a:schemeClr val="bg2">
                  <a:lumMod val="10000"/>
                </a:schemeClr>
              </a:solidFill>
              <a:latin typeface="Graphik Light"/>
              <a:cs typeface="Graphik Light"/>
            </a:endParaRPr>
          </a:p>
        </p:txBody>
      </p:sp>
      <p:sp>
        <p:nvSpPr>
          <p:cNvPr id="46" name="Rounded Rectangle 45"/>
          <p:cNvSpPr/>
          <p:nvPr/>
        </p:nvSpPr>
        <p:spPr>
          <a:xfrm>
            <a:off x="5555139" y="2452752"/>
            <a:ext cx="1627430" cy="297974"/>
          </a:xfrm>
          <a:prstGeom prst="roundRect">
            <a:avLst>
              <a:gd name="adj" fmla="val 7428"/>
            </a:avLst>
          </a:prstGeom>
          <a:solidFill>
            <a:schemeClr val="accent4">
              <a:lumMod val="20000"/>
              <a:lumOff val="80000"/>
            </a:schemeClr>
          </a:solidFill>
          <a:ln w="25400" cap="flat" cmpd="sng" algn="ctr">
            <a:solidFill>
              <a:schemeClr val="accent4">
                <a:lumMod val="75000"/>
              </a:schemeClr>
            </a:solidFill>
            <a:prstDash val="solid"/>
          </a:ln>
          <a:effectLst/>
        </p:spPr>
        <p:txBody>
          <a:bodyPr lIns="68626" tIns="34313" rIns="68626" bIns="34313" rtlCol="0" anchor="ctr"/>
          <a:lstStyle/>
          <a:p>
            <a:pPr algn="ctr"/>
            <a:r>
              <a:rPr lang="en-US" sz="900" kern="0" dirty="0" err="1">
                <a:solidFill>
                  <a:schemeClr val="bg2">
                    <a:lumMod val="10000"/>
                  </a:schemeClr>
                </a:solidFill>
                <a:latin typeface="Graphik Light"/>
                <a:cs typeface="Graphik Light"/>
              </a:rPr>
              <a:t>CoAP</a:t>
            </a:r>
            <a:endParaRPr lang="en-US" sz="900" kern="0" dirty="0">
              <a:solidFill>
                <a:schemeClr val="bg2">
                  <a:lumMod val="10000"/>
                </a:schemeClr>
              </a:solidFill>
              <a:latin typeface="Graphik Light"/>
              <a:cs typeface="Graphik Light"/>
            </a:endParaRPr>
          </a:p>
        </p:txBody>
      </p:sp>
      <p:sp>
        <p:nvSpPr>
          <p:cNvPr id="47" name="Rounded Rectangle 46"/>
          <p:cNvSpPr/>
          <p:nvPr/>
        </p:nvSpPr>
        <p:spPr>
          <a:xfrm>
            <a:off x="7236700" y="1988746"/>
            <a:ext cx="781749" cy="297974"/>
          </a:xfrm>
          <a:prstGeom prst="roundRect">
            <a:avLst>
              <a:gd name="adj" fmla="val 7428"/>
            </a:avLst>
          </a:prstGeom>
          <a:solidFill>
            <a:srgbClr val="FFF2CC"/>
          </a:solidFill>
          <a:ln w="25400" cap="flat" cmpd="sng" algn="ctr">
            <a:solidFill>
              <a:schemeClr val="accent4">
                <a:lumMod val="75000"/>
              </a:schemeClr>
            </a:solidFill>
            <a:prstDash val="solid"/>
          </a:ln>
          <a:effectLst/>
        </p:spPr>
        <p:txBody>
          <a:bodyPr lIns="68626" tIns="34313" rIns="68626" bIns="34313" rtlCol="0" anchor="ctr"/>
          <a:lstStyle/>
          <a:p>
            <a:pPr algn="ctr"/>
            <a:r>
              <a:rPr lang="en-US" sz="900" b="1" kern="0" dirty="0">
                <a:solidFill>
                  <a:srgbClr val="000000"/>
                </a:solidFill>
                <a:latin typeface="Graphik Light"/>
                <a:cs typeface="Graphik Light"/>
              </a:rPr>
              <a:t>MQTT-SN</a:t>
            </a:r>
          </a:p>
        </p:txBody>
      </p:sp>
      <p:sp>
        <p:nvSpPr>
          <p:cNvPr id="48" name="Rounded Rectangle 47"/>
          <p:cNvSpPr/>
          <p:nvPr/>
        </p:nvSpPr>
        <p:spPr>
          <a:xfrm>
            <a:off x="4208006" y="2463174"/>
            <a:ext cx="528970" cy="297974"/>
          </a:xfrm>
          <a:prstGeom prst="roundRect">
            <a:avLst>
              <a:gd name="adj" fmla="val 7428"/>
            </a:avLst>
          </a:prstGeom>
          <a:solidFill>
            <a:schemeClr val="accent4">
              <a:lumMod val="20000"/>
              <a:lumOff val="80000"/>
            </a:schemeClr>
          </a:solidFill>
          <a:ln w="25400" cap="flat" cmpd="sng" algn="ctr">
            <a:solidFill>
              <a:schemeClr val="accent4">
                <a:lumMod val="75000"/>
              </a:schemeClr>
            </a:solidFill>
            <a:prstDash val="solid"/>
          </a:ln>
          <a:effectLst/>
        </p:spPr>
        <p:txBody>
          <a:bodyPr lIns="68626" tIns="34313" rIns="68626" bIns="34313" rtlCol="0" anchor="ctr"/>
          <a:lstStyle/>
          <a:p>
            <a:pPr algn="ctr"/>
            <a:r>
              <a:rPr lang="en-US" sz="900" kern="0" dirty="0">
                <a:solidFill>
                  <a:schemeClr val="bg2">
                    <a:lumMod val="10000"/>
                  </a:schemeClr>
                </a:solidFill>
                <a:latin typeface="Graphik Light"/>
                <a:cs typeface="Graphik Light"/>
              </a:rPr>
              <a:t>MQTT</a:t>
            </a:r>
          </a:p>
        </p:txBody>
      </p:sp>
      <p:sp>
        <p:nvSpPr>
          <p:cNvPr id="49" name="Rectangle 48"/>
          <p:cNvSpPr/>
          <p:nvPr/>
        </p:nvSpPr>
        <p:spPr>
          <a:xfrm>
            <a:off x="2866644" y="1084812"/>
            <a:ext cx="8556072" cy="457200"/>
          </a:xfrm>
          <a:prstGeom prst="rect">
            <a:avLst/>
          </a:prstGeom>
          <a:solidFill>
            <a:srgbClr val="DEEBF7"/>
          </a:solidFill>
          <a:ln w="127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latin typeface="Graphik Light"/>
                <a:cs typeface="Graphik Light"/>
              </a:rPr>
              <a:t>User Applications</a:t>
            </a:r>
          </a:p>
        </p:txBody>
      </p:sp>
      <p:sp>
        <p:nvSpPr>
          <p:cNvPr id="52" name="Rounded Rectangle 51"/>
          <p:cNvSpPr/>
          <p:nvPr/>
        </p:nvSpPr>
        <p:spPr>
          <a:xfrm>
            <a:off x="8217028" y="4080196"/>
            <a:ext cx="916307" cy="285750"/>
          </a:xfrm>
          <a:prstGeom prst="roundRect">
            <a:avLst>
              <a:gd name="adj" fmla="val 7428"/>
            </a:avLst>
          </a:prstGeom>
          <a:solidFill>
            <a:schemeClr val="bg1"/>
          </a:solidFill>
          <a:ln w="25400" cap="flat" cmpd="sng" algn="ctr">
            <a:solidFill>
              <a:srgbClr val="0070C0"/>
            </a:solidFill>
            <a:prstDash val="solid"/>
          </a:ln>
          <a:effectLst/>
        </p:spPr>
        <p:txBody>
          <a:bodyPr lIns="68626" tIns="34313" rIns="68626" bIns="34313" rtlCol="0" anchor="ctr"/>
          <a:lstStyle/>
          <a:p>
            <a:pPr algn="ctr">
              <a:defRPr/>
            </a:pPr>
            <a:r>
              <a:rPr lang="en-US" sz="900" kern="0" dirty="0" smtClean="0">
                <a:solidFill>
                  <a:schemeClr val="bg2">
                    <a:lumMod val="10000"/>
                  </a:schemeClr>
                </a:solidFill>
                <a:latin typeface="Graphik Light"/>
                <a:cs typeface="Graphik Light"/>
              </a:rPr>
              <a:t>Application </a:t>
            </a:r>
          </a:p>
          <a:p>
            <a:pPr algn="ctr">
              <a:defRPr/>
            </a:pPr>
            <a:r>
              <a:rPr lang="en-US" sz="900" kern="0" dirty="0" smtClean="0">
                <a:solidFill>
                  <a:schemeClr val="bg2">
                    <a:lumMod val="10000"/>
                  </a:schemeClr>
                </a:solidFill>
                <a:latin typeface="Graphik Light"/>
                <a:cs typeface="Graphik Light"/>
              </a:rPr>
              <a:t>Sub-layer</a:t>
            </a:r>
            <a:endParaRPr lang="en-US" sz="900" kern="0" dirty="0">
              <a:solidFill>
                <a:schemeClr val="bg2">
                  <a:lumMod val="10000"/>
                </a:schemeClr>
              </a:solidFill>
              <a:latin typeface="Graphik Light"/>
              <a:cs typeface="Graphik Light"/>
            </a:endParaRPr>
          </a:p>
        </p:txBody>
      </p:sp>
      <p:sp>
        <p:nvSpPr>
          <p:cNvPr id="54" name="Rounded Rectangle 53"/>
          <p:cNvSpPr/>
          <p:nvPr/>
        </p:nvSpPr>
        <p:spPr>
          <a:xfrm>
            <a:off x="7070263" y="4421953"/>
            <a:ext cx="916307" cy="285750"/>
          </a:xfrm>
          <a:prstGeom prst="roundRect">
            <a:avLst>
              <a:gd name="adj" fmla="val 7428"/>
            </a:avLst>
          </a:prstGeom>
          <a:solidFill>
            <a:schemeClr val="bg1"/>
          </a:solidFill>
          <a:ln w="25400" cap="flat" cmpd="sng" algn="ctr">
            <a:solidFill>
              <a:srgbClr val="0070C0"/>
            </a:solidFill>
            <a:prstDash val="solid"/>
          </a:ln>
          <a:effectLst/>
        </p:spPr>
        <p:txBody>
          <a:bodyPr lIns="68626" tIns="34313" rIns="68626" bIns="34313" rtlCol="0" anchor="ctr"/>
          <a:lstStyle/>
          <a:p>
            <a:pPr algn="ctr">
              <a:defRPr/>
            </a:pPr>
            <a:r>
              <a:rPr lang="en-US" sz="900" kern="0" dirty="0" smtClean="0">
                <a:solidFill>
                  <a:schemeClr val="bg2">
                    <a:lumMod val="10000"/>
                  </a:schemeClr>
                </a:solidFill>
                <a:latin typeface="Graphik Light"/>
                <a:cs typeface="Graphik Light"/>
              </a:rPr>
              <a:t>6lowPAN</a:t>
            </a:r>
            <a:endParaRPr lang="en-US" sz="900" kern="0" dirty="0">
              <a:solidFill>
                <a:schemeClr val="bg2">
                  <a:lumMod val="10000"/>
                </a:schemeClr>
              </a:solidFill>
              <a:latin typeface="Graphik Light"/>
              <a:cs typeface="Graphik Light"/>
            </a:endParaRPr>
          </a:p>
        </p:txBody>
      </p:sp>
      <p:sp>
        <p:nvSpPr>
          <p:cNvPr id="57" name="Rounded Rectangle 56"/>
          <p:cNvSpPr/>
          <p:nvPr/>
        </p:nvSpPr>
        <p:spPr>
          <a:xfrm>
            <a:off x="10588737" y="3794434"/>
            <a:ext cx="916307" cy="285750"/>
          </a:xfrm>
          <a:prstGeom prst="roundRect">
            <a:avLst>
              <a:gd name="adj" fmla="val 7428"/>
            </a:avLst>
          </a:prstGeom>
          <a:solidFill>
            <a:schemeClr val="bg1"/>
          </a:solidFill>
          <a:ln w="25400" cap="flat" cmpd="sng" algn="ctr">
            <a:solidFill>
              <a:srgbClr val="0070C0"/>
            </a:solidFill>
            <a:prstDash val="solid"/>
          </a:ln>
          <a:effectLst/>
        </p:spPr>
        <p:txBody>
          <a:bodyPr lIns="68626" tIns="34313" rIns="68626" bIns="34313" rtlCol="0" anchor="ctr"/>
          <a:lstStyle/>
          <a:p>
            <a:pPr algn="ctr">
              <a:defRPr/>
            </a:pPr>
            <a:r>
              <a:rPr lang="en-US" sz="900" kern="0" dirty="0" smtClean="0">
                <a:solidFill>
                  <a:schemeClr val="bg2">
                    <a:lumMod val="10000"/>
                  </a:schemeClr>
                </a:solidFill>
                <a:latin typeface="Graphik Light"/>
                <a:cs typeface="Graphik Light"/>
              </a:rPr>
              <a:t>ATT, SMP </a:t>
            </a:r>
            <a:endParaRPr lang="en-US" sz="900" kern="0" dirty="0">
              <a:solidFill>
                <a:schemeClr val="bg2">
                  <a:lumMod val="10000"/>
                </a:schemeClr>
              </a:solidFill>
              <a:latin typeface="Graphik Light"/>
              <a:cs typeface="Graphik Light"/>
            </a:endParaRPr>
          </a:p>
        </p:txBody>
      </p:sp>
      <p:sp>
        <p:nvSpPr>
          <p:cNvPr id="58" name="Rounded Rectangle 57"/>
          <p:cNvSpPr/>
          <p:nvPr/>
        </p:nvSpPr>
        <p:spPr>
          <a:xfrm>
            <a:off x="10588737" y="3466192"/>
            <a:ext cx="916307" cy="285750"/>
          </a:xfrm>
          <a:prstGeom prst="roundRect">
            <a:avLst>
              <a:gd name="adj" fmla="val 7428"/>
            </a:avLst>
          </a:prstGeom>
          <a:solidFill>
            <a:schemeClr val="bg1"/>
          </a:solidFill>
          <a:ln w="25400" cap="flat" cmpd="sng" algn="ctr">
            <a:solidFill>
              <a:srgbClr val="0070C0"/>
            </a:solidFill>
            <a:prstDash val="solid"/>
          </a:ln>
          <a:effectLst/>
        </p:spPr>
        <p:txBody>
          <a:bodyPr lIns="68626" tIns="34313" rIns="68626" bIns="34313" rtlCol="0" anchor="ctr"/>
          <a:lstStyle/>
          <a:p>
            <a:pPr algn="ctr">
              <a:defRPr/>
            </a:pPr>
            <a:r>
              <a:rPr lang="en-US" sz="900" kern="0" dirty="0" smtClean="0">
                <a:solidFill>
                  <a:schemeClr val="bg2">
                    <a:lumMod val="10000"/>
                  </a:schemeClr>
                </a:solidFill>
                <a:latin typeface="Graphik Light"/>
                <a:cs typeface="Graphik Light"/>
              </a:rPr>
              <a:t>GATT, GAP</a:t>
            </a:r>
            <a:endParaRPr lang="en-US" sz="900" kern="0" dirty="0">
              <a:solidFill>
                <a:schemeClr val="bg2">
                  <a:lumMod val="10000"/>
                </a:schemeClr>
              </a:solidFill>
              <a:latin typeface="Graphik Light"/>
              <a:cs typeface="Graphik Light"/>
            </a:endParaRPr>
          </a:p>
        </p:txBody>
      </p:sp>
      <p:sp>
        <p:nvSpPr>
          <p:cNvPr id="68" name="Rounded Rectangle 67"/>
          <p:cNvSpPr/>
          <p:nvPr/>
        </p:nvSpPr>
        <p:spPr>
          <a:xfrm>
            <a:off x="7028484" y="4836311"/>
            <a:ext cx="2159354" cy="285750"/>
          </a:xfrm>
          <a:prstGeom prst="roundRect">
            <a:avLst>
              <a:gd name="adj" fmla="val 7428"/>
            </a:avLst>
          </a:prstGeom>
          <a:solidFill>
            <a:schemeClr val="bg1"/>
          </a:solidFill>
          <a:ln w="25400" cap="flat" cmpd="sng" algn="ctr">
            <a:solidFill>
              <a:srgbClr val="0070C0"/>
            </a:solidFill>
            <a:prstDash val="solid"/>
          </a:ln>
          <a:effectLst/>
        </p:spPr>
        <p:txBody>
          <a:bodyPr lIns="68626" tIns="34313" rIns="68626" bIns="34313" rtlCol="0" anchor="ctr"/>
          <a:lstStyle/>
          <a:p>
            <a:pPr algn="ctr">
              <a:defRPr/>
            </a:pPr>
            <a:r>
              <a:rPr lang="en-US" sz="900" kern="0" dirty="0" smtClean="0">
                <a:solidFill>
                  <a:schemeClr val="bg2">
                    <a:lumMod val="10000"/>
                  </a:schemeClr>
                </a:solidFill>
                <a:latin typeface="Graphik Light"/>
                <a:cs typeface="Graphik Light"/>
              </a:rPr>
              <a:t>802.15.4 MAC</a:t>
            </a:r>
            <a:endParaRPr lang="en-US" sz="900" kern="0" dirty="0">
              <a:solidFill>
                <a:schemeClr val="bg2">
                  <a:lumMod val="10000"/>
                </a:schemeClr>
              </a:solidFill>
              <a:latin typeface="Graphik Light"/>
              <a:cs typeface="Graphik Light"/>
            </a:endParaRPr>
          </a:p>
        </p:txBody>
      </p:sp>
      <p:sp>
        <p:nvSpPr>
          <p:cNvPr id="69" name="Rounded Rectangle 68"/>
          <p:cNvSpPr/>
          <p:nvPr/>
        </p:nvSpPr>
        <p:spPr>
          <a:xfrm>
            <a:off x="9361033" y="4779161"/>
            <a:ext cx="916307" cy="285750"/>
          </a:xfrm>
          <a:prstGeom prst="roundRect">
            <a:avLst>
              <a:gd name="adj" fmla="val 7428"/>
            </a:avLst>
          </a:prstGeom>
          <a:solidFill>
            <a:schemeClr val="bg1"/>
          </a:solidFill>
          <a:ln w="25400" cap="flat" cmpd="sng" algn="ctr">
            <a:solidFill>
              <a:srgbClr val="0070C0"/>
            </a:solidFill>
            <a:prstDash val="solid"/>
          </a:ln>
          <a:effectLst/>
        </p:spPr>
        <p:txBody>
          <a:bodyPr lIns="68626" tIns="34313" rIns="68626" bIns="34313" rtlCol="0" anchor="ctr"/>
          <a:lstStyle/>
          <a:p>
            <a:pPr algn="ctr">
              <a:defRPr/>
            </a:pPr>
            <a:r>
              <a:rPr lang="en-US" sz="900" kern="0" dirty="0" smtClean="0">
                <a:solidFill>
                  <a:schemeClr val="bg2">
                    <a:lumMod val="10000"/>
                  </a:schemeClr>
                </a:solidFill>
                <a:latin typeface="Graphik Light"/>
                <a:cs typeface="Graphik Light"/>
              </a:rPr>
              <a:t>LMP, SCO</a:t>
            </a:r>
          </a:p>
        </p:txBody>
      </p:sp>
      <p:sp>
        <p:nvSpPr>
          <p:cNvPr id="70" name="Rounded Rectangle 69"/>
          <p:cNvSpPr/>
          <p:nvPr/>
        </p:nvSpPr>
        <p:spPr>
          <a:xfrm>
            <a:off x="10588728" y="4779161"/>
            <a:ext cx="916308" cy="285750"/>
          </a:xfrm>
          <a:prstGeom prst="roundRect">
            <a:avLst>
              <a:gd name="adj" fmla="val 7428"/>
            </a:avLst>
          </a:prstGeom>
          <a:solidFill>
            <a:schemeClr val="bg1"/>
          </a:solidFill>
          <a:ln w="25400" cap="flat" cmpd="sng" algn="ctr">
            <a:solidFill>
              <a:srgbClr val="0070C0"/>
            </a:solidFill>
            <a:prstDash val="solid"/>
          </a:ln>
          <a:effectLst/>
        </p:spPr>
        <p:txBody>
          <a:bodyPr lIns="68626" tIns="34313" rIns="68626" bIns="34313" rtlCol="0" anchor="ctr"/>
          <a:lstStyle/>
          <a:p>
            <a:pPr algn="ctr">
              <a:defRPr/>
            </a:pPr>
            <a:r>
              <a:rPr lang="en-US" sz="900" kern="0" dirty="0" smtClean="0">
                <a:solidFill>
                  <a:schemeClr val="bg2">
                    <a:lumMod val="10000"/>
                  </a:schemeClr>
                </a:solidFill>
                <a:latin typeface="Graphik Light"/>
                <a:cs typeface="Graphik Light"/>
              </a:rPr>
              <a:t>Low Energy Link Layer</a:t>
            </a:r>
            <a:endParaRPr lang="en-US" sz="900" kern="0" dirty="0">
              <a:solidFill>
                <a:schemeClr val="bg2">
                  <a:lumMod val="10000"/>
                </a:schemeClr>
              </a:solidFill>
              <a:latin typeface="Graphik Light"/>
              <a:cs typeface="Graphik Light"/>
            </a:endParaRPr>
          </a:p>
        </p:txBody>
      </p:sp>
      <p:sp>
        <p:nvSpPr>
          <p:cNvPr id="71" name="Rounded Rectangle 70"/>
          <p:cNvSpPr/>
          <p:nvPr/>
        </p:nvSpPr>
        <p:spPr>
          <a:xfrm>
            <a:off x="9361031" y="4122676"/>
            <a:ext cx="2144005" cy="243270"/>
          </a:xfrm>
          <a:prstGeom prst="roundRect">
            <a:avLst>
              <a:gd name="adj" fmla="val 7428"/>
            </a:avLst>
          </a:prstGeom>
          <a:solidFill>
            <a:schemeClr val="bg1"/>
          </a:solidFill>
          <a:ln w="25400" cap="flat" cmpd="sng" algn="ctr">
            <a:solidFill>
              <a:srgbClr val="0070C0"/>
            </a:solidFill>
            <a:prstDash val="solid"/>
          </a:ln>
          <a:effectLst/>
        </p:spPr>
        <p:txBody>
          <a:bodyPr lIns="68626" tIns="34313" rIns="68626" bIns="34313" rtlCol="0" anchor="ctr"/>
          <a:lstStyle/>
          <a:p>
            <a:pPr algn="ctr">
              <a:defRPr/>
            </a:pPr>
            <a:r>
              <a:rPr lang="en-US" sz="900" kern="0" dirty="0" smtClean="0">
                <a:solidFill>
                  <a:schemeClr val="bg2">
                    <a:lumMod val="10000"/>
                  </a:schemeClr>
                </a:solidFill>
                <a:latin typeface="Graphik Light"/>
                <a:cs typeface="Graphik Light"/>
              </a:rPr>
              <a:t>L2CAP</a:t>
            </a:r>
            <a:endParaRPr lang="en-US" sz="900" kern="0" dirty="0">
              <a:solidFill>
                <a:schemeClr val="bg2">
                  <a:lumMod val="10000"/>
                </a:schemeClr>
              </a:solidFill>
              <a:latin typeface="Graphik Light"/>
              <a:cs typeface="Graphik Light"/>
            </a:endParaRPr>
          </a:p>
        </p:txBody>
      </p:sp>
      <p:sp>
        <p:nvSpPr>
          <p:cNvPr id="72" name="Rounded Rectangle 71"/>
          <p:cNvSpPr/>
          <p:nvPr/>
        </p:nvSpPr>
        <p:spPr>
          <a:xfrm>
            <a:off x="9361032" y="3794446"/>
            <a:ext cx="916307" cy="285750"/>
          </a:xfrm>
          <a:prstGeom prst="roundRect">
            <a:avLst>
              <a:gd name="adj" fmla="val 7428"/>
            </a:avLst>
          </a:prstGeom>
          <a:solidFill>
            <a:schemeClr val="bg1"/>
          </a:solidFill>
          <a:ln w="25400" cap="flat" cmpd="sng" algn="ctr">
            <a:solidFill>
              <a:srgbClr val="0070C0"/>
            </a:solidFill>
            <a:prstDash val="solid"/>
          </a:ln>
          <a:effectLst/>
        </p:spPr>
        <p:txBody>
          <a:bodyPr lIns="68626" tIns="34313" rIns="68626" bIns="34313" rtlCol="0" anchor="ctr"/>
          <a:lstStyle/>
          <a:p>
            <a:pPr algn="ctr">
              <a:defRPr/>
            </a:pPr>
            <a:r>
              <a:rPr lang="en-US" sz="900" kern="0" dirty="0" smtClean="0">
                <a:solidFill>
                  <a:schemeClr val="bg2">
                    <a:lumMod val="10000"/>
                  </a:schemeClr>
                </a:solidFill>
                <a:latin typeface="Graphik Light"/>
                <a:cs typeface="Graphik Light"/>
              </a:rPr>
              <a:t>RFCOMM</a:t>
            </a:r>
            <a:endParaRPr lang="en-US" sz="900" kern="0" dirty="0">
              <a:solidFill>
                <a:schemeClr val="bg2">
                  <a:lumMod val="10000"/>
                </a:schemeClr>
              </a:solidFill>
              <a:latin typeface="Graphik Light"/>
              <a:cs typeface="Graphik Light"/>
            </a:endParaRPr>
          </a:p>
        </p:txBody>
      </p:sp>
      <p:sp>
        <p:nvSpPr>
          <p:cNvPr id="73" name="Rounded Rectangle 72"/>
          <p:cNvSpPr/>
          <p:nvPr/>
        </p:nvSpPr>
        <p:spPr>
          <a:xfrm>
            <a:off x="9361032" y="3466192"/>
            <a:ext cx="916307" cy="285750"/>
          </a:xfrm>
          <a:prstGeom prst="roundRect">
            <a:avLst>
              <a:gd name="adj" fmla="val 7428"/>
            </a:avLst>
          </a:prstGeom>
          <a:solidFill>
            <a:schemeClr val="bg1"/>
          </a:solidFill>
          <a:ln w="25400" cap="flat" cmpd="sng" algn="ctr">
            <a:solidFill>
              <a:srgbClr val="0070C0"/>
            </a:solidFill>
            <a:prstDash val="solid"/>
          </a:ln>
          <a:effectLst/>
        </p:spPr>
        <p:txBody>
          <a:bodyPr lIns="68626" tIns="34313" rIns="68626" bIns="34313" rtlCol="0" anchor="ctr"/>
          <a:lstStyle/>
          <a:p>
            <a:pPr algn="ctr">
              <a:defRPr/>
            </a:pPr>
            <a:r>
              <a:rPr lang="en-US" sz="900" kern="0" dirty="0" smtClean="0">
                <a:solidFill>
                  <a:schemeClr val="bg2">
                    <a:lumMod val="10000"/>
                  </a:schemeClr>
                </a:solidFill>
                <a:latin typeface="Graphik Light"/>
                <a:cs typeface="Graphik Light"/>
              </a:rPr>
              <a:t>OBEX, SPP</a:t>
            </a:r>
            <a:endParaRPr lang="en-US" sz="900" kern="0" dirty="0">
              <a:solidFill>
                <a:schemeClr val="bg2">
                  <a:lumMod val="10000"/>
                </a:schemeClr>
              </a:solidFill>
              <a:latin typeface="Graphik Light"/>
              <a:cs typeface="Graphik Light"/>
            </a:endParaRPr>
          </a:p>
        </p:txBody>
      </p:sp>
      <p:sp>
        <p:nvSpPr>
          <p:cNvPr id="74" name="Rounded Rectangle 73"/>
          <p:cNvSpPr/>
          <p:nvPr/>
        </p:nvSpPr>
        <p:spPr>
          <a:xfrm>
            <a:off x="5083576" y="4836311"/>
            <a:ext cx="1488105" cy="285750"/>
          </a:xfrm>
          <a:prstGeom prst="roundRect">
            <a:avLst>
              <a:gd name="adj" fmla="val 7428"/>
            </a:avLst>
          </a:prstGeom>
          <a:solidFill>
            <a:schemeClr val="bg1"/>
          </a:solidFill>
          <a:ln w="25400" cap="flat" cmpd="sng" algn="ctr">
            <a:solidFill>
              <a:srgbClr val="0070C0"/>
            </a:solidFill>
            <a:prstDash val="solid"/>
          </a:ln>
          <a:effectLst/>
        </p:spPr>
        <p:txBody>
          <a:bodyPr lIns="68626" tIns="34313" rIns="68626" bIns="34313" rtlCol="0" anchor="ctr"/>
          <a:lstStyle/>
          <a:p>
            <a:pPr algn="ctr">
              <a:defRPr/>
            </a:pPr>
            <a:r>
              <a:rPr lang="en-US" sz="900" kern="0" dirty="0" smtClean="0">
                <a:solidFill>
                  <a:schemeClr val="bg2">
                    <a:lumMod val="10000"/>
                  </a:schemeClr>
                </a:solidFill>
                <a:latin typeface="Graphik Light"/>
                <a:cs typeface="Graphik Light"/>
              </a:rPr>
              <a:t>802.11 MAC</a:t>
            </a:r>
            <a:endParaRPr lang="en-US" sz="900" kern="0" dirty="0">
              <a:solidFill>
                <a:schemeClr val="bg2">
                  <a:lumMod val="10000"/>
                </a:schemeClr>
              </a:solidFill>
              <a:latin typeface="Graphik Light"/>
              <a:cs typeface="Graphik Light"/>
            </a:endParaRPr>
          </a:p>
        </p:txBody>
      </p:sp>
      <p:sp>
        <p:nvSpPr>
          <p:cNvPr id="75" name="Rounded Rectangle 74"/>
          <p:cNvSpPr/>
          <p:nvPr/>
        </p:nvSpPr>
        <p:spPr>
          <a:xfrm>
            <a:off x="3479589" y="4836311"/>
            <a:ext cx="1488105" cy="285750"/>
          </a:xfrm>
          <a:prstGeom prst="roundRect">
            <a:avLst>
              <a:gd name="adj" fmla="val 7428"/>
            </a:avLst>
          </a:prstGeom>
          <a:solidFill>
            <a:schemeClr val="bg1"/>
          </a:solidFill>
          <a:ln w="25400" cap="flat" cmpd="sng" algn="ctr">
            <a:solidFill>
              <a:srgbClr val="0070C0"/>
            </a:solidFill>
            <a:prstDash val="solid"/>
          </a:ln>
          <a:effectLst/>
        </p:spPr>
        <p:txBody>
          <a:bodyPr lIns="68626" tIns="34313" rIns="68626" bIns="34313" rtlCol="0" anchor="ctr"/>
          <a:lstStyle/>
          <a:p>
            <a:pPr algn="ctr">
              <a:defRPr/>
            </a:pPr>
            <a:r>
              <a:rPr lang="en-US" sz="900" kern="0" dirty="0" smtClean="0">
                <a:solidFill>
                  <a:schemeClr val="bg2">
                    <a:lumMod val="10000"/>
                  </a:schemeClr>
                </a:solidFill>
                <a:latin typeface="Graphik Light"/>
                <a:cs typeface="Graphik Light"/>
              </a:rPr>
              <a:t>Ethernet Driver</a:t>
            </a:r>
            <a:endParaRPr lang="en-US" sz="900" kern="0" dirty="0">
              <a:solidFill>
                <a:schemeClr val="bg2">
                  <a:lumMod val="10000"/>
                </a:schemeClr>
              </a:solidFill>
              <a:latin typeface="Graphik Light"/>
              <a:cs typeface="Graphik Light"/>
            </a:endParaRPr>
          </a:p>
        </p:txBody>
      </p:sp>
      <p:sp>
        <p:nvSpPr>
          <p:cNvPr id="76" name="Rounded Rectangle 75"/>
          <p:cNvSpPr/>
          <p:nvPr/>
        </p:nvSpPr>
        <p:spPr>
          <a:xfrm>
            <a:off x="3064631" y="2468638"/>
            <a:ext cx="528970" cy="297974"/>
          </a:xfrm>
          <a:prstGeom prst="roundRect">
            <a:avLst>
              <a:gd name="adj" fmla="val 7428"/>
            </a:avLst>
          </a:prstGeom>
          <a:solidFill>
            <a:schemeClr val="accent4">
              <a:lumMod val="20000"/>
              <a:lumOff val="80000"/>
            </a:schemeClr>
          </a:solidFill>
          <a:ln w="25400" cap="flat" cmpd="sng" algn="ctr">
            <a:solidFill>
              <a:schemeClr val="accent4">
                <a:lumMod val="75000"/>
              </a:schemeClr>
            </a:solidFill>
            <a:prstDash val="solid"/>
          </a:ln>
          <a:effectLst/>
        </p:spPr>
        <p:txBody>
          <a:bodyPr lIns="68626" tIns="34313" rIns="68626" bIns="34313" rtlCol="0" anchor="ctr"/>
          <a:lstStyle/>
          <a:p>
            <a:pPr algn="ctr"/>
            <a:r>
              <a:rPr lang="en-US" sz="900" kern="0" dirty="0">
                <a:solidFill>
                  <a:schemeClr val="bg2">
                    <a:lumMod val="10000"/>
                  </a:schemeClr>
                </a:solidFill>
                <a:latin typeface="Graphik Light"/>
                <a:cs typeface="Graphik Light"/>
              </a:rPr>
              <a:t>HTTP</a:t>
            </a:r>
          </a:p>
        </p:txBody>
      </p:sp>
      <p:sp>
        <p:nvSpPr>
          <p:cNvPr id="78" name="Rounded Rectangle 77"/>
          <p:cNvSpPr/>
          <p:nvPr/>
        </p:nvSpPr>
        <p:spPr>
          <a:xfrm>
            <a:off x="3636309" y="2154778"/>
            <a:ext cx="528970" cy="297974"/>
          </a:xfrm>
          <a:prstGeom prst="roundRect">
            <a:avLst>
              <a:gd name="adj" fmla="val 7428"/>
            </a:avLst>
          </a:prstGeom>
          <a:solidFill>
            <a:schemeClr val="accent4">
              <a:lumMod val="20000"/>
              <a:lumOff val="80000"/>
            </a:schemeClr>
          </a:solidFill>
          <a:ln w="25400" cap="flat" cmpd="sng" algn="ctr">
            <a:solidFill>
              <a:schemeClr val="accent4">
                <a:lumMod val="75000"/>
              </a:schemeClr>
            </a:solidFill>
            <a:prstDash val="solid"/>
          </a:ln>
          <a:effectLst/>
        </p:spPr>
        <p:txBody>
          <a:bodyPr lIns="68626" tIns="34313" rIns="68626" bIns="34313" rtlCol="0" anchor="ctr"/>
          <a:lstStyle/>
          <a:p>
            <a:pPr algn="ctr"/>
            <a:r>
              <a:rPr lang="en-US" sz="900" kern="0" dirty="0" smtClean="0">
                <a:solidFill>
                  <a:schemeClr val="bg2">
                    <a:lumMod val="10000"/>
                  </a:schemeClr>
                </a:solidFill>
                <a:latin typeface="Graphik Light"/>
                <a:cs typeface="Graphik Light"/>
              </a:rPr>
              <a:t>Web socket</a:t>
            </a:r>
            <a:endParaRPr lang="en-US" sz="900" kern="0" dirty="0">
              <a:solidFill>
                <a:schemeClr val="bg2">
                  <a:lumMod val="10000"/>
                </a:schemeClr>
              </a:solidFill>
              <a:latin typeface="Graphik Light"/>
              <a:cs typeface="Graphik Light"/>
            </a:endParaRPr>
          </a:p>
        </p:txBody>
      </p:sp>
      <p:sp>
        <p:nvSpPr>
          <p:cNvPr id="79" name="Rounded Rectangle 78"/>
          <p:cNvSpPr/>
          <p:nvPr/>
        </p:nvSpPr>
        <p:spPr>
          <a:xfrm>
            <a:off x="3064631" y="2154778"/>
            <a:ext cx="528970" cy="297974"/>
          </a:xfrm>
          <a:prstGeom prst="roundRect">
            <a:avLst>
              <a:gd name="adj" fmla="val 7428"/>
            </a:avLst>
          </a:prstGeom>
          <a:solidFill>
            <a:schemeClr val="accent4">
              <a:lumMod val="20000"/>
              <a:lumOff val="80000"/>
            </a:schemeClr>
          </a:solidFill>
          <a:ln w="25400" cap="flat" cmpd="sng" algn="ctr">
            <a:solidFill>
              <a:schemeClr val="accent4">
                <a:lumMod val="75000"/>
              </a:schemeClr>
            </a:solidFill>
            <a:prstDash val="solid"/>
          </a:ln>
          <a:effectLst/>
        </p:spPr>
        <p:txBody>
          <a:bodyPr lIns="68626" tIns="34313" rIns="68626" bIns="34313" rtlCol="0" anchor="ctr"/>
          <a:lstStyle/>
          <a:p>
            <a:pPr algn="ctr"/>
            <a:r>
              <a:rPr lang="en-US" sz="900" kern="0" dirty="0">
                <a:solidFill>
                  <a:schemeClr val="bg2">
                    <a:lumMod val="10000"/>
                  </a:schemeClr>
                </a:solidFill>
                <a:latin typeface="Graphik Light"/>
                <a:cs typeface="Graphik Light"/>
              </a:rPr>
              <a:t>DNS</a:t>
            </a:r>
          </a:p>
        </p:txBody>
      </p:sp>
      <p:sp>
        <p:nvSpPr>
          <p:cNvPr id="80" name="Rounded Rectangle 79"/>
          <p:cNvSpPr/>
          <p:nvPr/>
        </p:nvSpPr>
        <p:spPr>
          <a:xfrm>
            <a:off x="3636310" y="2468638"/>
            <a:ext cx="528970" cy="297974"/>
          </a:xfrm>
          <a:prstGeom prst="roundRect">
            <a:avLst>
              <a:gd name="adj" fmla="val 7428"/>
            </a:avLst>
          </a:prstGeom>
          <a:solidFill>
            <a:schemeClr val="accent4">
              <a:lumMod val="20000"/>
              <a:lumOff val="80000"/>
            </a:schemeClr>
          </a:solidFill>
          <a:ln w="25400" cap="flat" cmpd="sng" algn="ctr">
            <a:solidFill>
              <a:schemeClr val="accent4">
                <a:lumMod val="75000"/>
              </a:schemeClr>
            </a:solidFill>
            <a:prstDash val="solid"/>
          </a:ln>
          <a:effectLst/>
        </p:spPr>
        <p:txBody>
          <a:bodyPr lIns="68626" tIns="34313" rIns="68626" bIns="34313" rtlCol="0" anchor="ctr"/>
          <a:lstStyle/>
          <a:p>
            <a:pPr algn="ctr"/>
            <a:r>
              <a:rPr lang="en-US" sz="900" kern="0" dirty="0">
                <a:solidFill>
                  <a:schemeClr val="bg2">
                    <a:lumMod val="10000"/>
                  </a:schemeClr>
                </a:solidFill>
                <a:latin typeface="Graphik Light"/>
                <a:cs typeface="Graphik Light"/>
              </a:rPr>
              <a:t>DHCP</a:t>
            </a:r>
          </a:p>
        </p:txBody>
      </p:sp>
      <p:sp>
        <p:nvSpPr>
          <p:cNvPr id="81" name="Rounded Rectangle 80"/>
          <p:cNvSpPr/>
          <p:nvPr/>
        </p:nvSpPr>
        <p:spPr>
          <a:xfrm>
            <a:off x="3064631" y="1843110"/>
            <a:ext cx="528970" cy="297974"/>
          </a:xfrm>
          <a:prstGeom prst="roundRect">
            <a:avLst>
              <a:gd name="adj" fmla="val 7428"/>
            </a:avLst>
          </a:prstGeom>
          <a:solidFill>
            <a:schemeClr val="accent4">
              <a:lumMod val="20000"/>
              <a:lumOff val="80000"/>
            </a:schemeClr>
          </a:solidFill>
          <a:ln w="25400" cap="flat" cmpd="sng" algn="ctr">
            <a:solidFill>
              <a:schemeClr val="accent4">
                <a:lumMod val="75000"/>
              </a:schemeClr>
            </a:solidFill>
            <a:prstDash val="solid"/>
          </a:ln>
          <a:effectLst/>
        </p:spPr>
        <p:txBody>
          <a:bodyPr lIns="68626" tIns="34313" rIns="68626" bIns="34313" rtlCol="0" anchor="ctr"/>
          <a:lstStyle/>
          <a:p>
            <a:pPr algn="ctr"/>
            <a:r>
              <a:rPr lang="en-US" sz="900" kern="0" dirty="0">
                <a:solidFill>
                  <a:schemeClr val="bg2">
                    <a:lumMod val="10000"/>
                  </a:schemeClr>
                </a:solidFill>
                <a:latin typeface="Graphik Light"/>
                <a:cs typeface="Graphik Light"/>
              </a:rPr>
              <a:t>SSH</a:t>
            </a:r>
          </a:p>
        </p:txBody>
      </p:sp>
      <p:sp>
        <p:nvSpPr>
          <p:cNvPr id="82" name="Rounded Rectangle 81"/>
          <p:cNvSpPr/>
          <p:nvPr/>
        </p:nvSpPr>
        <p:spPr>
          <a:xfrm>
            <a:off x="3636308" y="1839759"/>
            <a:ext cx="528970" cy="297974"/>
          </a:xfrm>
          <a:prstGeom prst="roundRect">
            <a:avLst>
              <a:gd name="adj" fmla="val 7428"/>
            </a:avLst>
          </a:prstGeom>
          <a:solidFill>
            <a:schemeClr val="accent4">
              <a:lumMod val="20000"/>
              <a:lumOff val="80000"/>
            </a:schemeClr>
          </a:solidFill>
          <a:ln w="25400" cap="flat" cmpd="sng" algn="ctr">
            <a:solidFill>
              <a:schemeClr val="accent4">
                <a:lumMod val="75000"/>
              </a:schemeClr>
            </a:solidFill>
            <a:prstDash val="solid"/>
          </a:ln>
          <a:effectLst/>
        </p:spPr>
        <p:txBody>
          <a:bodyPr lIns="68626" tIns="34313" rIns="68626" bIns="34313" rtlCol="0" anchor="ctr"/>
          <a:lstStyle/>
          <a:p>
            <a:pPr algn="ctr"/>
            <a:r>
              <a:rPr lang="en-US" sz="900" kern="0" dirty="0">
                <a:solidFill>
                  <a:schemeClr val="bg2">
                    <a:lumMod val="10000"/>
                  </a:schemeClr>
                </a:solidFill>
                <a:latin typeface="Graphik Light"/>
                <a:cs typeface="Graphik Light"/>
              </a:rPr>
              <a:t>SSL</a:t>
            </a:r>
          </a:p>
        </p:txBody>
      </p:sp>
      <p:sp>
        <p:nvSpPr>
          <p:cNvPr id="85" name="Rounded Rectangle 84"/>
          <p:cNvSpPr/>
          <p:nvPr/>
        </p:nvSpPr>
        <p:spPr>
          <a:xfrm>
            <a:off x="9361024" y="2462412"/>
            <a:ext cx="916306" cy="297974"/>
          </a:xfrm>
          <a:prstGeom prst="roundRect">
            <a:avLst>
              <a:gd name="adj" fmla="val 7428"/>
            </a:avLst>
          </a:prstGeom>
          <a:solidFill>
            <a:schemeClr val="accent4">
              <a:lumMod val="20000"/>
              <a:lumOff val="80000"/>
            </a:schemeClr>
          </a:solidFill>
          <a:ln w="25400" cap="flat" cmpd="sng" algn="ctr">
            <a:solidFill>
              <a:schemeClr val="accent4">
                <a:lumMod val="75000"/>
              </a:schemeClr>
            </a:solidFill>
            <a:prstDash val="solid"/>
          </a:ln>
          <a:effectLst/>
        </p:spPr>
        <p:txBody>
          <a:bodyPr lIns="68626" tIns="34313" rIns="68626" bIns="34313" rtlCol="0" anchor="ctr"/>
          <a:lstStyle/>
          <a:p>
            <a:pPr algn="ctr">
              <a:defRPr/>
            </a:pPr>
            <a:r>
              <a:rPr lang="en-US" sz="900" kern="0" dirty="0">
                <a:solidFill>
                  <a:schemeClr val="bg2">
                    <a:lumMod val="10000"/>
                  </a:schemeClr>
                </a:solidFill>
                <a:latin typeface="Graphik Light"/>
                <a:cs typeface="Graphik Light"/>
              </a:rPr>
              <a:t>A2DP, HID, </a:t>
            </a:r>
            <a:r>
              <a:rPr lang="en-US" sz="900" kern="0" dirty="0" smtClean="0">
                <a:solidFill>
                  <a:schemeClr val="bg2">
                    <a:lumMod val="10000"/>
                  </a:schemeClr>
                </a:solidFill>
                <a:latin typeface="Graphik Light"/>
                <a:cs typeface="Graphik Light"/>
              </a:rPr>
              <a:t>PAN, </a:t>
            </a:r>
            <a:r>
              <a:rPr lang="en-US" sz="900" kern="0" dirty="0">
                <a:solidFill>
                  <a:schemeClr val="bg2">
                    <a:lumMod val="10000"/>
                  </a:schemeClr>
                </a:solidFill>
                <a:latin typeface="Graphik Light"/>
                <a:cs typeface="Graphik Light"/>
              </a:rPr>
              <a:t>FTP</a:t>
            </a:r>
          </a:p>
        </p:txBody>
      </p:sp>
      <p:sp>
        <p:nvSpPr>
          <p:cNvPr id="91" name="Rounded Rectangle 90"/>
          <p:cNvSpPr/>
          <p:nvPr/>
        </p:nvSpPr>
        <p:spPr>
          <a:xfrm>
            <a:off x="8217028" y="1992114"/>
            <a:ext cx="916307" cy="758629"/>
          </a:xfrm>
          <a:prstGeom prst="roundRect">
            <a:avLst>
              <a:gd name="adj" fmla="val 7428"/>
            </a:avLst>
          </a:prstGeom>
          <a:solidFill>
            <a:schemeClr val="accent4">
              <a:lumMod val="20000"/>
              <a:lumOff val="80000"/>
            </a:schemeClr>
          </a:solidFill>
          <a:ln w="25400" cap="flat" cmpd="sng" algn="ctr">
            <a:solidFill>
              <a:schemeClr val="accent4">
                <a:lumMod val="75000"/>
              </a:schemeClr>
            </a:solidFill>
            <a:prstDash val="solid"/>
          </a:ln>
          <a:effectLst/>
        </p:spPr>
        <p:txBody>
          <a:bodyPr lIns="68626" tIns="34313" rIns="68626" bIns="34313" rtlCol="0" anchor="ctr"/>
          <a:lstStyle/>
          <a:p>
            <a:pPr algn="ctr"/>
            <a:r>
              <a:rPr lang="en-US" sz="900" kern="0" dirty="0" smtClean="0">
                <a:solidFill>
                  <a:schemeClr val="bg2">
                    <a:lumMod val="10000"/>
                  </a:schemeClr>
                </a:solidFill>
                <a:latin typeface="Graphik Light"/>
                <a:cs typeface="Graphik Light"/>
              </a:rPr>
              <a:t>Home Automation, Light Link, Healthcare, Green </a:t>
            </a:r>
            <a:r>
              <a:rPr lang="en-US" sz="900" kern="0" dirty="0" err="1" smtClean="0">
                <a:solidFill>
                  <a:schemeClr val="bg2">
                    <a:lumMod val="10000"/>
                  </a:schemeClr>
                </a:solidFill>
                <a:latin typeface="Graphik Light"/>
                <a:cs typeface="Graphik Light"/>
              </a:rPr>
              <a:t>Pwr</a:t>
            </a:r>
            <a:endParaRPr lang="en-US" sz="900" kern="0" dirty="0">
              <a:solidFill>
                <a:schemeClr val="bg2">
                  <a:lumMod val="10000"/>
                </a:schemeClr>
              </a:solidFill>
              <a:latin typeface="Graphik Light"/>
              <a:cs typeface="Graphik Light"/>
            </a:endParaRPr>
          </a:p>
        </p:txBody>
      </p:sp>
      <p:cxnSp>
        <p:nvCxnSpPr>
          <p:cNvPr id="95" name="Straight Connector 94"/>
          <p:cNvCxnSpPr/>
          <p:nvPr/>
        </p:nvCxnSpPr>
        <p:spPr>
          <a:xfrm>
            <a:off x="1576248" y="5214817"/>
            <a:ext cx="10006152"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1576256" y="2914539"/>
            <a:ext cx="10055791"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3813912" y="2799246"/>
            <a:ext cx="0" cy="2841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6499573" y="2783886"/>
            <a:ext cx="0" cy="2994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5827619" y="4005527"/>
            <a:ext cx="0" cy="8308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4235277" y="4005527"/>
            <a:ext cx="0" cy="8308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10964562" y="1542012"/>
            <a:ext cx="0" cy="14960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8675173" y="2799263"/>
            <a:ext cx="0" cy="2841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9823010" y="2799263"/>
            <a:ext cx="0" cy="2841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5957405" y="2292176"/>
            <a:ext cx="0" cy="149744"/>
          </a:xfrm>
          <a:prstGeom prst="straightConnector1">
            <a:avLst/>
          </a:prstGeom>
          <a:ln>
            <a:tailEnd type="arrow"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6845672" y="2292176"/>
            <a:ext cx="0" cy="149744"/>
          </a:xfrm>
          <a:prstGeom prst="straightConnector1">
            <a:avLst/>
          </a:prstGeom>
          <a:ln>
            <a:tailEnd type="arrow" w="sm" len="sm"/>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a:off x="7654133" y="2292176"/>
            <a:ext cx="0" cy="745890"/>
          </a:xfrm>
          <a:prstGeom prst="straightConnector1">
            <a:avLst/>
          </a:prstGeom>
          <a:ln>
            <a:tailEnd type="arrow"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3813912" y="1542012"/>
            <a:ext cx="0" cy="149744"/>
          </a:xfrm>
          <a:prstGeom prst="straightConnector1">
            <a:avLst/>
          </a:prstGeom>
          <a:ln>
            <a:tailEnd type="arrow"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6499573" y="1542012"/>
            <a:ext cx="0" cy="149744"/>
          </a:xfrm>
          <a:prstGeom prst="straightConnector1">
            <a:avLst/>
          </a:prstGeom>
          <a:ln>
            <a:tailEnd type="arrow"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8661025" y="1542012"/>
            <a:ext cx="0" cy="149744"/>
          </a:xfrm>
          <a:prstGeom prst="straightConnector1">
            <a:avLst/>
          </a:prstGeom>
          <a:ln>
            <a:tailEnd type="arrow" w="sm" len="sm"/>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9823010" y="1542012"/>
            <a:ext cx="0" cy="149744"/>
          </a:xfrm>
          <a:prstGeom prst="straightConnector1">
            <a:avLst/>
          </a:prstGeom>
          <a:ln>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58261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431722" y="2005780"/>
            <a:ext cx="8797364" cy="2871020"/>
          </a:xfrm>
          <a:prstGeom prst="roundRect">
            <a:avLst>
              <a:gd name="adj" fmla="val 6145"/>
            </a:avLst>
          </a:prstGeom>
          <a:solidFill>
            <a:schemeClr val="accent1">
              <a:lumMod val="20000"/>
              <a:lumOff val="80000"/>
            </a:schemeClr>
          </a:solid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smtClean="0">
                <a:solidFill>
                  <a:schemeClr val="bg2">
                    <a:lumMod val="10000"/>
                  </a:schemeClr>
                </a:solidFill>
                <a:latin typeface="Graphik Regular"/>
                <a:cs typeface="Graphik Regular"/>
              </a:rPr>
              <a:t>C/C++ API, </a:t>
            </a:r>
            <a:r>
              <a:rPr lang="en-US" sz="1600" b="1" dirty="0" err="1" smtClean="0">
                <a:solidFill>
                  <a:schemeClr val="bg2">
                    <a:lumMod val="10000"/>
                  </a:schemeClr>
                </a:solidFill>
                <a:latin typeface="Graphik Regular"/>
                <a:cs typeface="Graphik Regular"/>
              </a:rPr>
              <a:t>Node.js</a:t>
            </a:r>
            <a:r>
              <a:rPr lang="en-US" sz="1600" b="1" dirty="0" smtClean="0">
                <a:solidFill>
                  <a:schemeClr val="bg2">
                    <a:lumMod val="10000"/>
                  </a:schemeClr>
                </a:solidFill>
                <a:latin typeface="Graphik Regular"/>
                <a:cs typeface="Graphik Regular"/>
              </a:rPr>
              <a:t> add on</a:t>
            </a:r>
          </a:p>
        </p:txBody>
      </p:sp>
      <p:sp>
        <p:nvSpPr>
          <p:cNvPr id="6" name="Rounded Rectangle 5"/>
          <p:cNvSpPr/>
          <p:nvPr/>
        </p:nvSpPr>
        <p:spPr>
          <a:xfrm>
            <a:off x="2431722" y="4970984"/>
            <a:ext cx="8797364" cy="475184"/>
          </a:xfrm>
          <a:prstGeom prst="roundRect">
            <a:avLst>
              <a:gd name="adj" fmla="val 2772"/>
            </a:avLst>
          </a:prstGeom>
          <a:solidFill>
            <a:schemeClr val="accent1">
              <a:lumMod val="20000"/>
              <a:lumOff val="80000"/>
            </a:schemeClr>
          </a:solidFill>
          <a:ln w="25400" cap="flat" cmpd="sng" algn="ctr">
            <a:solidFill>
              <a:schemeClr val="accent1">
                <a:lumMod val="20000"/>
                <a:lumOff val="80000"/>
              </a:schemeClr>
            </a:solidFill>
            <a:prstDash val="solid"/>
          </a:ln>
          <a:effectLst/>
        </p:spPr>
        <p:txBody>
          <a:bodyPr lIns="68626" tIns="34313" rIns="68626" bIns="34313" rtlCol="0" anchor="ctr"/>
          <a:lstStyle/>
          <a:p>
            <a:pPr algn="ctr">
              <a:defRPr/>
            </a:pPr>
            <a:r>
              <a:rPr lang="en-US" sz="1400" b="1" kern="0" dirty="0" smtClean="0">
                <a:solidFill>
                  <a:schemeClr val="bg2">
                    <a:lumMod val="10000"/>
                  </a:schemeClr>
                </a:solidFill>
                <a:latin typeface="Helvetica Neue"/>
                <a:cs typeface="Helvetica Neue"/>
              </a:rPr>
              <a:t>Kernel &amp; Drivers</a:t>
            </a:r>
            <a:endParaRPr lang="en-US" sz="1400" b="1" kern="0" dirty="0">
              <a:solidFill>
                <a:schemeClr val="bg2">
                  <a:lumMod val="10000"/>
                </a:schemeClr>
              </a:solidFill>
              <a:latin typeface="Helvetica Neue"/>
              <a:cs typeface="Helvetica Neue"/>
            </a:endParaRPr>
          </a:p>
        </p:txBody>
      </p:sp>
      <p:sp>
        <p:nvSpPr>
          <p:cNvPr id="7" name="Rounded Rectangle 6"/>
          <p:cNvSpPr/>
          <p:nvPr/>
        </p:nvSpPr>
        <p:spPr>
          <a:xfrm>
            <a:off x="2431732" y="5697016"/>
            <a:ext cx="8797365" cy="475184"/>
          </a:xfrm>
          <a:prstGeom prst="roundRect">
            <a:avLst>
              <a:gd name="adj" fmla="val 7428"/>
            </a:avLst>
          </a:prstGeom>
          <a:solidFill>
            <a:schemeClr val="accent6">
              <a:lumMod val="20000"/>
              <a:lumOff val="80000"/>
            </a:schemeClr>
          </a:solidFill>
          <a:ln w="25400" cap="flat" cmpd="sng" algn="ctr">
            <a:noFill/>
            <a:prstDash val="solid"/>
          </a:ln>
          <a:effectLst/>
        </p:spPr>
        <p:txBody>
          <a:bodyPr lIns="68626" tIns="34313" rIns="68626" bIns="34313" anchor="ctr"/>
          <a:lstStyle/>
          <a:p>
            <a:pPr algn="ctr"/>
            <a:r>
              <a:rPr lang="en-US" sz="1400" b="1" kern="0" dirty="0">
                <a:solidFill>
                  <a:srgbClr val="000000"/>
                </a:solidFill>
                <a:latin typeface="Helvetica Neue"/>
                <a:cs typeface="Helvetica Neue"/>
              </a:rPr>
              <a:t>ARTIK modules</a:t>
            </a:r>
          </a:p>
        </p:txBody>
      </p:sp>
      <p:sp>
        <p:nvSpPr>
          <p:cNvPr id="8" name="Rectangle 7"/>
          <p:cNvSpPr/>
          <p:nvPr/>
        </p:nvSpPr>
        <p:spPr>
          <a:xfrm>
            <a:off x="2431721" y="1447800"/>
            <a:ext cx="8797364" cy="45720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latin typeface="Graphik Regular"/>
                <a:cs typeface="Graphik Regular"/>
              </a:rPr>
              <a:t>User Applications</a:t>
            </a:r>
          </a:p>
        </p:txBody>
      </p:sp>
      <p:cxnSp>
        <p:nvCxnSpPr>
          <p:cNvPr id="9" name="Straight Connector 8"/>
          <p:cNvCxnSpPr/>
          <p:nvPr/>
        </p:nvCxnSpPr>
        <p:spPr>
          <a:xfrm>
            <a:off x="1551684" y="5588285"/>
            <a:ext cx="964226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1861" y="5786650"/>
            <a:ext cx="569387" cy="369332"/>
          </a:xfrm>
          <a:prstGeom prst="rect">
            <a:avLst/>
          </a:prstGeom>
          <a:noFill/>
        </p:spPr>
        <p:txBody>
          <a:bodyPr wrap="none" rtlCol="0">
            <a:spAutoFit/>
          </a:bodyPr>
          <a:lstStyle/>
          <a:p>
            <a:pPr>
              <a:buClr>
                <a:schemeClr val="accent2"/>
              </a:buClr>
            </a:pPr>
            <a:r>
              <a:rPr lang="en-US" dirty="0" smtClean="0">
                <a:solidFill>
                  <a:schemeClr val="bg2">
                    <a:lumMod val="10000"/>
                  </a:schemeClr>
                </a:solidFill>
                <a:latin typeface="Graphik Regular"/>
                <a:cs typeface="Graphik Regular"/>
              </a:rPr>
              <a:t>HW</a:t>
            </a:r>
          </a:p>
        </p:txBody>
      </p:sp>
      <p:sp>
        <p:nvSpPr>
          <p:cNvPr id="11" name="TextBox 10"/>
          <p:cNvSpPr txBox="1"/>
          <p:nvPr/>
        </p:nvSpPr>
        <p:spPr>
          <a:xfrm>
            <a:off x="749540" y="4985626"/>
            <a:ext cx="866083" cy="369332"/>
          </a:xfrm>
          <a:prstGeom prst="rect">
            <a:avLst/>
          </a:prstGeom>
          <a:noFill/>
        </p:spPr>
        <p:txBody>
          <a:bodyPr wrap="none" rtlCol="0">
            <a:spAutoFit/>
          </a:bodyPr>
          <a:lstStyle/>
          <a:p>
            <a:pPr>
              <a:buClr>
                <a:schemeClr val="accent2"/>
              </a:buClr>
            </a:pPr>
            <a:r>
              <a:rPr lang="en-US" dirty="0" smtClean="0">
                <a:solidFill>
                  <a:schemeClr val="bg2">
                    <a:lumMod val="10000"/>
                  </a:schemeClr>
                </a:solidFill>
                <a:latin typeface="Graphik Regular"/>
                <a:cs typeface="Graphik Regular"/>
              </a:rPr>
              <a:t>Kernel</a:t>
            </a:r>
          </a:p>
        </p:txBody>
      </p:sp>
      <p:cxnSp>
        <p:nvCxnSpPr>
          <p:cNvPr id="12" name="Straight Connector 11"/>
          <p:cNvCxnSpPr/>
          <p:nvPr/>
        </p:nvCxnSpPr>
        <p:spPr>
          <a:xfrm>
            <a:off x="1551684" y="4876800"/>
            <a:ext cx="964226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7433" y="2776196"/>
            <a:ext cx="1339894" cy="923330"/>
          </a:xfrm>
          <a:prstGeom prst="rect">
            <a:avLst/>
          </a:prstGeom>
          <a:noFill/>
        </p:spPr>
        <p:txBody>
          <a:bodyPr wrap="square" rtlCol="0">
            <a:spAutoFit/>
          </a:bodyPr>
          <a:lstStyle/>
          <a:p>
            <a:pPr>
              <a:buClr>
                <a:schemeClr val="accent2"/>
              </a:buClr>
            </a:pPr>
            <a:r>
              <a:rPr lang="en-US" dirty="0" smtClean="0">
                <a:solidFill>
                  <a:schemeClr val="bg2">
                    <a:lumMod val="10000"/>
                  </a:schemeClr>
                </a:solidFill>
                <a:latin typeface="Graphik Regular"/>
                <a:cs typeface="Graphik Regular"/>
              </a:rPr>
              <a:t>Software</a:t>
            </a:r>
          </a:p>
          <a:p>
            <a:pPr>
              <a:buClr>
                <a:schemeClr val="accent2"/>
              </a:buClr>
            </a:pPr>
            <a:r>
              <a:rPr lang="en-US" dirty="0" smtClean="0">
                <a:solidFill>
                  <a:schemeClr val="bg2">
                    <a:lumMod val="10000"/>
                  </a:schemeClr>
                </a:solidFill>
                <a:latin typeface="Graphik Regular"/>
                <a:cs typeface="Graphik Regular"/>
              </a:rPr>
              <a:t>Modules + ARTIK API</a:t>
            </a:r>
          </a:p>
        </p:txBody>
      </p:sp>
      <p:sp>
        <p:nvSpPr>
          <p:cNvPr id="14" name="Rounded Rectangle 13"/>
          <p:cNvSpPr/>
          <p:nvPr/>
        </p:nvSpPr>
        <p:spPr>
          <a:xfrm>
            <a:off x="2584121" y="2749732"/>
            <a:ext cx="2530792" cy="2069815"/>
          </a:xfrm>
          <a:prstGeom prst="roundRect">
            <a:avLst>
              <a:gd name="adj" fmla="val 7428"/>
            </a:avLst>
          </a:prstGeom>
          <a:solidFill>
            <a:schemeClr val="accent3">
              <a:lumMod val="20000"/>
              <a:lumOff val="80000"/>
            </a:schemeClr>
          </a:solidFill>
          <a:ln w="25400" cap="flat" cmpd="sng" algn="ctr">
            <a:solidFill>
              <a:srgbClr val="DEEBF7"/>
            </a:solidFill>
            <a:prstDash val="solid"/>
          </a:ln>
          <a:effectLst/>
        </p:spPr>
        <p:txBody>
          <a:bodyPr lIns="68626" tIns="34313" rIns="68626" bIns="34313" rtlCol="0" anchor="t"/>
          <a:lstStyle/>
          <a:p>
            <a:pPr algn="ctr"/>
            <a:r>
              <a:rPr lang="en-US" sz="1400" b="1" kern="0" dirty="0" smtClean="0">
                <a:solidFill>
                  <a:schemeClr val="bg2">
                    <a:lumMod val="10000"/>
                  </a:schemeClr>
                </a:solidFill>
                <a:latin typeface="Graphik Regular"/>
                <a:cs typeface="Graphik Regular"/>
              </a:rPr>
              <a:t>I/O</a:t>
            </a:r>
            <a:endParaRPr lang="en-US" sz="1400" b="1" kern="0" dirty="0">
              <a:solidFill>
                <a:schemeClr val="bg2">
                  <a:lumMod val="10000"/>
                </a:schemeClr>
              </a:solidFill>
              <a:latin typeface="Graphik Regular"/>
              <a:cs typeface="Graphik Regular"/>
            </a:endParaRPr>
          </a:p>
        </p:txBody>
      </p:sp>
      <p:sp>
        <p:nvSpPr>
          <p:cNvPr id="15" name="Rounded Rectangle 14"/>
          <p:cNvSpPr/>
          <p:nvPr/>
        </p:nvSpPr>
        <p:spPr>
          <a:xfrm>
            <a:off x="5267313" y="2749732"/>
            <a:ext cx="1447800" cy="2069815"/>
          </a:xfrm>
          <a:prstGeom prst="roundRect">
            <a:avLst>
              <a:gd name="adj" fmla="val 7428"/>
            </a:avLst>
          </a:prstGeom>
          <a:solidFill>
            <a:srgbClr val="EDEDED"/>
          </a:solidFill>
          <a:ln w="25400" cap="flat" cmpd="sng" algn="ctr">
            <a:solidFill>
              <a:srgbClr val="DEEBF7"/>
            </a:solidFill>
            <a:prstDash val="solid"/>
          </a:ln>
          <a:effectLst/>
        </p:spPr>
        <p:txBody>
          <a:bodyPr lIns="68626" tIns="34313" rIns="68626" bIns="34313" rtlCol="0" anchor="t"/>
          <a:lstStyle/>
          <a:p>
            <a:pPr algn="ctr"/>
            <a:r>
              <a:rPr lang="en-US" sz="1400" b="1" kern="0" dirty="0" smtClean="0">
                <a:solidFill>
                  <a:schemeClr val="bg2">
                    <a:lumMod val="10000"/>
                  </a:schemeClr>
                </a:solidFill>
                <a:latin typeface="Graphik Regular"/>
                <a:cs typeface="Graphik Regular"/>
              </a:rPr>
              <a:t>Connectivity</a:t>
            </a:r>
            <a:endParaRPr lang="en-US" sz="1400" b="1" kern="0" dirty="0">
              <a:solidFill>
                <a:schemeClr val="bg2">
                  <a:lumMod val="10000"/>
                </a:schemeClr>
              </a:solidFill>
              <a:latin typeface="Graphik Regular"/>
              <a:cs typeface="Graphik Regular"/>
            </a:endParaRPr>
          </a:p>
        </p:txBody>
      </p:sp>
      <p:sp>
        <p:nvSpPr>
          <p:cNvPr id="16" name="Rounded Rectangle 15"/>
          <p:cNvSpPr/>
          <p:nvPr/>
        </p:nvSpPr>
        <p:spPr>
          <a:xfrm>
            <a:off x="6791325" y="2749732"/>
            <a:ext cx="1371600" cy="2069815"/>
          </a:xfrm>
          <a:prstGeom prst="roundRect">
            <a:avLst>
              <a:gd name="adj" fmla="val 7428"/>
            </a:avLst>
          </a:prstGeom>
          <a:solidFill>
            <a:srgbClr val="EDEDED"/>
          </a:solidFill>
          <a:ln w="25400" cap="flat" cmpd="sng" algn="ctr">
            <a:solidFill>
              <a:srgbClr val="DEEBF7"/>
            </a:solidFill>
            <a:prstDash val="solid"/>
          </a:ln>
          <a:effectLst/>
        </p:spPr>
        <p:txBody>
          <a:bodyPr lIns="68626" tIns="34313" rIns="68626" bIns="34313" rtlCol="0" anchor="t"/>
          <a:lstStyle/>
          <a:p>
            <a:pPr algn="ctr"/>
            <a:r>
              <a:rPr lang="en-US" sz="1400" b="1" kern="0" dirty="0" smtClean="0">
                <a:solidFill>
                  <a:schemeClr val="bg2">
                    <a:lumMod val="10000"/>
                  </a:schemeClr>
                </a:solidFill>
                <a:latin typeface="Graphik Regular"/>
                <a:cs typeface="Graphik Regular"/>
              </a:rPr>
              <a:t>Multimedia</a:t>
            </a:r>
            <a:endParaRPr lang="en-US" sz="1400" b="1" kern="0" dirty="0">
              <a:solidFill>
                <a:schemeClr val="bg2">
                  <a:lumMod val="10000"/>
                </a:schemeClr>
              </a:solidFill>
              <a:latin typeface="Graphik Regular"/>
              <a:cs typeface="Graphik Regular"/>
            </a:endParaRPr>
          </a:p>
        </p:txBody>
      </p:sp>
      <p:sp>
        <p:nvSpPr>
          <p:cNvPr id="17" name="Rounded Rectangle 16"/>
          <p:cNvSpPr/>
          <p:nvPr/>
        </p:nvSpPr>
        <p:spPr>
          <a:xfrm>
            <a:off x="8269031" y="2749732"/>
            <a:ext cx="1417893" cy="2069815"/>
          </a:xfrm>
          <a:prstGeom prst="roundRect">
            <a:avLst>
              <a:gd name="adj" fmla="val 7428"/>
            </a:avLst>
          </a:prstGeom>
          <a:solidFill>
            <a:schemeClr val="accent3">
              <a:lumMod val="20000"/>
              <a:lumOff val="80000"/>
            </a:schemeClr>
          </a:solidFill>
          <a:ln w="25400" cap="flat" cmpd="sng" algn="ctr">
            <a:solidFill>
              <a:srgbClr val="DEEBF7"/>
            </a:solidFill>
            <a:prstDash val="solid"/>
          </a:ln>
          <a:effectLst/>
        </p:spPr>
        <p:txBody>
          <a:bodyPr lIns="68626" tIns="34313" rIns="68626" bIns="34313" rtlCol="0" anchor="t"/>
          <a:lstStyle/>
          <a:p>
            <a:pPr algn="ctr"/>
            <a:r>
              <a:rPr lang="en-US" sz="1400" b="1" kern="0" dirty="0" smtClean="0">
                <a:solidFill>
                  <a:schemeClr val="bg2">
                    <a:lumMod val="10000"/>
                  </a:schemeClr>
                </a:solidFill>
                <a:latin typeface="Graphik Regular"/>
                <a:cs typeface="Graphik Regular"/>
              </a:rPr>
              <a:t>System</a:t>
            </a:r>
            <a:endParaRPr lang="en-US" sz="1400" b="1" kern="0" dirty="0">
              <a:solidFill>
                <a:schemeClr val="bg2">
                  <a:lumMod val="10000"/>
                </a:schemeClr>
              </a:solidFill>
              <a:latin typeface="Graphik Regular"/>
              <a:cs typeface="Graphik Regular"/>
            </a:endParaRPr>
          </a:p>
        </p:txBody>
      </p:sp>
      <p:sp>
        <p:nvSpPr>
          <p:cNvPr id="18" name="Rounded Rectangle 17"/>
          <p:cNvSpPr/>
          <p:nvPr/>
        </p:nvSpPr>
        <p:spPr>
          <a:xfrm>
            <a:off x="9811203" y="2749724"/>
            <a:ext cx="1265493" cy="937104"/>
          </a:xfrm>
          <a:prstGeom prst="roundRect">
            <a:avLst>
              <a:gd name="adj" fmla="val 7428"/>
            </a:avLst>
          </a:prstGeom>
          <a:solidFill>
            <a:srgbClr val="EDEDED"/>
          </a:solidFill>
          <a:ln w="25400" cap="flat" cmpd="sng" algn="ctr">
            <a:solidFill>
              <a:srgbClr val="DEEBF7"/>
            </a:solidFill>
            <a:prstDash val="solid"/>
          </a:ln>
          <a:effectLst/>
        </p:spPr>
        <p:txBody>
          <a:bodyPr lIns="68626" tIns="34313" rIns="68626" bIns="34313" rtlCol="0" anchor="ctr"/>
          <a:lstStyle/>
          <a:p>
            <a:pPr algn="ctr"/>
            <a:r>
              <a:rPr lang="en-US" sz="1400" b="1" kern="0" dirty="0" smtClean="0">
                <a:solidFill>
                  <a:schemeClr val="bg2">
                    <a:lumMod val="10000"/>
                  </a:schemeClr>
                </a:solidFill>
                <a:latin typeface="Graphik Regular"/>
                <a:cs typeface="Graphik Regular"/>
              </a:rPr>
              <a:t>Cloud</a:t>
            </a:r>
            <a:endParaRPr lang="en-US" sz="1400" b="1" kern="0" dirty="0">
              <a:solidFill>
                <a:schemeClr val="bg2">
                  <a:lumMod val="10000"/>
                </a:schemeClr>
              </a:solidFill>
              <a:latin typeface="Graphik Regular"/>
              <a:cs typeface="Graphik Regular"/>
            </a:endParaRPr>
          </a:p>
        </p:txBody>
      </p:sp>
      <p:sp>
        <p:nvSpPr>
          <p:cNvPr id="19" name="Rounded Rectangle 18"/>
          <p:cNvSpPr/>
          <p:nvPr/>
        </p:nvSpPr>
        <p:spPr>
          <a:xfrm>
            <a:off x="9811203" y="3882032"/>
            <a:ext cx="1265493" cy="937104"/>
          </a:xfrm>
          <a:prstGeom prst="roundRect">
            <a:avLst>
              <a:gd name="adj" fmla="val 7428"/>
            </a:avLst>
          </a:prstGeom>
          <a:solidFill>
            <a:srgbClr val="EDEDED"/>
          </a:solidFill>
          <a:ln w="25400" cap="flat" cmpd="sng" algn="ctr">
            <a:solidFill>
              <a:srgbClr val="DEEBF7"/>
            </a:solidFill>
            <a:prstDash val="solid"/>
          </a:ln>
          <a:effectLst/>
        </p:spPr>
        <p:txBody>
          <a:bodyPr lIns="68626" tIns="34313" rIns="68626" bIns="34313" rtlCol="0" anchor="ctr"/>
          <a:lstStyle/>
          <a:p>
            <a:pPr algn="ctr"/>
            <a:r>
              <a:rPr lang="en-US" sz="1400" b="1" kern="0" dirty="0" smtClean="0">
                <a:solidFill>
                  <a:schemeClr val="bg2">
                    <a:lumMod val="10000"/>
                  </a:schemeClr>
                </a:solidFill>
                <a:latin typeface="Graphik Regular"/>
                <a:cs typeface="Graphik Regular"/>
              </a:rPr>
              <a:t>Security</a:t>
            </a:r>
            <a:endParaRPr lang="en-US" sz="1400" b="1" kern="0" dirty="0">
              <a:solidFill>
                <a:schemeClr val="bg2">
                  <a:lumMod val="10000"/>
                </a:schemeClr>
              </a:solidFill>
              <a:latin typeface="Graphik Regular"/>
              <a:cs typeface="Graphik Regular"/>
            </a:endParaRPr>
          </a:p>
        </p:txBody>
      </p:sp>
      <p:sp>
        <p:nvSpPr>
          <p:cNvPr id="20" name="Rounded Rectangle 19"/>
          <p:cNvSpPr/>
          <p:nvPr/>
        </p:nvSpPr>
        <p:spPr>
          <a:xfrm>
            <a:off x="2656532" y="4392159"/>
            <a:ext cx="1143000" cy="335268"/>
          </a:xfrm>
          <a:prstGeom prst="roundRect">
            <a:avLst>
              <a:gd name="adj" fmla="val 7428"/>
            </a:avLst>
          </a:prstGeom>
          <a:solidFill>
            <a:srgbClr val="DEEBF7"/>
          </a:solidFill>
          <a:ln w="25400" cap="flat" cmpd="sng" algn="ctr">
            <a:solidFill>
              <a:srgbClr val="A6A6A6"/>
            </a:solidFill>
            <a:prstDash val="solid"/>
          </a:ln>
          <a:effectLst/>
        </p:spPr>
        <p:txBody>
          <a:bodyPr lIns="68626" tIns="34313" rIns="68626" bIns="34313" rtlCol="0" anchor="ctr"/>
          <a:lstStyle/>
          <a:p>
            <a:pPr algn="ctr">
              <a:defRPr/>
            </a:pPr>
            <a:r>
              <a:rPr lang="en-US" sz="1100" kern="0" dirty="0" smtClean="0">
                <a:solidFill>
                  <a:schemeClr val="bg2">
                    <a:lumMod val="10000"/>
                  </a:schemeClr>
                </a:solidFill>
                <a:latin typeface="Graphik Light"/>
                <a:cs typeface="Graphik Light"/>
              </a:rPr>
              <a:t>Serial</a:t>
            </a:r>
            <a:endParaRPr lang="en-US" sz="1100" kern="0" dirty="0">
              <a:solidFill>
                <a:schemeClr val="bg2">
                  <a:lumMod val="10000"/>
                </a:schemeClr>
              </a:solidFill>
              <a:latin typeface="Graphik Light"/>
              <a:cs typeface="Graphik Light"/>
            </a:endParaRPr>
          </a:p>
        </p:txBody>
      </p:sp>
      <p:sp>
        <p:nvSpPr>
          <p:cNvPr id="21" name="Rounded Rectangle 20"/>
          <p:cNvSpPr/>
          <p:nvPr/>
        </p:nvSpPr>
        <p:spPr>
          <a:xfrm>
            <a:off x="2656532" y="3976523"/>
            <a:ext cx="1143000" cy="335268"/>
          </a:xfrm>
          <a:prstGeom prst="roundRect">
            <a:avLst>
              <a:gd name="adj" fmla="val 7428"/>
            </a:avLst>
          </a:prstGeom>
          <a:solidFill>
            <a:srgbClr val="DEEBF7"/>
          </a:solidFill>
          <a:ln w="25400" cap="flat" cmpd="sng" algn="ctr">
            <a:solidFill>
              <a:srgbClr val="A6A6A6"/>
            </a:solidFill>
            <a:prstDash val="solid"/>
          </a:ln>
          <a:effectLst/>
        </p:spPr>
        <p:txBody>
          <a:bodyPr lIns="68626" tIns="34313" rIns="68626" bIns="34313" rtlCol="0" anchor="ctr"/>
          <a:lstStyle/>
          <a:p>
            <a:pPr algn="ctr">
              <a:defRPr/>
            </a:pPr>
            <a:r>
              <a:rPr lang="en-US" sz="1100" kern="0" dirty="0" smtClean="0">
                <a:solidFill>
                  <a:schemeClr val="bg2">
                    <a:lumMod val="10000"/>
                  </a:schemeClr>
                </a:solidFill>
                <a:latin typeface="Graphik Light"/>
                <a:cs typeface="Graphik Light"/>
              </a:rPr>
              <a:t>I2C</a:t>
            </a:r>
            <a:endParaRPr lang="en-US" sz="1100" kern="0" dirty="0">
              <a:solidFill>
                <a:schemeClr val="bg2">
                  <a:lumMod val="10000"/>
                </a:schemeClr>
              </a:solidFill>
              <a:latin typeface="Graphik Light"/>
              <a:cs typeface="Graphik Light"/>
            </a:endParaRPr>
          </a:p>
        </p:txBody>
      </p:sp>
      <p:sp>
        <p:nvSpPr>
          <p:cNvPr id="22" name="Rounded Rectangle 21"/>
          <p:cNvSpPr/>
          <p:nvPr/>
        </p:nvSpPr>
        <p:spPr>
          <a:xfrm>
            <a:off x="3895713" y="4392159"/>
            <a:ext cx="1143000" cy="335268"/>
          </a:xfrm>
          <a:prstGeom prst="roundRect">
            <a:avLst>
              <a:gd name="adj" fmla="val 7428"/>
            </a:avLst>
          </a:prstGeom>
          <a:solidFill>
            <a:srgbClr val="DEEBF7"/>
          </a:solidFill>
          <a:ln w="25400" cap="flat" cmpd="sng" algn="ctr">
            <a:solidFill>
              <a:srgbClr val="A6A6A6"/>
            </a:solidFill>
            <a:prstDash val="solid"/>
          </a:ln>
          <a:effectLst/>
        </p:spPr>
        <p:txBody>
          <a:bodyPr lIns="68626" tIns="34313" rIns="68626" bIns="34313" rtlCol="0" anchor="ctr"/>
          <a:lstStyle/>
          <a:p>
            <a:pPr algn="ctr">
              <a:defRPr/>
            </a:pPr>
            <a:r>
              <a:rPr lang="en-US" sz="1100" kern="0" dirty="0" smtClean="0">
                <a:solidFill>
                  <a:schemeClr val="bg2">
                    <a:lumMod val="10000"/>
                  </a:schemeClr>
                </a:solidFill>
                <a:latin typeface="Graphik Light"/>
                <a:cs typeface="Graphik Light"/>
              </a:rPr>
              <a:t>PWM</a:t>
            </a:r>
            <a:endParaRPr lang="en-US" sz="1100" kern="0" dirty="0">
              <a:solidFill>
                <a:schemeClr val="bg2">
                  <a:lumMod val="10000"/>
                </a:schemeClr>
              </a:solidFill>
              <a:latin typeface="Graphik Light"/>
              <a:cs typeface="Graphik Light"/>
            </a:endParaRPr>
          </a:p>
        </p:txBody>
      </p:sp>
      <p:sp>
        <p:nvSpPr>
          <p:cNvPr id="23" name="Rounded Rectangle 22"/>
          <p:cNvSpPr/>
          <p:nvPr/>
        </p:nvSpPr>
        <p:spPr>
          <a:xfrm>
            <a:off x="2656532" y="3531892"/>
            <a:ext cx="1143000" cy="335268"/>
          </a:xfrm>
          <a:prstGeom prst="roundRect">
            <a:avLst>
              <a:gd name="adj" fmla="val 7428"/>
            </a:avLst>
          </a:prstGeom>
          <a:solidFill>
            <a:srgbClr val="DEEBF7"/>
          </a:solidFill>
          <a:ln w="25400" cap="flat" cmpd="sng" algn="ctr">
            <a:solidFill>
              <a:schemeClr val="bg1">
                <a:lumMod val="65000"/>
              </a:schemeClr>
            </a:solidFill>
            <a:prstDash val="solid"/>
          </a:ln>
          <a:effectLst/>
        </p:spPr>
        <p:txBody>
          <a:bodyPr lIns="68626" tIns="34313" rIns="68626" bIns="34313" rtlCol="0" anchor="ctr"/>
          <a:lstStyle/>
          <a:p>
            <a:pPr algn="ctr">
              <a:defRPr/>
            </a:pPr>
            <a:r>
              <a:rPr lang="en-US" sz="1100" kern="0" dirty="0" smtClean="0">
                <a:solidFill>
                  <a:schemeClr val="bg2">
                    <a:lumMod val="10000"/>
                  </a:schemeClr>
                </a:solidFill>
                <a:latin typeface="Graphik Light"/>
                <a:cs typeface="Graphik Light"/>
              </a:rPr>
              <a:t>SPI</a:t>
            </a:r>
            <a:endParaRPr lang="en-US" sz="1100" kern="0" dirty="0">
              <a:solidFill>
                <a:schemeClr val="bg2">
                  <a:lumMod val="10000"/>
                </a:schemeClr>
              </a:solidFill>
              <a:latin typeface="Graphik Light"/>
              <a:cs typeface="Graphik Light"/>
            </a:endParaRPr>
          </a:p>
        </p:txBody>
      </p:sp>
      <p:sp>
        <p:nvSpPr>
          <p:cNvPr id="24" name="Rounded Rectangle 23"/>
          <p:cNvSpPr/>
          <p:nvPr/>
        </p:nvSpPr>
        <p:spPr>
          <a:xfrm>
            <a:off x="2656532" y="3124200"/>
            <a:ext cx="1143000" cy="335268"/>
          </a:xfrm>
          <a:prstGeom prst="roundRect">
            <a:avLst>
              <a:gd name="adj" fmla="val 7428"/>
            </a:avLst>
          </a:prstGeom>
          <a:solidFill>
            <a:srgbClr val="DEEBF7"/>
          </a:solidFill>
          <a:ln w="25400" cap="flat" cmpd="sng" algn="ctr">
            <a:solidFill>
              <a:srgbClr val="A6A6A6"/>
            </a:solidFill>
            <a:prstDash val="solid"/>
          </a:ln>
          <a:effectLst/>
        </p:spPr>
        <p:txBody>
          <a:bodyPr lIns="68626" tIns="34313" rIns="68626" bIns="34313" rtlCol="0" anchor="ctr"/>
          <a:lstStyle/>
          <a:p>
            <a:pPr algn="ctr">
              <a:defRPr/>
            </a:pPr>
            <a:r>
              <a:rPr lang="en-US" sz="1100" kern="0" dirty="0" smtClean="0">
                <a:solidFill>
                  <a:schemeClr val="bg2">
                    <a:lumMod val="10000"/>
                  </a:schemeClr>
                </a:solidFill>
                <a:latin typeface="Graphik Light"/>
                <a:cs typeface="Graphik Light"/>
              </a:rPr>
              <a:t>GPIO</a:t>
            </a:r>
            <a:endParaRPr lang="en-US" sz="1100" kern="0" dirty="0">
              <a:solidFill>
                <a:schemeClr val="bg2">
                  <a:lumMod val="10000"/>
                </a:schemeClr>
              </a:solidFill>
              <a:latin typeface="Graphik Light"/>
              <a:cs typeface="Graphik Light"/>
            </a:endParaRPr>
          </a:p>
        </p:txBody>
      </p:sp>
      <p:sp>
        <p:nvSpPr>
          <p:cNvPr id="25" name="Rounded Rectangle 24"/>
          <p:cNvSpPr/>
          <p:nvPr/>
        </p:nvSpPr>
        <p:spPr>
          <a:xfrm>
            <a:off x="3895713" y="3976523"/>
            <a:ext cx="1143000" cy="335268"/>
          </a:xfrm>
          <a:prstGeom prst="roundRect">
            <a:avLst>
              <a:gd name="adj" fmla="val 7428"/>
            </a:avLst>
          </a:prstGeom>
          <a:solidFill>
            <a:srgbClr val="DEEBF7"/>
          </a:solidFill>
          <a:ln w="25400" cap="flat" cmpd="sng" algn="ctr">
            <a:solidFill>
              <a:srgbClr val="A6A6A6"/>
            </a:solidFill>
            <a:prstDash val="solid"/>
          </a:ln>
          <a:effectLst/>
        </p:spPr>
        <p:txBody>
          <a:bodyPr lIns="68626" tIns="34313" rIns="68626" bIns="34313" rtlCol="0" anchor="ctr"/>
          <a:lstStyle/>
          <a:p>
            <a:pPr algn="ctr">
              <a:defRPr/>
            </a:pPr>
            <a:r>
              <a:rPr lang="en-US" sz="1100" kern="0" dirty="0" smtClean="0">
                <a:solidFill>
                  <a:schemeClr val="bg2">
                    <a:lumMod val="10000"/>
                  </a:schemeClr>
                </a:solidFill>
                <a:latin typeface="Graphik Light"/>
                <a:cs typeface="Graphik Light"/>
              </a:rPr>
              <a:t>ADC</a:t>
            </a:r>
            <a:endParaRPr lang="en-US" sz="1100" kern="0" dirty="0">
              <a:solidFill>
                <a:schemeClr val="bg2">
                  <a:lumMod val="10000"/>
                </a:schemeClr>
              </a:solidFill>
              <a:latin typeface="Graphik Light"/>
              <a:cs typeface="Graphik Light"/>
            </a:endParaRPr>
          </a:p>
        </p:txBody>
      </p:sp>
      <p:sp>
        <p:nvSpPr>
          <p:cNvPr id="27" name="Rounded Rectangle 26"/>
          <p:cNvSpPr/>
          <p:nvPr/>
        </p:nvSpPr>
        <p:spPr>
          <a:xfrm>
            <a:off x="5419724" y="4392159"/>
            <a:ext cx="1143000" cy="335268"/>
          </a:xfrm>
          <a:prstGeom prst="roundRect">
            <a:avLst>
              <a:gd name="adj" fmla="val 7428"/>
            </a:avLst>
          </a:prstGeom>
          <a:solidFill>
            <a:schemeClr val="accent1">
              <a:lumMod val="20000"/>
              <a:lumOff val="80000"/>
            </a:schemeClr>
          </a:solidFill>
          <a:ln w="25400" cap="flat" cmpd="sng" algn="ctr">
            <a:solidFill>
              <a:srgbClr val="A6A6A6"/>
            </a:solidFill>
            <a:prstDash val="solid"/>
          </a:ln>
          <a:effectLst/>
        </p:spPr>
        <p:txBody>
          <a:bodyPr lIns="68626" tIns="34313" rIns="68626" bIns="34313" rtlCol="0" anchor="ctr"/>
          <a:lstStyle/>
          <a:p>
            <a:pPr algn="ctr">
              <a:defRPr/>
            </a:pPr>
            <a:r>
              <a:rPr lang="en-US" sz="1100" kern="0" dirty="0" smtClean="0">
                <a:solidFill>
                  <a:schemeClr val="bg2">
                    <a:lumMod val="10000"/>
                  </a:schemeClr>
                </a:solidFill>
                <a:latin typeface="Helvetica Neue"/>
                <a:cs typeface="Helvetica Neue"/>
              </a:rPr>
              <a:t>Wi-Fi / Bluetooth</a:t>
            </a:r>
            <a:endParaRPr lang="en-US" sz="1100" kern="0" dirty="0">
              <a:solidFill>
                <a:schemeClr val="bg2">
                  <a:lumMod val="10000"/>
                </a:schemeClr>
              </a:solidFill>
              <a:latin typeface="Helvetica Neue"/>
              <a:cs typeface="Helvetica Neue"/>
            </a:endParaRPr>
          </a:p>
        </p:txBody>
      </p:sp>
      <p:sp>
        <p:nvSpPr>
          <p:cNvPr id="28" name="Rounded Rectangle 27"/>
          <p:cNvSpPr/>
          <p:nvPr/>
        </p:nvSpPr>
        <p:spPr>
          <a:xfrm>
            <a:off x="5419724" y="3962400"/>
            <a:ext cx="1143000" cy="335268"/>
          </a:xfrm>
          <a:prstGeom prst="roundRect">
            <a:avLst>
              <a:gd name="adj" fmla="val 7428"/>
            </a:avLst>
          </a:prstGeom>
          <a:solidFill>
            <a:srgbClr val="DEEBF7"/>
          </a:solidFill>
          <a:ln w="25400" cap="flat" cmpd="sng" algn="ctr">
            <a:solidFill>
              <a:schemeClr val="bg2">
                <a:lumMod val="75000"/>
              </a:schemeClr>
            </a:solidFill>
            <a:prstDash val="solid"/>
          </a:ln>
          <a:effectLst/>
        </p:spPr>
        <p:txBody>
          <a:bodyPr lIns="68626" tIns="34313" rIns="68626" bIns="34313" rtlCol="0" anchor="ctr"/>
          <a:lstStyle/>
          <a:p>
            <a:pPr algn="ctr">
              <a:defRPr/>
            </a:pPr>
            <a:r>
              <a:rPr lang="en-US" sz="1100" kern="0" dirty="0" smtClean="0">
                <a:solidFill>
                  <a:schemeClr val="bg2">
                    <a:lumMod val="10000"/>
                  </a:schemeClr>
                </a:solidFill>
                <a:latin typeface="Helvetica Neue"/>
                <a:cs typeface="Helvetica Neue"/>
              </a:rPr>
              <a:t>MQTT</a:t>
            </a:r>
            <a:endParaRPr lang="en-US" sz="1100" kern="0" dirty="0">
              <a:solidFill>
                <a:schemeClr val="bg2">
                  <a:lumMod val="10000"/>
                </a:schemeClr>
              </a:solidFill>
              <a:latin typeface="Helvetica Neue"/>
              <a:cs typeface="Helvetica Neue"/>
            </a:endParaRPr>
          </a:p>
        </p:txBody>
      </p:sp>
      <p:sp>
        <p:nvSpPr>
          <p:cNvPr id="29" name="Rounded Rectangle 28"/>
          <p:cNvSpPr/>
          <p:nvPr/>
        </p:nvSpPr>
        <p:spPr>
          <a:xfrm>
            <a:off x="5419724" y="3546764"/>
            <a:ext cx="1143000" cy="335268"/>
          </a:xfrm>
          <a:prstGeom prst="roundRect">
            <a:avLst>
              <a:gd name="adj" fmla="val 7428"/>
            </a:avLst>
          </a:prstGeom>
          <a:solidFill>
            <a:schemeClr val="accent1">
              <a:lumMod val="20000"/>
              <a:lumOff val="80000"/>
            </a:schemeClr>
          </a:solidFill>
          <a:ln w="25400" cap="flat" cmpd="sng" algn="ctr">
            <a:solidFill>
              <a:srgbClr val="A6A6A6"/>
            </a:solidFill>
            <a:prstDash val="solid"/>
          </a:ln>
          <a:effectLst/>
        </p:spPr>
        <p:txBody>
          <a:bodyPr lIns="68626" tIns="34313" rIns="68626" bIns="34313" rtlCol="0" anchor="ctr"/>
          <a:lstStyle/>
          <a:p>
            <a:pPr algn="ctr">
              <a:defRPr/>
            </a:pPr>
            <a:r>
              <a:rPr lang="en-US" sz="1100" kern="0" dirty="0" smtClean="0">
                <a:solidFill>
                  <a:schemeClr val="bg2">
                    <a:lumMod val="10000"/>
                  </a:schemeClr>
                </a:solidFill>
                <a:latin typeface="Helvetica Neue"/>
                <a:cs typeface="Helvetica Neue"/>
              </a:rPr>
              <a:t>HTTP</a:t>
            </a:r>
            <a:endParaRPr lang="en-US" sz="1100" kern="0" dirty="0">
              <a:solidFill>
                <a:schemeClr val="bg2">
                  <a:lumMod val="10000"/>
                </a:schemeClr>
              </a:solidFill>
              <a:latin typeface="Helvetica Neue"/>
              <a:cs typeface="Helvetica Neue"/>
            </a:endParaRPr>
          </a:p>
        </p:txBody>
      </p:sp>
      <p:sp>
        <p:nvSpPr>
          <p:cNvPr id="30" name="Rounded Rectangle 29"/>
          <p:cNvSpPr/>
          <p:nvPr/>
        </p:nvSpPr>
        <p:spPr>
          <a:xfrm>
            <a:off x="5419724" y="3124200"/>
            <a:ext cx="1143000" cy="335268"/>
          </a:xfrm>
          <a:prstGeom prst="roundRect">
            <a:avLst>
              <a:gd name="adj" fmla="val 7428"/>
            </a:avLst>
          </a:prstGeom>
          <a:solidFill>
            <a:schemeClr val="accent1">
              <a:lumMod val="20000"/>
              <a:lumOff val="80000"/>
            </a:schemeClr>
          </a:solidFill>
          <a:ln w="25400" cap="flat" cmpd="sng" algn="ctr">
            <a:solidFill>
              <a:srgbClr val="A6A6A6"/>
            </a:solidFill>
            <a:prstDash val="solid"/>
          </a:ln>
          <a:effectLst/>
        </p:spPr>
        <p:txBody>
          <a:bodyPr lIns="68626" tIns="34313" rIns="68626" bIns="34313" rtlCol="0" anchor="ctr"/>
          <a:lstStyle/>
          <a:p>
            <a:pPr algn="ctr">
              <a:defRPr/>
            </a:pPr>
            <a:r>
              <a:rPr lang="en-US" sz="1100" kern="0" dirty="0" err="1" smtClean="0">
                <a:solidFill>
                  <a:schemeClr val="bg2">
                    <a:lumMod val="10000"/>
                  </a:schemeClr>
                </a:solidFill>
                <a:latin typeface="Graphik Light"/>
                <a:cs typeface="Graphik Light"/>
              </a:rPr>
              <a:t>Websocket</a:t>
            </a:r>
            <a:endParaRPr lang="en-US" sz="1100" kern="0" dirty="0">
              <a:solidFill>
                <a:schemeClr val="bg2">
                  <a:lumMod val="10000"/>
                </a:schemeClr>
              </a:solidFill>
              <a:latin typeface="Graphik Light"/>
              <a:cs typeface="Graphik Light"/>
            </a:endParaRPr>
          </a:p>
        </p:txBody>
      </p:sp>
      <p:sp>
        <p:nvSpPr>
          <p:cNvPr id="31" name="Rounded Rectangle 30"/>
          <p:cNvSpPr/>
          <p:nvPr/>
        </p:nvSpPr>
        <p:spPr>
          <a:xfrm>
            <a:off x="6867524" y="4392159"/>
            <a:ext cx="1143000" cy="335268"/>
          </a:xfrm>
          <a:prstGeom prst="roundRect">
            <a:avLst>
              <a:gd name="adj" fmla="val 7428"/>
            </a:avLst>
          </a:prstGeom>
          <a:solidFill>
            <a:schemeClr val="accent1">
              <a:lumMod val="20000"/>
              <a:lumOff val="80000"/>
            </a:schemeClr>
          </a:solidFill>
          <a:ln w="25400" cap="flat" cmpd="sng" algn="ctr">
            <a:solidFill>
              <a:srgbClr val="A6A6A6"/>
            </a:solidFill>
            <a:prstDash val="solid"/>
          </a:ln>
          <a:effectLst/>
        </p:spPr>
        <p:txBody>
          <a:bodyPr lIns="68626" tIns="34313" rIns="68626" bIns="34313" rtlCol="0" anchor="ctr"/>
          <a:lstStyle/>
          <a:p>
            <a:pPr algn="ctr">
              <a:defRPr/>
            </a:pPr>
            <a:r>
              <a:rPr lang="en-US" sz="1100" kern="0" dirty="0" smtClean="0">
                <a:solidFill>
                  <a:schemeClr val="bg2">
                    <a:lumMod val="10000"/>
                  </a:schemeClr>
                </a:solidFill>
                <a:latin typeface="Helvetica Neue"/>
                <a:cs typeface="Helvetica Neue"/>
              </a:rPr>
              <a:t>Audio</a:t>
            </a:r>
            <a:endParaRPr lang="en-US" sz="1100" kern="0" dirty="0">
              <a:solidFill>
                <a:schemeClr val="bg2">
                  <a:lumMod val="10000"/>
                </a:schemeClr>
              </a:solidFill>
              <a:latin typeface="Helvetica Neue"/>
              <a:cs typeface="Helvetica Neue"/>
            </a:endParaRPr>
          </a:p>
        </p:txBody>
      </p:sp>
      <p:sp>
        <p:nvSpPr>
          <p:cNvPr id="32" name="Rounded Rectangle 31"/>
          <p:cNvSpPr/>
          <p:nvPr/>
        </p:nvSpPr>
        <p:spPr>
          <a:xfrm>
            <a:off x="6867524" y="3969595"/>
            <a:ext cx="1143000" cy="335268"/>
          </a:xfrm>
          <a:prstGeom prst="roundRect">
            <a:avLst>
              <a:gd name="adj" fmla="val 7428"/>
            </a:avLst>
          </a:prstGeom>
          <a:solidFill>
            <a:srgbClr val="DEEBF7"/>
          </a:solidFill>
          <a:ln w="25400" cap="flat" cmpd="sng" algn="ctr">
            <a:solidFill>
              <a:srgbClr val="AFABAB"/>
            </a:solidFill>
            <a:prstDash val="solid"/>
          </a:ln>
          <a:effectLst/>
        </p:spPr>
        <p:txBody>
          <a:bodyPr lIns="68626" tIns="34313" rIns="68626" bIns="34313" rtlCol="0" anchor="ctr"/>
          <a:lstStyle/>
          <a:p>
            <a:pPr algn="ctr">
              <a:defRPr/>
            </a:pPr>
            <a:r>
              <a:rPr lang="en-US" sz="1100" kern="0" dirty="0" smtClean="0">
                <a:solidFill>
                  <a:schemeClr val="bg2">
                    <a:lumMod val="10000"/>
                  </a:schemeClr>
                </a:solidFill>
                <a:latin typeface="Helvetica Neue"/>
                <a:cs typeface="Helvetica Neue"/>
              </a:rPr>
              <a:t>Media</a:t>
            </a:r>
            <a:endParaRPr lang="en-US" sz="1100" kern="0" dirty="0">
              <a:solidFill>
                <a:schemeClr val="bg2">
                  <a:lumMod val="10000"/>
                </a:schemeClr>
              </a:solidFill>
              <a:latin typeface="Helvetica Neue"/>
              <a:cs typeface="Helvetica Neue"/>
            </a:endParaRPr>
          </a:p>
        </p:txBody>
      </p:sp>
      <p:sp>
        <p:nvSpPr>
          <p:cNvPr id="33" name="Rounded Rectangle 32"/>
          <p:cNvSpPr/>
          <p:nvPr/>
        </p:nvSpPr>
        <p:spPr>
          <a:xfrm>
            <a:off x="8402665" y="3135672"/>
            <a:ext cx="1143000" cy="335268"/>
          </a:xfrm>
          <a:prstGeom prst="roundRect">
            <a:avLst>
              <a:gd name="adj" fmla="val 7428"/>
            </a:avLst>
          </a:prstGeom>
          <a:solidFill>
            <a:schemeClr val="accent1">
              <a:lumMod val="20000"/>
              <a:lumOff val="80000"/>
            </a:schemeClr>
          </a:solidFill>
          <a:ln w="25400" cap="flat" cmpd="sng" algn="ctr">
            <a:solidFill>
              <a:srgbClr val="A6A6A6"/>
            </a:solidFill>
            <a:prstDash val="solid"/>
          </a:ln>
          <a:effectLst/>
        </p:spPr>
        <p:txBody>
          <a:bodyPr lIns="68626" tIns="34313" rIns="68626" bIns="34313" rtlCol="0" anchor="ctr"/>
          <a:lstStyle/>
          <a:p>
            <a:pPr algn="ctr">
              <a:defRPr/>
            </a:pPr>
            <a:r>
              <a:rPr lang="en-US" sz="1100" kern="0" dirty="0" smtClean="0">
                <a:solidFill>
                  <a:schemeClr val="bg2">
                    <a:lumMod val="10000"/>
                  </a:schemeClr>
                </a:solidFill>
                <a:latin typeface="Helvetica Neue"/>
                <a:cs typeface="Helvetica Neue"/>
              </a:rPr>
              <a:t>Time</a:t>
            </a:r>
            <a:endParaRPr lang="en-US" sz="1100" kern="0" dirty="0">
              <a:solidFill>
                <a:schemeClr val="bg2">
                  <a:lumMod val="10000"/>
                </a:schemeClr>
              </a:solidFill>
              <a:latin typeface="Helvetica Neue"/>
              <a:cs typeface="Helvetica Neue"/>
            </a:endParaRPr>
          </a:p>
        </p:txBody>
      </p:sp>
      <p:sp>
        <p:nvSpPr>
          <p:cNvPr id="34" name="Rounded Rectangle 33"/>
          <p:cNvSpPr/>
          <p:nvPr/>
        </p:nvSpPr>
        <p:spPr>
          <a:xfrm>
            <a:off x="8402665" y="3551712"/>
            <a:ext cx="1143000" cy="335268"/>
          </a:xfrm>
          <a:prstGeom prst="roundRect">
            <a:avLst>
              <a:gd name="adj" fmla="val 7428"/>
            </a:avLst>
          </a:prstGeom>
          <a:solidFill>
            <a:schemeClr val="accent1">
              <a:lumMod val="20000"/>
              <a:lumOff val="80000"/>
            </a:schemeClr>
          </a:solidFill>
          <a:ln w="25400" cap="flat" cmpd="sng" algn="ctr">
            <a:solidFill>
              <a:srgbClr val="A6A6A6"/>
            </a:solidFill>
            <a:prstDash val="solid"/>
          </a:ln>
          <a:effectLst/>
        </p:spPr>
        <p:txBody>
          <a:bodyPr lIns="68626" tIns="34313" rIns="68626" bIns="34313" rtlCol="0" anchor="ctr"/>
          <a:lstStyle/>
          <a:p>
            <a:pPr algn="ctr">
              <a:defRPr/>
            </a:pPr>
            <a:r>
              <a:rPr lang="en-US" sz="1100" kern="0" dirty="0" smtClean="0">
                <a:solidFill>
                  <a:schemeClr val="bg2">
                    <a:lumMod val="10000"/>
                  </a:schemeClr>
                </a:solidFill>
                <a:latin typeface="Helvetica Neue"/>
                <a:cs typeface="Helvetica Neue"/>
              </a:rPr>
              <a:t>Alarm</a:t>
            </a:r>
            <a:endParaRPr lang="en-US" sz="1100" kern="0" dirty="0">
              <a:solidFill>
                <a:schemeClr val="bg2">
                  <a:lumMod val="10000"/>
                </a:schemeClr>
              </a:solidFill>
              <a:latin typeface="Helvetica Neue"/>
              <a:cs typeface="Helvetica Neue"/>
            </a:endParaRPr>
          </a:p>
        </p:txBody>
      </p:sp>
      <p:sp>
        <p:nvSpPr>
          <p:cNvPr id="35" name="Rounded Rectangle 34"/>
          <p:cNvSpPr/>
          <p:nvPr/>
        </p:nvSpPr>
        <p:spPr>
          <a:xfrm>
            <a:off x="8402665" y="3974276"/>
            <a:ext cx="1143000" cy="335268"/>
          </a:xfrm>
          <a:prstGeom prst="roundRect">
            <a:avLst>
              <a:gd name="adj" fmla="val 7428"/>
            </a:avLst>
          </a:prstGeom>
          <a:solidFill>
            <a:schemeClr val="accent1">
              <a:lumMod val="20000"/>
              <a:lumOff val="80000"/>
            </a:schemeClr>
          </a:solidFill>
          <a:ln w="25400" cap="flat" cmpd="sng" algn="ctr">
            <a:solidFill>
              <a:srgbClr val="A6A6A6"/>
            </a:solidFill>
            <a:prstDash val="solid"/>
          </a:ln>
          <a:effectLst/>
        </p:spPr>
        <p:txBody>
          <a:bodyPr lIns="68626" tIns="34313" rIns="68626" bIns="34313" rtlCol="0" anchor="ctr"/>
          <a:lstStyle/>
          <a:p>
            <a:pPr algn="ctr">
              <a:defRPr/>
            </a:pPr>
            <a:r>
              <a:rPr lang="en-US" sz="1100" kern="0" dirty="0" smtClean="0">
                <a:solidFill>
                  <a:schemeClr val="bg2">
                    <a:lumMod val="10000"/>
                  </a:schemeClr>
                </a:solidFill>
                <a:latin typeface="Helvetica Neue"/>
                <a:cs typeface="Helvetica Neue"/>
              </a:rPr>
              <a:t>Log</a:t>
            </a:r>
            <a:endParaRPr lang="en-US" sz="1100" kern="0" dirty="0">
              <a:solidFill>
                <a:schemeClr val="bg2">
                  <a:lumMod val="10000"/>
                </a:schemeClr>
              </a:solidFill>
              <a:latin typeface="Helvetica Neue"/>
              <a:cs typeface="Helvetica Neue"/>
            </a:endParaRPr>
          </a:p>
        </p:txBody>
      </p:sp>
      <p:sp>
        <p:nvSpPr>
          <p:cNvPr id="36" name="Rounded Rectangle 35"/>
          <p:cNvSpPr/>
          <p:nvPr/>
        </p:nvSpPr>
        <p:spPr>
          <a:xfrm>
            <a:off x="8402665" y="4389912"/>
            <a:ext cx="1143000" cy="335268"/>
          </a:xfrm>
          <a:prstGeom prst="roundRect">
            <a:avLst>
              <a:gd name="adj" fmla="val 7428"/>
            </a:avLst>
          </a:prstGeom>
          <a:solidFill>
            <a:schemeClr val="accent1">
              <a:lumMod val="20000"/>
              <a:lumOff val="80000"/>
            </a:schemeClr>
          </a:solidFill>
          <a:ln w="25400" cap="flat" cmpd="sng" algn="ctr">
            <a:solidFill>
              <a:srgbClr val="A6A6A6"/>
            </a:solidFill>
            <a:prstDash val="solid"/>
          </a:ln>
          <a:effectLst/>
        </p:spPr>
        <p:txBody>
          <a:bodyPr lIns="68626" tIns="34313" rIns="68626" bIns="34313" rtlCol="0" anchor="ctr"/>
          <a:lstStyle/>
          <a:p>
            <a:pPr algn="ctr">
              <a:defRPr/>
            </a:pPr>
            <a:r>
              <a:rPr lang="en-US" sz="1100" kern="0" dirty="0" smtClean="0">
                <a:solidFill>
                  <a:schemeClr val="bg2">
                    <a:lumMod val="10000"/>
                  </a:schemeClr>
                </a:solidFill>
                <a:latin typeface="Helvetica Neue"/>
                <a:cs typeface="Helvetica Neue"/>
              </a:rPr>
              <a:t>Exception</a:t>
            </a:r>
            <a:endParaRPr lang="en-US" sz="1100" kern="0" dirty="0">
              <a:solidFill>
                <a:schemeClr val="bg2">
                  <a:lumMod val="10000"/>
                </a:schemeClr>
              </a:solidFill>
              <a:latin typeface="Helvetica Neue"/>
              <a:cs typeface="Helvetica Neue"/>
            </a:endParaRPr>
          </a:p>
        </p:txBody>
      </p:sp>
      <p:sp>
        <p:nvSpPr>
          <p:cNvPr id="41" name="Title 40"/>
          <p:cNvSpPr>
            <a:spLocks noGrp="1"/>
          </p:cNvSpPr>
          <p:nvPr>
            <p:ph type="title"/>
          </p:nvPr>
        </p:nvSpPr>
        <p:spPr/>
        <p:txBody>
          <a:bodyPr/>
          <a:lstStyle/>
          <a:p>
            <a:r>
              <a:rPr lang="en-US" dirty="0" smtClean="0"/>
              <a:t>ARTIK SDK (5, 7 series)</a:t>
            </a:r>
            <a:endParaRPr lang="en-US" dirty="0"/>
          </a:p>
        </p:txBody>
      </p:sp>
    </p:spTree>
    <p:extLst>
      <p:ext uri="{BB962C8B-B14F-4D97-AF65-F5344CB8AC3E}">
        <p14:creationId xmlns:p14="http://schemas.microsoft.com/office/powerpoint/2010/main" val="324688092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6858000"/>
          </a:xfrm>
          <a:prstGeom prst="rect">
            <a:avLst/>
          </a:prstGeom>
          <a:solidFill>
            <a:srgbClr val="111111"/>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50553"/>
          <a:stretch/>
        </p:blipFill>
        <p:spPr>
          <a:xfrm>
            <a:off x="9256842" y="4"/>
            <a:ext cx="2935167" cy="6857999"/>
          </a:xfrm>
          <a:prstGeom prst="rect">
            <a:avLst/>
          </a:prstGeom>
        </p:spPr>
      </p:pic>
      <p:sp>
        <p:nvSpPr>
          <p:cNvPr id="7" name="TextBox 6"/>
          <p:cNvSpPr txBox="1"/>
          <p:nvPr/>
        </p:nvSpPr>
        <p:spPr>
          <a:xfrm>
            <a:off x="3615764" y="2682713"/>
            <a:ext cx="5756817" cy="1324695"/>
          </a:xfrm>
          <a:prstGeom prst="rect">
            <a:avLst/>
          </a:prstGeom>
          <a:noFill/>
        </p:spPr>
        <p:txBody>
          <a:bodyPr wrap="square" lIns="0" tIns="0" rIns="0" bIns="0" rtlCol="0">
            <a:noAutofit/>
          </a:bodyPr>
          <a:lstStyle/>
          <a:p>
            <a:pPr algn="ctr">
              <a:lnSpc>
                <a:spcPct val="110000"/>
              </a:lnSpc>
            </a:pPr>
            <a:r>
              <a:rPr lang="en-US" sz="4000" dirty="0" smtClean="0">
                <a:solidFill>
                  <a:prstClr val="white"/>
                </a:solidFill>
                <a:latin typeface="Graphik Light" charset="0"/>
                <a:ea typeface="Graphik Semibold" charset="0"/>
                <a:cs typeface="Graphik Semibold" charset="0"/>
              </a:rPr>
              <a:t>ARTIK Gateway Module</a:t>
            </a:r>
          </a:p>
          <a:p>
            <a:pPr algn="ctr">
              <a:lnSpc>
                <a:spcPct val="110000"/>
              </a:lnSpc>
            </a:pPr>
            <a:r>
              <a:rPr lang="en-US" sz="4000" dirty="0" smtClean="0">
                <a:solidFill>
                  <a:prstClr val="white"/>
                </a:solidFill>
                <a:latin typeface="Graphik Light" charset="0"/>
                <a:ea typeface="Graphik Semibold" charset="0"/>
                <a:cs typeface="Graphik Semibold" charset="0"/>
              </a:rPr>
              <a:t>Development</a:t>
            </a:r>
          </a:p>
        </p:txBody>
      </p:sp>
      <p:sp>
        <p:nvSpPr>
          <p:cNvPr id="8" name="TextBox 7"/>
          <p:cNvSpPr txBox="1"/>
          <p:nvPr/>
        </p:nvSpPr>
        <p:spPr>
          <a:xfrm>
            <a:off x="10042071" y="6381768"/>
            <a:ext cx="1454604" cy="231321"/>
          </a:xfrm>
          <a:prstGeom prst="rect">
            <a:avLst/>
          </a:prstGeom>
          <a:noFill/>
        </p:spPr>
        <p:txBody>
          <a:bodyPr wrap="square" lIns="0" tIns="0" rIns="0" bIns="0" rtlCol="0" anchor="t" anchorCtr="0">
            <a:noAutofit/>
          </a:bodyPr>
          <a:lstStyle/>
          <a:p>
            <a:pPr algn="r"/>
            <a:r>
              <a:rPr lang="en-US" sz="900" b="1" dirty="0" smtClean="0">
                <a:solidFill>
                  <a:prstClr val="white"/>
                </a:solidFill>
                <a:latin typeface="Graphik Light" charset="0"/>
                <a:ea typeface="Graphik Semibold" charset="0"/>
                <a:cs typeface="Graphik Semibold" charset="0"/>
              </a:rPr>
              <a:t>Confidential</a:t>
            </a:r>
            <a:endParaRPr lang="en-US" sz="900" b="1" dirty="0">
              <a:solidFill>
                <a:prstClr val="white"/>
              </a:solidFill>
              <a:latin typeface="Graphik Semibold" charset="0"/>
              <a:ea typeface="Graphik Semibold" charset="0"/>
              <a:cs typeface="Graphik Semibold" charset="0"/>
            </a:endParaRPr>
          </a:p>
        </p:txBody>
      </p:sp>
    </p:spTree>
    <p:extLst>
      <p:ext uri="{BB962C8B-B14F-4D97-AF65-F5344CB8AC3E}">
        <p14:creationId xmlns:p14="http://schemas.microsoft.com/office/powerpoint/2010/main" val="38862065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ARTIK IDE</a:t>
            </a:r>
            <a:endParaRPr lang="en-US" dirty="0"/>
          </a:p>
        </p:txBody>
      </p:sp>
      <p:sp>
        <p:nvSpPr>
          <p:cNvPr id="2" name="Text Placeholder 1"/>
          <p:cNvSpPr>
            <a:spLocks noGrp="1"/>
          </p:cNvSpPr>
          <p:nvPr>
            <p:ph idx="1"/>
          </p:nvPr>
        </p:nvSpPr>
        <p:spPr/>
        <p:txBody>
          <a:bodyPr/>
          <a:lstStyle/>
          <a:p>
            <a:r>
              <a:rPr lang="en-US" dirty="0" smtClean="0">
                <a:latin typeface="Helvetica Neue"/>
                <a:cs typeface="Helvetica Neue"/>
              </a:rPr>
              <a:t>ARTIK IDE</a:t>
            </a:r>
            <a:endParaRPr lang="en-US" dirty="0">
              <a:latin typeface="Helvetica Neue"/>
              <a:cs typeface="Helvetica Neue"/>
            </a:endParaRPr>
          </a:p>
        </p:txBody>
      </p:sp>
      <p:pic>
        <p:nvPicPr>
          <p:cNvPr id="5" name="Picture 4" descr="Screen Shot 2017-11-07 at 4.14.07 P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3889" y="1143000"/>
            <a:ext cx="6941431" cy="5001154"/>
          </a:xfrm>
          <a:prstGeom prst="rect">
            <a:avLst/>
          </a:prstGeom>
        </p:spPr>
      </p:pic>
      <p:pic>
        <p:nvPicPr>
          <p:cNvPr id="6" name="Picture 5" descr="bg.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84384" y="1295400"/>
            <a:ext cx="2587518" cy="1201378"/>
          </a:xfrm>
          <a:prstGeom prst="rect">
            <a:avLst/>
          </a:prstGeom>
        </p:spPr>
      </p:pic>
      <p:sp>
        <p:nvSpPr>
          <p:cNvPr id="7" name="Rounded Rectangle 6"/>
          <p:cNvSpPr/>
          <p:nvPr/>
        </p:nvSpPr>
        <p:spPr>
          <a:xfrm>
            <a:off x="7926718" y="2503171"/>
            <a:ext cx="4049745" cy="1532334"/>
          </a:xfrm>
          <a:prstGeom prst="roundRect">
            <a:avLst/>
          </a:prstGeom>
          <a:solidFill>
            <a:srgbClr val="DEEBF7"/>
          </a:solidFill>
        </p:spPr>
        <p:style>
          <a:lnRef idx="0">
            <a:schemeClr val="accent1"/>
          </a:lnRef>
          <a:fillRef idx="3">
            <a:schemeClr val="accent1"/>
          </a:fillRef>
          <a:effectRef idx="3">
            <a:schemeClr val="accent1"/>
          </a:effectRef>
          <a:fontRef idx="minor">
            <a:schemeClr val="lt1"/>
          </a:fontRef>
        </p:style>
        <p:txBody>
          <a:bodyPr wrap="square" rtlCol="0" anchor="ctr">
            <a:spAutoFit/>
          </a:bodyPr>
          <a:lstStyle/>
          <a:p>
            <a:pPr algn="ctr" fontAlgn="ctr"/>
            <a:r>
              <a:rPr lang="en-US" sz="2000" b="1" dirty="0" err="1" smtClean="0">
                <a:solidFill>
                  <a:schemeClr val="tx1"/>
                </a:solidFill>
                <a:latin typeface="Graphik Regular"/>
                <a:ea typeface="Consolas" charset="0"/>
                <a:cs typeface="Graphik Regular"/>
              </a:rPr>
              <a:t>gcc</a:t>
            </a:r>
            <a:r>
              <a:rPr lang="en-US" sz="2000" b="1" dirty="0" smtClean="0">
                <a:solidFill>
                  <a:schemeClr val="tx1"/>
                </a:solidFill>
                <a:latin typeface="Graphik Regular"/>
                <a:ea typeface="Consolas" charset="0"/>
                <a:cs typeface="Graphik Regular"/>
              </a:rPr>
              <a:t>-arm-</a:t>
            </a:r>
            <a:r>
              <a:rPr lang="en-US" sz="2000" b="1" dirty="0" err="1" smtClean="0">
                <a:solidFill>
                  <a:schemeClr val="tx1"/>
                </a:solidFill>
                <a:latin typeface="Graphik Regular"/>
                <a:ea typeface="Consolas" charset="0"/>
                <a:cs typeface="Graphik Regular"/>
              </a:rPr>
              <a:t>linux</a:t>
            </a:r>
            <a:r>
              <a:rPr lang="en-US" sz="2000" b="1" dirty="0" smtClean="0">
                <a:solidFill>
                  <a:schemeClr val="tx1"/>
                </a:solidFill>
                <a:latin typeface="Graphik Regular"/>
                <a:ea typeface="Consolas" charset="0"/>
                <a:cs typeface="Graphik Regular"/>
              </a:rPr>
              <a:t>-</a:t>
            </a:r>
            <a:r>
              <a:rPr lang="en-US" sz="2000" b="1" dirty="0" err="1" smtClean="0">
                <a:solidFill>
                  <a:schemeClr val="tx1"/>
                </a:solidFill>
                <a:latin typeface="Graphik Regular"/>
                <a:ea typeface="Consolas" charset="0"/>
                <a:cs typeface="Graphik Regular"/>
              </a:rPr>
              <a:t>gnueabihf</a:t>
            </a:r>
            <a:endParaRPr lang="en-US" sz="2000" b="1" dirty="0" smtClean="0">
              <a:solidFill>
                <a:schemeClr val="tx1"/>
              </a:solidFill>
              <a:latin typeface="Graphik Regular"/>
              <a:ea typeface="Consolas" charset="0"/>
              <a:cs typeface="Graphik Regular"/>
            </a:endParaRPr>
          </a:p>
          <a:p>
            <a:pPr algn="ctr" fontAlgn="ctr"/>
            <a:r>
              <a:rPr lang="en-US" sz="1200" b="1" dirty="0" smtClean="0">
                <a:solidFill>
                  <a:schemeClr val="tx1"/>
                </a:solidFill>
                <a:latin typeface="Graphik Regular"/>
                <a:ea typeface="Consolas" charset="0"/>
                <a:cs typeface="Graphik Regular"/>
              </a:rPr>
              <a:t>(32 bit for ARTIK 5x)</a:t>
            </a:r>
          </a:p>
          <a:p>
            <a:pPr algn="ctr" fontAlgn="ctr"/>
            <a:r>
              <a:rPr lang="en-US" sz="2000" b="1" dirty="0">
                <a:solidFill>
                  <a:schemeClr val="tx1"/>
                </a:solidFill>
                <a:latin typeface="Graphik Regular"/>
                <a:ea typeface="Consolas" charset="0"/>
                <a:cs typeface="Graphik Regular"/>
              </a:rPr>
              <a:t>a</a:t>
            </a:r>
            <a:r>
              <a:rPr lang="en-US" sz="2000" b="1" dirty="0" smtClean="0">
                <a:solidFill>
                  <a:schemeClr val="tx1"/>
                </a:solidFill>
                <a:latin typeface="Graphik Regular"/>
                <a:ea typeface="Consolas" charset="0"/>
                <a:cs typeface="Graphik Regular"/>
              </a:rPr>
              <a:t>nd </a:t>
            </a:r>
          </a:p>
          <a:p>
            <a:pPr algn="ctr" fontAlgn="ctr"/>
            <a:r>
              <a:rPr lang="en-US" sz="2000" b="1" dirty="0">
                <a:solidFill>
                  <a:schemeClr val="tx1"/>
                </a:solidFill>
                <a:latin typeface="Graphik Regular"/>
                <a:ea typeface="Consolas" charset="0"/>
                <a:cs typeface="Graphik Regular"/>
              </a:rPr>
              <a:t>a</a:t>
            </a:r>
            <a:r>
              <a:rPr lang="en-US" sz="2000" b="1" dirty="0" smtClean="0">
                <a:solidFill>
                  <a:schemeClr val="tx1"/>
                </a:solidFill>
                <a:latin typeface="Graphik Regular"/>
                <a:ea typeface="Consolas" charset="0"/>
                <a:cs typeface="Graphik Regular"/>
              </a:rPr>
              <a:t>arch64-linux-gnu</a:t>
            </a:r>
          </a:p>
          <a:p>
            <a:pPr algn="ctr" fontAlgn="ctr"/>
            <a:r>
              <a:rPr lang="en-US" sz="1200" b="1" dirty="0" smtClean="0">
                <a:solidFill>
                  <a:schemeClr val="tx1"/>
                </a:solidFill>
                <a:latin typeface="Graphik Regular"/>
                <a:ea typeface="Consolas" charset="0"/>
                <a:cs typeface="Graphik Regular"/>
              </a:rPr>
              <a:t>(64 bit for ARTIK 7x)</a:t>
            </a:r>
            <a:endParaRPr lang="en-US" sz="1200" b="1" dirty="0">
              <a:solidFill>
                <a:schemeClr val="tx1"/>
              </a:solidFill>
              <a:latin typeface="Graphik Regular"/>
              <a:ea typeface="Consolas" charset="0"/>
              <a:cs typeface="Graphik Regular"/>
            </a:endParaRPr>
          </a:p>
        </p:txBody>
      </p:sp>
    </p:spTree>
    <p:extLst>
      <p:ext uri="{BB962C8B-B14F-4D97-AF65-F5344CB8AC3E}">
        <p14:creationId xmlns:p14="http://schemas.microsoft.com/office/powerpoint/2010/main" val="187938580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endParaRPr lang="en-US" dirty="0"/>
          </a:p>
        </p:txBody>
      </p:sp>
      <p:pic>
        <p:nvPicPr>
          <p:cNvPr id="4" name="Picture 3" descr="Screen Shot 2018-03-26 at 4.38.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8277" y="1281651"/>
            <a:ext cx="7019502" cy="5389733"/>
          </a:xfrm>
          <a:prstGeom prst="rect">
            <a:avLst/>
          </a:prstGeom>
        </p:spPr>
      </p:pic>
    </p:spTree>
    <p:extLst>
      <p:ext uri="{BB962C8B-B14F-4D97-AF65-F5344CB8AC3E}">
        <p14:creationId xmlns:p14="http://schemas.microsoft.com/office/powerpoint/2010/main" val="239694493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Node-RED</a:t>
            </a:r>
            <a:endParaRPr lang="en-US" dirty="0"/>
          </a:p>
        </p:txBody>
      </p:sp>
      <p:sp>
        <p:nvSpPr>
          <p:cNvPr id="4" name="Content Placeholder 5"/>
          <p:cNvSpPr>
            <a:spLocks noGrp="1"/>
          </p:cNvSpPr>
          <p:nvPr>
            <p:ph idx="4294967295"/>
          </p:nvPr>
        </p:nvSpPr>
        <p:spPr>
          <a:xfrm>
            <a:off x="694944" y="1435608"/>
            <a:ext cx="8726487" cy="3573462"/>
          </a:xfrm>
          <a:prstGeom prst="rect">
            <a:avLst/>
          </a:prstGeom>
        </p:spPr>
        <p:txBody>
          <a:bodyPr/>
          <a:lstStyle/>
          <a:p>
            <a:pPr algn="l"/>
            <a:r>
              <a:rPr lang="en-US" sz="1800" dirty="0" smtClean="0">
                <a:latin typeface="Graphik Light"/>
                <a:cs typeface="Graphik Light"/>
              </a:rPr>
              <a:t>A visual tool for wiring the internet of things, based on </a:t>
            </a:r>
            <a:r>
              <a:rPr lang="en-US" sz="1800" dirty="0" err="1" smtClean="0">
                <a:latin typeface="Graphik Light"/>
                <a:cs typeface="Graphik Light"/>
              </a:rPr>
              <a:t>Node.js</a:t>
            </a:r>
            <a:endParaRPr lang="en-US" sz="1800" dirty="0" smtClean="0">
              <a:latin typeface="Graphik Light"/>
              <a:cs typeface="Graphik Light"/>
            </a:endParaRPr>
          </a:p>
          <a:p>
            <a:pPr algn="l"/>
            <a:r>
              <a:rPr lang="en-US" sz="1800" dirty="0">
                <a:latin typeface="Graphik Light"/>
                <a:cs typeface="Graphik Light"/>
              </a:rPr>
              <a:t>Utilizes flow programming </a:t>
            </a:r>
            <a:r>
              <a:rPr lang="en-US" sz="1800" dirty="0" smtClean="0">
                <a:latin typeface="Graphik Light"/>
                <a:cs typeface="Graphik Light"/>
              </a:rPr>
              <a:t>technique</a:t>
            </a:r>
          </a:p>
          <a:p>
            <a:pPr algn="l"/>
            <a:r>
              <a:rPr lang="en-US" sz="1800" dirty="0" smtClean="0">
                <a:latin typeface="Graphik Light"/>
                <a:cs typeface="Graphik Light"/>
              </a:rPr>
              <a:t>Construct program flow by drag-and-drop</a:t>
            </a:r>
          </a:p>
          <a:p>
            <a:pPr algn="l"/>
            <a:r>
              <a:rPr lang="en-US" sz="1800" dirty="0" smtClean="0">
                <a:latin typeface="Graphik Light"/>
                <a:cs typeface="Graphik Light"/>
              </a:rPr>
              <a:t>You have the option not to write code</a:t>
            </a:r>
          </a:p>
          <a:p>
            <a:pPr algn="l"/>
            <a:r>
              <a:rPr lang="en-US" sz="1800" dirty="0" smtClean="0">
                <a:latin typeface="Graphik Light"/>
                <a:cs typeface="Graphik Light"/>
              </a:rPr>
              <a:t>Growing ecosystem</a:t>
            </a:r>
          </a:p>
          <a:p>
            <a:pPr algn="l"/>
            <a:r>
              <a:rPr lang="en-US" sz="1800" dirty="0" smtClean="0">
                <a:latin typeface="Graphik Light"/>
                <a:cs typeface="Graphik Light"/>
              </a:rPr>
              <a:t>Cloud-based solutions: IBM </a:t>
            </a:r>
            <a:r>
              <a:rPr lang="en-US" sz="1800" dirty="0" err="1" smtClean="0">
                <a:latin typeface="Graphik Light"/>
                <a:cs typeface="Graphik Light"/>
              </a:rPr>
              <a:t>Bluemix</a:t>
            </a:r>
            <a:r>
              <a:rPr lang="en-US" sz="1800" dirty="0" smtClean="0">
                <a:latin typeface="Graphik Light"/>
                <a:cs typeface="Graphik Light"/>
              </a:rPr>
              <a:t>, Front end Node-RED</a:t>
            </a:r>
          </a:p>
          <a:p>
            <a:pPr marL="0" indent="0" algn="l">
              <a:buNone/>
            </a:pPr>
            <a:endParaRPr lang="en-US" sz="1800" dirty="0" smtClean="0">
              <a:latin typeface="Arial"/>
              <a:cs typeface="Arial"/>
            </a:endParaRPr>
          </a:p>
          <a:p>
            <a:pPr marL="119063" indent="0" algn="l">
              <a:buNone/>
            </a:pPr>
            <a:endParaRPr lang="en-US" sz="1800" dirty="0" smtClean="0">
              <a:latin typeface="Arial"/>
              <a:cs typeface="Arial"/>
            </a:endParaRPr>
          </a:p>
          <a:p>
            <a:pPr marL="119063" indent="0" algn="l">
              <a:buNone/>
            </a:pPr>
            <a:endParaRPr lang="en-US" dirty="0">
              <a:latin typeface="Arial"/>
              <a:cs typeface="Arial"/>
            </a:endParaRPr>
          </a:p>
        </p:txBody>
      </p:sp>
      <p:pic>
        <p:nvPicPr>
          <p:cNvPr id="5" name="Picture 4" descr="Screen Shot 2016-04-10 at 10.01.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607" y="2256812"/>
            <a:ext cx="3629648" cy="2473158"/>
          </a:xfrm>
          <a:prstGeom prst="rect">
            <a:avLst/>
          </a:prstGeom>
        </p:spPr>
      </p:pic>
    </p:spTree>
    <p:extLst>
      <p:ext uri="{BB962C8B-B14F-4D97-AF65-F5344CB8AC3E}">
        <p14:creationId xmlns:p14="http://schemas.microsoft.com/office/powerpoint/2010/main" val="10384962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Native Development</a:t>
            </a:r>
            <a:endParaRPr lang="en-US" dirty="0"/>
          </a:p>
        </p:txBody>
      </p:sp>
      <p:sp>
        <p:nvSpPr>
          <p:cNvPr id="3" name="Content Placeholder 2"/>
          <p:cNvSpPr>
            <a:spLocks noGrp="1"/>
          </p:cNvSpPr>
          <p:nvPr>
            <p:ph idx="1"/>
          </p:nvPr>
        </p:nvSpPr>
        <p:spPr/>
        <p:txBody>
          <a:bodyPr/>
          <a:lstStyle/>
          <a:p>
            <a:r>
              <a:rPr lang="en-US" dirty="0" smtClean="0"/>
              <a:t>C/C++: Most popular programming languages for embedded devices. </a:t>
            </a:r>
            <a:r>
              <a:rPr lang="en-US" dirty="0" err="1" smtClean="0"/>
              <a:t>e.g</a:t>
            </a:r>
            <a:r>
              <a:rPr lang="en-US" dirty="0" smtClean="0"/>
              <a:t>, ARTIK SDK</a:t>
            </a:r>
          </a:p>
          <a:p>
            <a:r>
              <a:rPr lang="en-US" dirty="0" smtClean="0"/>
              <a:t>Python: Rich libraries </a:t>
            </a:r>
          </a:p>
          <a:p>
            <a:r>
              <a:rPr lang="en-US" dirty="0" smtClean="0"/>
              <a:t>JS: </a:t>
            </a:r>
            <a:r>
              <a:rPr lang="en-US" dirty="0" err="1" smtClean="0"/>
              <a:t>Node.js</a:t>
            </a:r>
            <a:r>
              <a:rPr lang="en-US" dirty="0" smtClean="0"/>
              <a:t> is the most popular JavaScript runtime for high-end </a:t>
            </a:r>
            <a:r>
              <a:rPr lang="en-US" dirty="0" err="1" smtClean="0"/>
              <a:t>IoT</a:t>
            </a:r>
            <a:r>
              <a:rPr lang="en-US" dirty="0" smtClean="0"/>
              <a:t> devices.</a:t>
            </a:r>
          </a:p>
          <a:p>
            <a:r>
              <a:rPr lang="en-US" dirty="0" smtClean="0"/>
              <a:t>Java: used in projects like Eclipse Kura, Eclipse Milo</a:t>
            </a:r>
            <a:endParaRPr lang="en-US" dirty="0"/>
          </a:p>
        </p:txBody>
      </p:sp>
    </p:spTree>
    <p:extLst>
      <p:ext uri="{BB962C8B-B14F-4D97-AF65-F5344CB8AC3E}">
        <p14:creationId xmlns:p14="http://schemas.microsoft.com/office/powerpoint/2010/main" val="39407537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a:t>
            </a:r>
            <a:r>
              <a:rPr lang="en-US" baseline="30000" dirty="0" smtClean="0"/>
              <a:t>rd</a:t>
            </a:r>
            <a:r>
              <a:rPr lang="en-US" dirty="0" smtClean="0"/>
              <a:t> party Libraries/Frameworks/Open Source projects</a:t>
            </a:r>
            <a:endParaRPr lang="en-US" dirty="0"/>
          </a:p>
        </p:txBody>
      </p:sp>
      <p:sp>
        <p:nvSpPr>
          <p:cNvPr id="3" name="Content Placeholder 2"/>
          <p:cNvSpPr>
            <a:spLocks noGrp="1"/>
          </p:cNvSpPr>
          <p:nvPr>
            <p:ph idx="1"/>
          </p:nvPr>
        </p:nvSpPr>
        <p:spPr>
          <a:xfrm>
            <a:off x="694943" y="1600200"/>
            <a:ext cx="11288319" cy="4351338"/>
          </a:xfrm>
        </p:spPr>
        <p:txBody>
          <a:bodyPr/>
          <a:lstStyle/>
          <a:p>
            <a:r>
              <a:rPr lang="en-US" dirty="0" smtClean="0"/>
              <a:t>Multimedia:  </a:t>
            </a:r>
            <a:r>
              <a:rPr lang="en-US" dirty="0" err="1" smtClean="0"/>
              <a:t>PyAudio</a:t>
            </a:r>
            <a:r>
              <a:rPr lang="en-US" dirty="0" smtClean="0"/>
              <a:t>, </a:t>
            </a:r>
            <a:r>
              <a:rPr lang="en-US" dirty="0"/>
              <a:t>Speech </a:t>
            </a:r>
            <a:r>
              <a:rPr lang="en-US" dirty="0" smtClean="0"/>
              <a:t>Recognition, </a:t>
            </a:r>
            <a:r>
              <a:rPr lang="en-US" dirty="0" err="1" smtClean="0"/>
              <a:t>OpenCV</a:t>
            </a:r>
            <a:r>
              <a:rPr lang="en-US" dirty="0" smtClean="0"/>
              <a:t> for computer vision etc</a:t>
            </a:r>
            <a:r>
              <a:rPr lang="en-US" dirty="0"/>
              <a:t>. </a:t>
            </a:r>
            <a:endParaRPr lang="en-US" dirty="0" smtClean="0"/>
          </a:p>
          <a:p>
            <a:r>
              <a:rPr lang="en-US" dirty="0" smtClean="0"/>
              <a:t>Connectivity: </a:t>
            </a:r>
            <a:r>
              <a:rPr lang="en-US" dirty="0" err="1" smtClean="0"/>
              <a:t>wpa_supplicant</a:t>
            </a:r>
            <a:r>
              <a:rPr lang="en-US" dirty="0" smtClean="0"/>
              <a:t>, </a:t>
            </a:r>
            <a:r>
              <a:rPr lang="en-US" dirty="0" err="1" smtClean="0"/>
              <a:t>bluez</a:t>
            </a:r>
            <a:endParaRPr lang="en-US" dirty="0" smtClean="0"/>
          </a:p>
          <a:p>
            <a:r>
              <a:rPr lang="en-US" dirty="0" smtClean="0"/>
              <a:t>Communication Protocols/Frameworks: </a:t>
            </a:r>
          </a:p>
          <a:p>
            <a:pPr marL="0" indent="0">
              <a:buNone/>
            </a:pPr>
            <a:r>
              <a:rPr lang="en-US" dirty="0"/>
              <a:t> </a:t>
            </a:r>
            <a:r>
              <a:rPr lang="en-US" dirty="0" smtClean="0"/>
              <a:t>   -  MQTT(Eclipse </a:t>
            </a:r>
            <a:r>
              <a:rPr lang="en-US" dirty="0" err="1" smtClean="0"/>
              <a:t>Mosquitto</a:t>
            </a:r>
            <a:r>
              <a:rPr lang="en-US" dirty="0" smtClean="0"/>
              <a:t>/</a:t>
            </a:r>
            <a:r>
              <a:rPr lang="en-US" dirty="0" err="1" smtClean="0"/>
              <a:t>Paho</a:t>
            </a:r>
            <a:r>
              <a:rPr lang="en-US" dirty="0" smtClean="0"/>
              <a:t>)</a:t>
            </a:r>
          </a:p>
          <a:p>
            <a:pPr marL="0" indent="0">
              <a:buNone/>
            </a:pPr>
            <a:r>
              <a:rPr lang="en-US" dirty="0"/>
              <a:t> </a:t>
            </a:r>
            <a:r>
              <a:rPr lang="en-US" dirty="0" smtClean="0"/>
              <a:t>   -  </a:t>
            </a:r>
            <a:r>
              <a:rPr lang="en-US" dirty="0" err="1" smtClean="0"/>
              <a:t>CoAP</a:t>
            </a:r>
            <a:r>
              <a:rPr lang="en-US" dirty="0" smtClean="0"/>
              <a:t> (Eclipse Californium)</a:t>
            </a:r>
          </a:p>
          <a:p>
            <a:pPr marL="0" indent="0">
              <a:buNone/>
            </a:pPr>
            <a:r>
              <a:rPr lang="en-US" dirty="0" smtClean="0"/>
              <a:t>    -  LWM2M(Eclipse </a:t>
            </a:r>
            <a:r>
              <a:rPr lang="en-US" dirty="0" err="1" smtClean="0"/>
              <a:t>Wakama</a:t>
            </a:r>
            <a:r>
              <a:rPr lang="en-US" dirty="0" smtClean="0"/>
              <a:t>, Eclipse </a:t>
            </a:r>
            <a:r>
              <a:rPr lang="en-US" dirty="0" err="1" smtClean="0"/>
              <a:t>Leshan</a:t>
            </a:r>
            <a:r>
              <a:rPr lang="en-US" dirty="0" smtClean="0"/>
              <a:t>) </a:t>
            </a:r>
          </a:p>
          <a:p>
            <a:pPr marL="0" indent="0">
              <a:buNone/>
            </a:pPr>
            <a:r>
              <a:rPr lang="en-US" dirty="0"/>
              <a:t> </a:t>
            </a:r>
            <a:r>
              <a:rPr lang="en-US" dirty="0" smtClean="0"/>
              <a:t>   -  </a:t>
            </a:r>
            <a:r>
              <a:rPr lang="en-US" dirty="0"/>
              <a:t>OPC-UA(Eclipse Milo, open62541</a:t>
            </a:r>
            <a:r>
              <a:rPr lang="en-US" dirty="0" smtClean="0"/>
              <a:t>)</a:t>
            </a:r>
          </a:p>
          <a:p>
            <a:pPr marL="0" indent="0">
              <a:buNone/>
            </a:pPr>
            <a:r>
              <a:rPr lang="en-US" dirty="0"/>
              <a:t> </a:t>
            </a:r>
            <a:r>
              <a:rPr lang="en-US" dirty="0" smtClean="0"/>
              <a:t>   -  </a:t>
            </a:r>
            <a:r>
              <a:rPr lang="en-US" dirty="0" err="1" smtClean="0"/>
              <a:t>IoTivity</a:t>
            </a:r>
            <a:r>
              <a:rPr lang="en-US" dirty="0" smtClean="0"/>
              <a:t> </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69954" y="2882697"/>
            <a:ext cx="1637838" cy="1226361"/>
          </a:xfrm>
          <a:prstGeom prst="rect">
            <a:avLst/>
          </a:prstGeom>
        </p:spPr>
      </p:pic>
      <p:pic>
        <p:nvPicPr>
          <p:cNvPr id="5" name="Picture 4" descr="Screen Shot 2017-10-12 at 12.02.49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159393" y="4283061"/>
            <a:ext cx="1295920" cy="61941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61150" y="4991451"/>
            <a:ext cx="1893764" cy="350363"/>
          </a:xfrm>
          <a:prstGeom prst="rect">
            <a:avLst/>
          </a:prstGeom>
        </p:spPr>
      </p:pic>
      <p:pic>
        <p:nvPicPr>
          <p:cNvPr id="7" name="Picture 6"/>
          <p:cNvPicPr>
            <a:picLocks noChangeAspect="1"/>
          </p:cNvPicPr>
          <p:nvPr/>
        </p:nvPicPr>
        <p:blipFill>
          <a:blip r:embed="rId6"/>
          <a:stretch>
            <a:fillRect/>
          </a:stretch>
        </p:blipFill>
        <p:spPr>
          <a:xfrm>
            <a:off x="7161150" y="5485658"/>
            <a:ext cx="1458803" cy="663895"/>
          </a:xfrm>
          <a:prstGeom prst="rect">
            <a:avLst/>
          </a:prstGeom>
        </p:spPr>
      </p:pic>
      <p:pic>
        <p:nvPicPr>
          <p:cNvPr id="8" name="Picture 7"/>
          <p:cNvPicPr>
            <a:picLocks noChangeAspect="1"/>
          </p:cNvPicPr>
          <p:nvPr/>
        </p:nvPicPr>
        <p:blipFill>
          <a:blip r:embed="rId7"/>
          <a:stretch>
            <a:fillRect/>
          </a:stretch>
        </p:blipFill>
        <p:spPr>
          <a:xfrm>
            <a:off x="7159393" y="3712249"/>
            <a:ext cx="500537" cy="500537"/>
          </a:xfrm>
          <a:prstGeom prst="rect">
            <a:avLst/>
          </a:prstGeom>
        </p:spPr>
      </p:pic>
    </p:spTree>
    <p:extLst>
      <p:ext uri="{BB962C8B-B14F-4D97-AF65-F5344CB8AC3E}">
        <p14:creationId xmlns:p14="http://schemas.microsoft.com/office/powerpoint/2010/main" val="122366218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a:t>
            </a:r>
            <a:r>
              <a:rPr lang="en-US" baseline="30000" dirty="0" smtClean="0"/>
              <a:t>rd</a:t>
            </a:r>
            <a:r>
              <a:rPr lang="en-US" dirty="0" smtClean="0"/>
              <a:t> party Gateway Solutions</a:t>
            </a:r>
            <a:endParaRPr lang="en-US" dirty="0"/>
          </a:p>
        </p:txBody>
      </p:sp>
      <p:sp>
        <p:nvSpPr>
          <p:cNvPr id="3" name="Content Placeholder 2"/>
          <p:cNvSpPr>
            <a:spLocks noGrp="1"/>
          </p:cNvSpPr>
          <p:nvPr>
            <p:ph idx="1"/>
          </p:nvPr>
        </p:nvSpPr>
        <p:spPr/>
        <p:txBody>
          <a:bodyPr/>
          <a:lstStyle/>
          <a:p>
            <a:pPr marL="0" indent="0">
              <a:buNone/>
            </a:pPr>
            <a:r>
              <a:rPr lang="en-US" dirty="0" smtClean="0"/>
              <a:t>AWS </a:t>
            </a:r>
            <a:r>
              <a:rPr lang="en-US" dirty="0" err="1" smtClean="0"/>
              <a:t>Greengrass</a:t>
            </a:r>
            <a:endParaRPr lang="en-US" dirty="0" smtClean="0"/>
          </a:p>
          <a:p>
            <a:pPr marL="0" indent="0">
              <a:buNone/>
            </a:pPr>
            <a:endParaRPr lang="en-US" dirty="0" smtClean="0"/>
          </a:p>
          <a:p>
            <a:pPr marL="0" indent="0">
              <a:buNone/>
            </a:pPr>
            <a:r>
              <a:rPr lang="en-US" dirty="0" smtClean="0"/>
              <a:t>Microsoft </a:t>
            </a:r>
            <a:r>
              <a:rPr lang="en-US" dirty="0" err="1" smtClean="0"/>
              <a:t>IoT</a:t>
            </a:r>
            <a:r>
              <a:rPr lang="en-US" dirty="0" smtClean="0"/>
              <a:t> Edge</a:t>
            </a:r>
          </a:p>
          <a:p>
            <a:pPr marL="0" indent="0">
              <a:buNone/>
            </a:pPr>
            <a:endParaRPr lang="en-US" dirty="0" smtClean="0"/>
          </a:p>
          <a:p>
            <a:pPr marL="0" indent="0">
              <a:buNone/>
            </a:pPr>
            <a:r>
              <a:rPr lang="en-US" dirty="0" smtClean="0"/>
              <a:t>Eclipse Kura</a:t>
            </a:r>
          </a:p>
          <a:p>
            <a:pPr marL="0" indent="0">
              <a:buNone/>
            </a:pPr>
            <a:endParaRPr lang="en-US" dirty="0" smtClean="0"/>
          </a:p>
          <a:p>
            <a:pPr marL="0" indent="0">
              <a:buNone/>
            </a:pPr>
            <a:r>
              <a:rPr lang="en-US" dirty="0" smtClean="0"/>
              <a:t>Edge Foundry </a:t>
            </a:r>
            <a:endParaRPr lang="en-US" dirty="0"/>
          </a:p>
        </p:txBody>
      </p:sp>
      <p:pic>
        <p:nvPicPr>
          <p:cNvPr id="4" name="Picture 3" descr="Screen Shot 2017-09-29 at 12.01.07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896644" y="1600200"/>
            <a:ext cx="885921" cy="40063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96644" y="3829915"/>
            <a:ext cx="1391597" cy="397599"/>
          </a:xfrm>
          <a:prstGeom prst="rect">
            <a:avLst/>
          </a:prstGeom>
        </p:spPr>
      </p:pic>
      <p:pic>
        <p:nvPicPr>
          <p:cNvPr id="6" name="Picture 5"/>
          <p:cNvPicPr>
            <a:picLocks noChangeAspect="1"/>
          </p:cNvPicPr>
          <p:nvPr/>
        </p:nvPicPr>
        <p:blipFill>
          <a:blip r:embed="rId4"/>
          <a:stretch>
            <a:fillRect/>
          </a:stretch>
        </p:blipFill>
        <p:spPr>
          <a:xfrm>
            <a:off x="3896644" y="5094377"/>
            <a:ext cx="3639403" cy="406400"/>
          </a:xfrm>
          <a:prstGeom prst="rect">
            <a:avLst/>
          </a:prstGeom>
        </p:spPr>
      </p:pic>
      <p:pic>
        <p:nvPicPr>
          <p:cNvPr id="7" name="Picture 42" descr="https://penneo.zendesk.com/hc/da/article_attachments/200622525/windows_logo.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849604" y="2712883"/>
            <a:ext cx="648704" cy="650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5823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loud.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46775" y="1237137"/>
            <a:ext cx="5335185" cy="4152900"/>
          </a:xfrm>
          <a:prstGeom prst="rect">
            <a:avLst/>
          </a:prstGeom>
        </p:spPr>
      </p:pic>
      <p:sp>
        <p:nvSpPr>
          <p:cNvPr id="3" name="Title 1"/>
          <p:cNvSpPr>
            <a:spLocks noGrp="1"/>
          </p:cNvSpPr>
          <p:nvPr>
            <p:ph type="title"/>
          </p:nvPr>
        </p:nvSpPr>
        <p:spPr/>
        <p:txBody>
          <a:bodyPr>
            <a:normAutofit/>
          </a:bodyPr>
          <a:lstStyle/>
          <a:p>
            <a:r>
              <a:rPr lang="en-US" dirty="0" smtClean="0"/>
              <a:t>Multi Clouds</a:t>
            </a:r>
            <a:r>
              <a:rPr lang="en-US" dirty="0"/>
              <a:t> </a:t>
            </a:r>
            <a:r>
              <a:rPr lang="en-US" dirty="0" smtClean="0"/>
              <a:t>Support</a:t>
            </a:r>
            <a:endParaRPr lang="en-US" dirty="0"/>
          </a:p>
        </p:txBody>
      </p:sp>
      <p:pic>
        <p:nvPicPr>
          <p:cNvPr id="5" name="Picture 4" descr="Screen Shot 2017-09-29 at 12.01.46 AM.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526128" y="3075529"/>
            <a:ext cx="1915392" cy="50749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408465" y="2057181"/>
            <a:ext cx="1643301" cy="358725"/>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80415" y="2573345"/>
            <a:ext cx="789579" cy="407525"/>
          </a:xfrm>
          <a:prstGeom prst="rect">
            <a:avLst/>
          </a:prstGeom>
        </p:spPr>
      </p:pic>
      <p:pic>
        <p:nvPicPr>
          <p:cNvPr id="8" name="Picture 20" descr="http://media.corporate-ir.net/media_files/IROL/17/176060/KindleLogos/AWS%20Logo%20-%20New/aws_logo_web_300px.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130038" y="2573333"/>
            <a:ext cx="977684" cy="4082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8"/>
          <a:stretch>
            <a:fillRect/>
          </a:stretch>
        </p:blipFill>
        <p:spPr>
          <a:xfrm>
            <a:off x="10084188" y="3767317"/>
            <a:ext cx="1654547" cy="609806"/>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061358" y="3756332"/>
            <a:ext cx="1113625" cy="631551"/>
          </a:xfrm>
          <a:prstGeom prst="rect">
            <a:avLst/>
          </a:prstGeom>
        </p:spPr>
      </p:pic>
      <p:sp>
        <p:nvSpPr>
          <p:cNvPr id="29" name="Left-Right Arrow 28"/>
          <p:cNvSpPr/>
          <p:nvPr/>
        </p:nvSpPr>
        <p:spPr>
          <a:xfrm>
            <a:off x="5048460" y="3238508"/>
            <a:ext cx="1680715" cy="463583"/>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10"/>
          <a:stretch>
            <a:fillRect/>
          </a:stretch>
        </p:blipFill>
        <p:spPr>
          <a:xfrm>
            <a:off x="7657529" y="4435914"/>
            <a:ext cx="2867512" cy="441928"/>
          </a:xfrm>
          <a:prstGeom prst="rect">
            <a:avLst/>
          </a:prstGeom>
        </p:spPr>
      </p:pic>
      <p:pic>
        <p:nvPicPr>
          <p:cNvPr id="21" name="Picture 20" descr="ARTIK530-module-new-clean.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06217" y="2715327"/>
            <a:ext cx="1915727" cy="1415084"/>
          </a:xfrm>
          <a:prstGeom prst="rect">
            <a:avLst/>
          </a:prstGeom>
        </p:spPr>
      </p:pic>
    </p:spTree>
    <p:extLst>
      <p:ext uri="{BB962C8B-B14F-4D97-AF65-F5344CB8AC3E}">
        <p14:creationId xmlns:p14="http://schemas.microsoft.com/office/powerpoint/2010/main" val="11416423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par>
                                <p:cTn id="20" presetID="3" presetClass="entr" presetSubtype="1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par>
                                <p:cTn id="23" presetID="3" presetClass="entr" presetSubtype="1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par>
                                <p:cTn id="26" presetID="3" presetClass="entr" presetSubtype="1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blinds(horizontal)">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ARTIK High-end module</a:t>
            </a:r>
            <a:endParaRPr lang="en-US" dirty="0"/>
          </a:p>
        </p:txBody>
      </p:sp>
      <p:pic>
        <p:nvPicPr>
          <p:cNvPr id="21506" name="Picture 2" descr="C:\Shan_Work\Training\Reference material\Pictures\artik_boards_final_nr_artik5_boa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7157" y="4947436"/>
            <a:ext cx="1262335" cy="1324141"/>
          </a:xfrm>
          <a:prstGeom prst="rect">
            <a:avLst/>
          </a:prstGeom>
          <a:noFill/>
          <a:extLst>
            <a:ext uri="{909E8E84-426E-40dd-AFC4-6F175D3DCCD1}">
              <a14:hiddenFill xmlns:a14="http://schemas.microsoft.com/office/drawing/2010/main">
                <a:solidFill>
                  <a:srgbClr val="FFFFFF"/>
                </a:solidFill>
              </a14:hiddenFill>
            </a:ext>
          </a:extLst>
        </p:spPr>
      </p:pic>
      <p:pic>
        <p:nvPicPr>
          <p:cNvPr id="21507" name="Picture 3" descr="C:\Shan_Work\Training\Reference material\Pictures\artik_boards_final_nr_artik7_boar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1629" y="4724887"/>
            <a:ext cx="1474471" cy="1546664"/>
          </a:xfrm>
          <a:prstGeom prst="rect">
            <a:avLst/>
          </a:prstGeom>
          <a:noFill/>
          <a:extLst>
            <a:ext uri="{909E8E84-426E-40dd-AFC4-6F175D3DCCD1}">
              <a14:hiddenFill xmlns:a14="http://schemas.microsoft.com/office/drawing/2010/main">
                <a:solidFill>
                  <a:srgbClr val="FFFFFF"/>
                </a:solidFill>
              </a14:hiddenFill>
            </a:ext>
          </a:extLst>
        </p:spPr>
      </p:pic>
      <p:grpSp>
        <p:nvGrpSpPr>
          <p:cNvPr id="21505" name="Group 21504"/>
          <p:cNvGrpSpPr/>
          <p:nvPr/>
        </p:nvGrpSpPr>
        <p:grpSpPr>
          <a:xfrm>
            <a:off x="1007816" y="1219200"/>
            <a:ext cx="4379130" cy="1913988"/>
            <a:chOff x="298450" y="1143000"/>
            <a:chExt cx="4374568" cy="1913988"/>
          </a:xfrm>
        </p:grpSpPr>
        <p:cxnSp>
          <p:nvCxnSpPr>
            <p:cNvPr id="35" name="Straight Arrow Connector 34"/>
            <p:cNvCxnSpPr/>
            <p:nvPr/>
          </p:nvCxnSpPr>
          <p:spPr>
            <a:xfrm>
              <a:off x="2940991" y="2923000"/>
              <a:ext cx="34168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385929" y="2803072"/>
              <a:ext cx="537327" cy="253916"/>
            </a:xfrm>
            <a:prstGeom prst="rect">
              <a:avLst/>
            </a:prstGeom>
            <a:noFill/>
          </p:spPr>
          <p:txBody>
            <a:bodyPr wrap="none" rtlCol="0">
              <a:spAutoFit/>
            </a:bodyPr>
            <a:lstStyle/>
            <a:p>
              <a:pPr>
                <a:buClr>
                  <a:schemeClr val="accent2"/>
                </a:buClr>
              </a:pPr>
              <a:r>
                <a:rPr lang="en-US" sz="1050" dirty="0" smtClean="0">
                  <a:solidFill>
                    <a:schemeClr val="bg2">
                      <a:lumMod val="10000"/>
                    </a:schemeClr>
                  </a:solidFill>
                </a:rPr>
                <a:t>49mm</a:t>
              </a:r>
            </a:p>
          </p:txBody>
        </p:sp>
        <p:cxnSp>
          <p:nvCxnSpPr>
            <p:cNvPr id="37" name="Straight Arrow Connector 36"/>
            <p:cNvCxnSpPr/>
            <p:nvPr/>
          </p:nvCxnSpPr>
          <p:spPr>
            <a:xfrm flipH="1">
              <a:off x="1847305" y="2923000"/>
              <a:ext cx="519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1504" name="Group 21503"/>
            <p:cNvGrpSpPr/>
            <p:nvPr/>
          </p:nvGrpSpPr>
          <p:grpSpPr>
            <a:xfrm>
              <a:off x="1237705" y="1143000"/>
              <a:ext cx="3435313" cy="1549316"/>
              <a:chOff x="1237705" y="1143000"/>
              <a:chExt cx="3435313" cy="1549316"/>
            </a:xfrm>
          </p:grpSpPr>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3537653" y="1282483"/>
                <a:ext cx="1036231" cy="1234499"/>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1922240" y="1278743"/>
                <a:ext cx="1028750" cy="1234499"/>
              </a:xfrm>
              <a:prstGeom prst="rect">
                <a:avLst/>
              </a:prstGeom>
            </p:spPr>
          </p:pic>
          <p:cxnSp>
            <p:nvCxnSpPr>
              <p:cNvPr id="42" name="Straight Arrow Connector 41"/>
              <p:cNvCxnSpPr/>
              <p:nvPr/>
            </p:nvCxnSpPr>
            <p:spPr>
              <a:xfrm flipV="1">
                <a:off x="1494699" y="1374381"/>
                <a:ext cx="0" cy="3782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237705" y="1752600"/>
                <a:ext cx="537327" cy="253916"/>
              </a:xfrm>
              <a:prstGeom prst="rect">
                <a:avLst/>
              </a:prstGeom>
              <a:noFill/>
            </p:spPr>
            <p:txBody>
              <a:bodyPr wrap="none" rtlCol="0">
                <a:spAutoFit/>
              </a:bodyPr>
              <a:lstStyle/>
              <a:p>
                <a:pPr>
                  <a:buClr>
                    <a:schemeClr val="accent2"/>
                  </a:buClr>
                </a:pPr>
                <a:r>
                  <a:rPr lang="en-US" sz="1050" dirty="0" smtClean="0">
                    <a:solidFill>
                      <a:schemeClr val="bg2">
                        <a:lumMod val="10000"/>
                      </a:schemeClr>
                    </a:solidFill>
                  </a:rPr>
                  <a:t>25mm</a:t>
                </a:r>
              </a:p>
            </p:txBody>
          </p:sp>
          <p:cxnSp>
            <p:nvCxnSpPr>
              <p:cNvPr id="44" name="Straight Arrow Connector 43"/>
              <p:cNvCxnSpPr/>
              <p:nvPr/>
            </p:nvCxnSpPr>
            <p:spPr>
              <a:xfrm>
                <a:off x="1494699" y="2006516"/>
                <a:ext cx="0" cy="4038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685505" y="1262928"/>
                <a:ext cx="40188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228305" y="1143000"/>
                <a:ext cx="537327" cy="253916"/>
              </a:xfrm>
              <a:prstGeom prst="rect">
                <a:avLst/>
              </a:prstGeom>
              <a:noFill/>
            </p:spPr>
            <p:txBody>
              <a:bodyPr wrap="none" rtlCol="0">
                <a:spAutoFit/>
              </a:bodyPr>
              <a:lstStyle/>
              <a:p>
                <a:pPr>
                  <a:buClr>
                    <a:schemeClr val="accent2"/>
                  </a:buClr>
                </a:pPr>
                <a:r>
                  <a:rPr lang="en-US" sz="1050" dirty="0" smtClean="0">
                    <a:solidFill>
                      <a:schemeClr val="bg2">
                        <a:lumMod val="10000"/>
                      </a:schemeClr>
                    </a:solidFill>
                  </a:rPr>
                  <a:t>30mm</a:t>
                </a:r>
              </a:p>
            </p:txBody>
          </p:sp>
          <p:cxnSp>
            <p:nvCxnSpPr>
              <p:cNvPr id="47" name="Straight Arrow Connector 46"/>
              <p:cNvCxnSpPr/>
              <p:nvPr/>
            </p:nvCxnSpPr>
            <p:spPr>
              <a:xfrm flipH="1">
                <a:off x="1847305" y="1262928"/>
                <a:ext cx="3866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040117" y="2438400"/>
                <a:ext cx="722521" cy="253916"/>
              </a:xfrm>
              <a:prstGeom prst="rect">
                <a:avLst/>
              </a:prstGeom>
              <a:noFill/>
            </p:spPr>
            <p:txBody>
              <a:bodyPr wrap="none" rtlCol="0">
                <a:spAutoFit/>
              </a:bodyPr>
              <a:lstStyle>
                <a:defPPr>
                  <a:defRPr lang="en-US"/>
                </a:defPPr>
                <a:lvl1pPr>
                  <a:buClr>
                    <a:schemeClr val="accent2"/>
                  </a:buClr>
                  <a:defRPr sz="1050">
                    <a:solidFill>
                      <a:schemeClr val="bg2">
                        <a:lumMod val="10000"/>
                      </a:schemeClr>
                    </a:solidFill>
                  </a:defRPr>
                </a:lvl1pPr>
              </a:lstStyle>
              <a:p>
                <a:r>
                  <a:rPr lang="en-US" dirty="0" smtClean="0">
                    <a:latin typeface="Graphik Light"/>
                    <a:cs typeface="Graphik Light"/>
                  </a:rPr>
                  <a:t>Top view</a:t>
                </a:r>
                <a:endParaRPr lang="en-US" dirty="0">
                  <a:latin typeface="Graphik Light"/>
                  <a:cs typeface="Graphik Light"/>
                </a:endParaRPr>
              </a:p>
            </p:txBody>
          </p:sp>
          <p:sp>
            <p:nvSpPr>
              <p:cNvPr id="49" name="TextBox 48"/>
              <p:cNvSpPr txBox="1"/>
              <p:nvPr/>
            </p:nvSpPr>
            <p:spPr>
              <a:xfrm>
                <a:off x="3629873" y="2438400"/>
                <a:ext cx="946753" cy="253916"/>
              </a:xfrm>
              <a:prstGeom prst="rect">
                <a:avLst/>
              </a:prstGeom>
              <a:noFill/>
            </p:spPr>
            <p:txBody>
              <a:bodyPr wrap="none" rtlCol="0">
                <a:spAutoFit/>
              </a:bodyPr>
              <a:lstStyle>
                <a:defPPr>
                  <a:defRPr lang="en-US"/>
                </a:defPPr>
                <a:lvl1pPr>
                  <a:buClr>
                    <a:schemeClr val="accent2"/>
                  </a:buClr>
                  <a:defRPr sz="1050">
                    <a:solidFill>
                      <a:schemeClr val="bg2">
                        <a:lumMod val="10000"/>
                      </a:schemeClr>
                    </a:solidFill>
                  </a:defRPr>
                </a:lvl1pPr>
              </a:lstStyle>
              <a:p>
                <a:r>
                  <a:rPr lang="en-US" dirty="0" smtClean="0">
                    <a:latin typeface="Graphik Light"/>
                    <a:cs typeface="Graphik Light"/>
                  </a:rPr>
                  <a:t>Bottom view</a:t>
                </a:r>
                <a:endParaRPr lang="en-US" dirty="0">
                  <a:latin typeface="Graphik Light"/>
                  <a:cs typeface="Graphik Light"/>
                </a:endParaRPr>
              </a:p>
            </p:txBody>
          </p:sp>
        </p:grpSp>
        <p:sp>
          <p:nvSpPr>
            <p:cNvPr id="61" name="Rectangle 60"/>
            <p:cNvSpPr/>
            <p:nvPr/>
          </p:nvSpPr>
          <p:spPr>
            <a:xfrm>
              <a:off x="298450" y="1738494"/>
              <a:ext cx="730758" cy="358329"/>
            </a:xfrm>
            <a:prstGeom prst="rect">
              <a:avLst/>
            </a:prstGeom>
            <a:solidFill>
              <a:srgbClr val="5CC29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831" tIns="60915" rIns="121831" bIns="60915" rtlCol="0" anchor="ctr"/>
            <a:lstStyle/>
            <a:p>
              <a:pPr algn="ctr"/>
              <a:r>
                <a:rPr lang="en-US" sz="1600" dirty="0">
                  <a:solidFill>
                    <a:schemeClr val="bg1"/>
                  </a:solidFill>
                  <a:latin typeface="Arial Black" panose="020B0A04020102020204" pitchFamily="34" charset="0"/>
                </a:rPr>
                <a:t>520</a:t>
              </a:r>
            </a:p>
          </p:txBody>
        </p:sp>
      </p:grpSp>
      <p:grpSp>
        <p:nvGrpSpPr>
          <p:cNvPr id="21509" name="Group 21508"/>
          <p:cNvGrpSpPr/>
          <p:nvPr/>
        </p:nvGrpSpPr>
        <p:grpSpPr>
          <a:xfrm>
            <a:off x="985276" y="3067664"/>
            <a:ext cx="4424209" cy="1447800"/>
            <a:chOff x="298450" y="2920916"/>
            <a:chExt cx="4419600" cy="1447800"/>
          </a:xfrm>
        </p:grpSpPr>
        <p:grpSp>
          <p:nvGrpSpPr>
            <p:cNvPr id="21508" name="Group 21507"/>
            <p:cNvGrpSpPr/>
            <p:nvPr/>
          </p:nvGrpSpPr>
          <p:grpSpPr>
            <a:xfrm>
              <a:off x="1329795" y="2920916"/>
              <a:ext cx="3388255" cy="1447800"/>
              <a:chOff x="1329795" y="2920916"/>
              <a:chExt cx="3388255" cy="1447800"/>
            </a:xfrm>
          </p:grpSpPr>
          <p:pic>
            <p:nvPicPr>
              <p:cNvPr id="3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47305" y="2920916"/>
                <a:ext cx="2870745" cy="1344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2" name="Straight Arrow Connector 31"/>
              <p:cNvCxnSpPr/>
              <p:nvPr/>
            </p:nvCxnSpPr>
            <p:spPr>
              <a:xfrm flipV="1">
                <a:off x="1586789" y="3070534"/>
                <a:ext cx="0" cy="4572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329795" y="3527735"/>
                <a:ext cx="537327" cy="253916"/>
              </a:xfrm>
              <a:prstGeom prst="rect">
                <a:avLst/>
              </a:prstGeom>
              <a:noFill/>
            </p:spPr>
            <p:txBody>
              <a:bodyPr wrap="none" rtlCol="0">
                <a:spAutoFit/>
              </a:bodyPr>
              <a:lstStyle/>
              <a:p>
                <a:pPr>
                  <a:buClr>
                    <a:schemeClr val="accent2"/>
                  </a:buClr>
                </a:pPr>
                <a:r>
                  <a:rPr lang="en-US" sz="1050" dirty="0" smtClean="0">
                    <a:solidFill>
                      <a:schemeClr val="bg2">
                        <a:lumMod val="10000"/>
                      </a:schemeClr>
                    </a:solidFill>
                  </a:rPr>
                  <a:t>36mm</a:t>
                </a:r>
              </a:p>
            </p:txBody>
          </p:sp>
          <p:cxnSp>
            <p:nvCxnSpPr>
              <p:cNvPr id="34" name="Straight Arrow Connector 33"/>
              <p:cNvCxnSpPr/>
              <p:nvPr/>
            </p:nvCxnSpPr>
            <p:spPr>
              <a:xfrm>
                <a:off x="1586789" y="3789345"/>
                <a:ext cx="0" cy="4269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70514" y="4114800"/>
                <a:ext cx="722522" cy="253916"/>
              </a:xfrm>
              <a:prstGeom prst="rect">
                <a:avLst/>
              </a:prstGeom>
              <a:noFill/>
            </p:spPr>
            <p:txBody>
              <a:bodyPr wrap="none" rtlCol="0">
                <a:spAutoFit/>
              </a:bodyPr>
              <a:lstStyle/>
              <a:p>
                <a:pPr>
                  <a:buClr>
                    <a:schemeClr val="accent2"/>
                  </a:buClr>
                </a:pPr>
                <a:r>
                  <a:rPr lang="en-US" sz="1050" dirty="0" smtClean="0">
                    <a:solidFill>
                      <a:schemeClr val="bg2">
                        <a:lumMod val="10000"/>
                      </a:schemeClr>
                    </a:solidFill>
                    <a:latin typeface="Graphik Light"/>
                    <a:cs typeface="Graphik Light"/>
                  </a:rPr>
                  <a:t>Top view</a:t>
                </a:r>
              </a:p>
            </p:txBody>
          </p:sp>
          <p:sp>
            <p:nvSpPr>
              <p:cNvPr id="39" name="TextBox 38"/>
              <p:cNvSpPr txBox="1"/>
              <p:nvPr/>
            </p:nvSpPr>
            <p:spPr>
              <a:xfrm>
                <a:off x="3544590" y="4114800"/>
                <a:ext cx="946753" cy="253916"/>
              </a:xfrm>
              <a:prstGeom prst="rect">
                <a:avLst/>
              </a:prstGeom>
              <a:noFill/>
            </p:spPr>
            <p:txBody>
              <a:bodyPr wrap="none" rtlCol="0">
                <a:spAutoFit/>
              </a:bodyPr>
              <a:lstStyle/>
              <a:p>
                <a:pPr>
                  <a:buClr>
                    <a:schemeClr val="accent2"/>
                  </a:buClr>
                </a:pPr>
                <a:r>
                  <a:rPr lang="en-US" sz="1050" dirty="0" smtClean="0">
                    <a:solidFill>
                      <a:schemeClr val="bg2">
                        <a:lumMod val="10000"/>
                      </a:schemeClr>
                    </a:solidFill>
                    <a:latin typeface="Graphik Light"/>
                    <a:cs typeface="Graphik Light"/>
                  </a:rPr>
                  <a:t>Bottom view</a:t>
                </a:r>
              </a:p>
            </p:txBody>
          </p:sp>
        </p:grpSp>
        <p:sp>
          <p:nvSpPr>
            <p:cNvPr id="62" name="Rectangle 61"/>
            <p:cNvSpPr/>
            <p:nvPr/>
          </p:nvSpPr>
          <p:spPr>
            <a:xfrm>
              <a:off x="298450" y="3465652"/>
              <a:ext cx="753274" cy="358329"/>
            </a:xfrm>
            <a:prstGeom prst="rect">
              <a:avLst/>
            </a:prstGeom>
            <a:solidFill>
              <a:srgbClr val="5CC29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831" tIns="60915" rIns="121831" bIns="60915" rtlCol="0" anchor="ctr"/>
            <a:lstStyle/>
            <a:p>
              <a:pPr algn="ctr"/>
              <a:r>
                <a:rPr lang="en-US" sz="1600" dirty="0" smtClean="0">
                  <a:solidFill>
                    <a:schemeClr val="bg1"/>
                  </a:solidFill>
                  <a:latin typeface="Arial Black" panose="020B0A04020102020204" pitchFamily="34" charset="0"/>
                </a:rPr>
                <a:t>530</a:t>
              </a:r>
              <a:endParaRPr lang="en-US" sz="1600" dirty="0">
                <a:solidFill>
                  <a:schemeClr val="bg1"/>
                </a:solidFill>
                <a:latin typeface="Arial Black" panose="020B0A04020102020204" pitchFamily="34" charset="0"/>
              </a:endParaRPr>
            </a:p>
          </p:txBody>
        </p:sp>
      </p:grpSp>
      <p:grpSp>
        <p:nvGrpSpPr>
          <p:cNvPr id="21511" name="Group 21510"/>
          <p:cNvGrpSpPr/>
          <p:nvPr/>
        </p:nvGrpSpPr>
        <p:grpSpPr>
          <a:xfrm>
            <a:off x="6477410" y="1828800"/>
            <a:ext cx="4576767" cy="1565644"/>
            <a:chOff x="5480050" y="1905000"/>
            <a:chExt cx="4572000" cy="1565644"/>
          </a:xfrm>
        </p:grpSpPr>
        <p:grpSp>
          <p:nvGrpSpPr>
            <p:cNvPr id="21510" name="Group 21509"/>
            <p:cNvGrpSpPr/>
            <p:nvPr/>
          </p:nvGrpSpPr>
          <p:grpSpPr>
            <a:xfrm>
              <a:off x="6663795" y="1905000"/>
              <a:ext cx="3388255" cy="1565644"/>
              <a:chOff x="6663795" y="1905000"/>
              <a:chExt cx="3388255" cy="1565644"/>
            </a:xfrm>
          </p:grpSpPr>
          <p:pic>
            <p:nvPicPr>
              <p:cNvPr id="52"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81305" y="2022844"/>
                <a:ext cx="2870745" cy="1344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3" name="Straight Arrow Connector 52"/>
              <p:cNvCxnSpPr/>
              <p:nvPr/>
            </p:nvCxnSpPr>
            <p:spPr>
              <a:xfrm flipV="1">
                <a:off x="6920789" y="2172462"/>
                <a:ext cx="0" cy="4572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663795" y="2629663"/>
                <a:ext cx="537327" cy="253916"/>
              </a:xfrm>
              <a:prstGeom prst="rect">
                <a:avLst/>
              </a:prstGeom>
              <a:noFill/>
            </p:spPr>
            <p:txBody>
              <a:bodyPr wrap="none" rtlCol="0">
                <a:spAutoFit/>
              </a:bodyPr>
              <a:lstStyle/>
              <a:p>
                <a:pPr>
                  <a:buClr>
                    <a:schemeClr val="accent2"/>
                  </a:buClr>
                </a:pPr>
                <a:r>
                  <a:rPr lang="en-US" sz="1050" dirty="0" smtClean="0">
                    <a:solidFill>
                      <a:schemeClr val="bg2">
                        <a:lumMod val="10000"/>
                      </a:schemeClr>
                    </a:solidFill>
                  </a:rPr>
                  <a:t>36mm</a:t>
                </a:r>
              </a:p>
            </p:txBody>
          </p:sp>
          <p:cxnSp>
            <p:nvCxnSpPr>
              <p:cNvPr id="55" name="Straight Arrow Connector 54"/>
              <p:cNvCxnSpPr/>
              <p:nvPr/>
            </p:nvCxnSpPr>
            <p:spPr>
              <a:xfrm>
                <a:off x="6920789" y="2891273"/>
                <a:ext cx="0" cy="4269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8274991" y="2024928"/>
                <a:ext cx="34168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7719929" y="1905000"/>
                <a:ext cx="537327" cy="253916"/>
              </a:xfrm>
              <a:prstGeom prst="rect">
                <a:avLst/>
              </a:prstGeom>
              <a:noFill/>
            </p:spPr>
            <p:txBody>
              <a:bodyPr wrap="none" rtlCol="0">
                <a:spAutoFit/>
              </a:bodyPr>
              <a:lstStyle/>
              <a:p>
                <a:pPr>
                  <a:buClr>
                    <a:schemeClr val="accent2"/>
                  </a:buClr>
                </a:pPr>
                <a:r>
                  <a:rPr lang="en-US" sz="1050" dirty="0" smtClean="0">
                    <a:solidFill>
                      <a:schemeClr val="bg2">
                        <a:lumMod val="10000"/>
                      </a:schemeClr>
                    </a:solidFill>
                  </a:rPr>
                  <a:t>49mm</a:t>
                </a:r>
              </a:p>
            </p:txBody>
          </p:sp>
          <p:cxnSp>
            <p:nvCxnSpPr>
              <p:cNvPr id="58" name="Straight Arrow Connector 57"/>
              <p:cNvCxnSpPr/>
              <p:nvPr/>
            </p:nvCxnSpPr>
            <p:spPr>
              <a:xfrm flipH="1">
                <a:off x="7181305" y="2024928"/>
                <a:ext cx="519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504514" y="3216728"/>
                <a:ext cx="722522" cy="253916"/>
              </a:xfrm>
              <a:prstGeom prst="rect">
                <a:avLst/>
              </a:prstGeom>
              <a:noFill/>
            </p:spPr>
            <p:txBody>
              <a:bodyPr wrap="none" rtlCol="0">
                <a:spAutoFit/>
              </a:bodyPr>
              <a:lstStyle/>
              <a:p>
                <a:pPr>
                  <a:buClr>
                    <a:schemeClr val="accent2"/>
                  </a:buClr>
                </a:pPr>
                <a:r>
                  <a:rPr lang="en-US" sz="1050" dirty="0" smtClean="0">
                    <a:solidFill>
                      <a:schemeClr val="bg2">
                        <a:lumMod val="10000"/>
                      </a:schemeClr>
                    </a:solidFill>
                    <a:latin typeface="Graphik Light"/>
                    <a:cs typeface="Graphik Light"/>
                  </a:rPr>
                  <a:t>Top view</a:t>
                </a:r>
              </a:p>
            </p:txBody>
          </p:sp>
          <p:sp>
            <p:nvSpPr>
              <p:cNvPr id="60" name="TextBox 59"/>
              <p:cNvSpPr txBox="1"/>
              <p:nvPr/>
            </p:nvSpPr>
            <p:spPr>
              <a:xfrm>
                <a:off x="8878590" y="3216728"/>
                <a:ext cx="946753" cy="253916"/>
              </a:xfrm>
              <a:prstGeom prst="rect">
                <a:avLst/>
              </a:prstGeom>
              <a:noFill/>
            </p:spPr>
            <p:txBody>
              <a:bodyPr wrap="none" rtlCol="0">
                <a:spAutoFit/>
              </a:bodyPr>
              <a:lstStyle/>
              <a:p>
                <a:pPr>
                  <a:buClr>
                    <a:schemeClr val="accent2"/>
                  </a:buClr>
                </a:pPr>
                <a:r>
                  <a:rPr lang="en-US" sz="1050" dirty="0" smtClean="0">
                    <a:solidFill>
                      <a:schemeClr val="bg2">
                        <a:lumMod val="10000"/>
                      </a:schemeClr>
                    </a:solidFill>
                    <a:latin typeface="Graphik Light"/>
                    <a:cs typeface="Graphik Light"/>
                  </a:rPr>
                  <a:t>Bottom view</a:t>
                </a:r>
              </a:p>
            </p:txBody>
          </p:sp>
        </p:grpSp>
        <p:sp>
          <p:nvSpPr>
            <p:cNvPr id="69" name="Rectangle 68"/>
            <p:cNvSpPr/>
            <p:nvPr/>
          </p:nvSpPr>
          <p:spPr>
            <a:xfrm>
              <a:off x="5480050" y="2508658"/>
              <a:ext cx="725634" cy="358329"/>
            </a:xfrm>
            <a:prstGeom prst="rect">
              <a:avLst/>
            </a:prstGeom>
            <a:solidFill>
              <a:srgbClr val="5CC29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831" tIns="60915" rIns="121831" bIns="60915" rtlCol="0" anchor="ctr"/>
            <a:lstStyle/>
            <a:p>
              <a:pPr algn="ctr"/>
              <a:r>
                <a:rPr lang="en-US" sz="1600" dirty="0">
                  <a:solidFill>
                    <a:schemeClr val="bg1"/>
                  </a:solidFill>
                  <a:latin typeface="Arial Black" panose="020B0A04020102020204" pitchFamily="34" charset="0"/>
                </a:rPr>
                <a:t>710</a:t>
              </a:r>
            </a:p>
          </p:txBody>
        </p:sp>
      </p:grpSp>
      <p:sp>
        <p:nvSpPr>
          <p:cNvPr id="50" name="Rectangle 49"/>
          <p:cNvSpPr/>
          <p:nvPr/>
        </p:nvSpPr>
        <p:spPr>
          <a:xfrm>
            <a:off x="996055" y="4088745"/>
            <a:ext cx="850237" cy="358329"/>
          </a:xfrm>
          <a:prstGeom prst="rect">
            <a:avLst/>
          </a:prstGeom>
          <a:solidFill>
            <a:srgbClr val="ED7D3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831" tIns="60915" rIns="121831" bIns="60915" rtlCol="0" anchor="ctr"/>
          <a:lstStyle/>
          <a:p>
            <a:pPr algn="ctr"/>
            <a:r>
              <a:rPr lang="en-US" sz="1600" dirty="0" smtClean="0">
                <a:solidFill>
                  <a:schemeClr val="bg1"/>
                </a:solidFill>
                <a:latin typeface="Arial Black" panose="020B0A04020102020204" pitchFamily="34" charset="0"/>
              </a:rPr>
              <a:t>530s</a:t>
            </a:r>
            <a:endParaRPr lang="en-US" sz="1600" dirty="0">
              <a:solidFill>
                <a:schemeClr val="bg1"/>
              </a:solidFill>
              <a:latin typeface="Arial Black" panose="020B0A04020102020204" pitchFamily="34" charset="0"/>
            </a:endParaRPr>
          </a:p>
        </p:txBody>
      </p:sp>
      <p:sp>
        <p:nvSpPr>
          <p:cNvPr id="51" name="Rectangle 50"/>
          <p:cNvSpPr/>
          <p:nvPr/>
        </p:nvSpPr>
        <p:spPr>
          <a:xfrm>
            <a:off x="6477410" y="2954023"/>
            <a:ext cx="850237" cy="358329"/>
          </a:xfrm>
          <a:prstGeom prst="rect">
            <a:avLst/>
          </a:prstGeom>
          <a:solidFill>
            <a:srgbClr val="ED7D3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831" tIns="60915" rIns="121831" bIns="60915" rtlCol="0" anchor="ctr"/>
          <a:lstStyle/>
          <a:p>
            <a:pPr algn="ctr"/>
            <a:r>
              <a:rPr lang="en-US" sz="1600" dirty="0" smtClean="0">
                <a:solidFill>
                  <a:schemeClr val="bg1"/>
                </a:solidFill>
                <a:latin typeface="Arial Black" panose="020B0A04020102020204" pitchFamily="34" charset="0"/>
              </a:rPr>
              <a:t>710s</a:t>
            </a:r>
            <a:endParaRPr lang="en-US" sz="16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21520656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Graphik Regular"/>
                <a:cs typeface="Graphik Regular"/>
              </a:rPr>
              <a:t>Samsung ARTIK</a:t>
            </a:r>
            <a:r>
              <a:rPr lang="en-US" baseline="30000" dirty="0"/>
              <a:t>™ </a:t>
            </a:r>
            <a:r>
              <a:rPr lang="en-US" dirty="0"/>
              <a:t>530/s </a:t>
            </a:r>
            <a:r>
              <a:rPr lang="en-US" dirty="0" err="1"/>
              <a:t>SoMs</a:t>
            </a:r>
            <a:r>
              <a:rPr lang="en-US" dirty="0"/>
              <a:t/>
            </a:r>
            <a:br>
              <a:rPr lang="en-US" dirty="0"/>
            </a:br>
            <a:r>
              <a:rPr lang="en-US" dirty="0">
                <a:solidFill>
                  <a:srgbClr val="ED7D31"/>
                </a:solidFill>
              </a:rPr>
              <a:t>Competitive advantages</a:t>
            </a:r>
            <a:r>
              <a:rPr lang="en-US" dirty="0"/>
              <a:t/>
            </a:r>
            <a:br>
              <a:rPr lang="en-US" dirty="0"/>
            </a:br>
            <a:endParaRPr lang="en-US" dirty="0"/>
          </a:p>
        </p:txBody>
      </p:sp>
      <p:sp>
        <p:nvSpPr>
          <p:cNvPr id="7" name="Content Placeholder 2"/>
          <p:cNvSpPr txBox="1">
            <a:spLocks/>
          </p:cNvSpPr>
          <p:nvPr/>
        </p:nvSpPr>
        <p:spPr>
          <a:xfrm>
            <a:off x="694944" y="2103120"/>
            <a:ext cx="10706481" cy="4499044"/>
          </a:xfrm>
          <a:prstGeom prst="rect">
            <a:avLst/>
          </a:prstGeom>
        </p:spPr>
        <p:txBody>
          <a:bodyPr lIns="0" tIns="0" rIns="0" bIns="0"/>
          <a:lstStyle>
            <a:lvl1pPr marL="230556" indent="-230556" algn="l" defTabSz="914400" rtl="0" eaLnBrk="1" latinLnBrk="0" hangingPunct="1">
              <a:spcBef>
                <a:spcPts val="799"/>
              </a:spcBef>
              <a:buClr>
                <a:schemeClr val="accent2"/>
              </a:buClr>
              <a:buSzPct val="100000"/>
              <a:buFont typeface="Courier New" panose="02070309020205020404" pitchFamily="49" charset="0"/>
              <a:buChar char="o"/>
              <a:defRPr sz="1600" kern="1200">
                <a:solidFill>
                  <a:schemeClr val="bg2">
                    <a:lumMod val="10000"/>
                  </a:schemeClr>
                </a:solidFill>
                <a:latin typeface="+mn-lt"/>
                <a:ea typeface="+mn-ea"/>
                <a:cs typeface="+mn-cs"/>
              </a:defRPr>
            </a:lvl1pPr>
            <a:lvl2pPr marL="609173" indent="-228440" algn="l" defTabSz="914400" rtl="0" eaLnBrk="1" latinLnBrk="0" hangingPunct="1">
              <a:spcBef>
                <a:spcPts val="799"/>
              </a:spcBef>
              <a:buClr>
                <a:schemeClr val="accent2"/>
              </a:buClr>
              <a:buSzPct val="100000"/>
              <a:buFont typeface="Courier New" panose="02070309020205020404" pitchFamily="49" charset="0"/>
              <a:buChar char="o"/>
              <a:defRPr sz="1600" kern="1200">
                <a:solidFill>
                  <a:schemeClr val="bg2">
                    <a:lumMod val="10000"/>
                  </a:schemeClr>
                </a:solidFill>
                <a:latin typeface="+mn-lt"/>
                <a:ea typeface="+mn-ea"/>
                <a:cs typeface="+mn-cs"/>
              </a:defRPr>
            </a:lvl2pPr>
            <a:lvl3pPr marL="987792" indent="-228440" algn="l" defTabSz="914400" rtl="0" eaLnBrk="1" latinLnBrk="0" hangingPunct="1">
              <a:spcBef>
                <a:spcPts val="799"/>
              </a:spcBef>
              <a:buClr>
                <a:schemeClr val="accent2"/>
              </a:buClr>
              <a:buSzPct val="100000"/>
              <a:buFont typeface="Courier New" panose="02070309020205020404" pitchFamily="49" charset="0"/>
              <a:buChar char="o"/>
              <a:defRPr sz="1600" kern="1200">
                <a:solidFill>
                  <a:schemeClr val="bg2">
                    <a:lumMod val="10000"/>
                  </a:schemeClr>
                </a:solidFill>
                <a:latin typeface="+mn-lt"/>
                <a:ea typeface="+mn-ea"/>
                <a:cs typeface="+mn-cs"/>
              </a:defRPr>
            </a:lvl3pPr>
            <a:lvl4pPr marL="1370640" indent="-232670" algn="l" defTabSz="914400" rtl="0" eaLnBrk="1" latinLnBrk="0" hangingPunct="1">
              <a:spcBef>
                <a:spcPts val="799"/>
              </a:spcBef>
              <a:buClr>
                <a:schemeClr val="accent2"/>
              </a:buClr>
              <a:buSzPct val="100000"/>
              <a:buFont typeface="Courier New" panose="02070309020205020404" pitchFamily="49" charset="0"/>
              <a:buChar char="o"/>
              <a:defRPr sz="1600" kern="1200">
                <a:solidFill>
                  <a:schemeClr val="bg2">
                    <a:lumMod val="10000"/>
                  </a:schemeClr>
                </a:solidFill>
                <a:latin typeface="+mn-lt"/>
                <a:ea typeface="+mn-ea"/>
                <a:cs typeface="+mn-cs"/>
              </a:defRPr>
            </a:lvl4pPr>
            <a:lvl5pPr marL="1747143" indent="-219979" algn="l" defTabSz="914400" rtl="0" eaLnBrk="1" latinLnBrk="0" hangingPunct="1">
              <a:spcBef>
                <a:spcPts val="799"/>
              </a:spcBef>
              <a:buClr>
                <a:schemeClr val="accent2"/>
              </a:buClr>
              <a:buSzPct val="100000"/>
              <a:buFont typeface="Courier New" panose="02070309020205020404" pitchFamily="49" charset="0"/>
              <a:buChar char="o"/>
              <a:defRPr sz="1600" kern="1200">
                <a:solidFill>
                  <a:schemeClr val="bg2">
                    <a:lumMod val="10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600" indent="-228600">
              <a:lnSpc>
                <a:spcPct val="110000"/>
              </a:lnSpc>
              <a:spcBef>
                <a:spcPts val="1000"/>
              </a:spcBef>
              <a:spcAft>
                <a:spcPts val="600"/>
              </a:spcAft>
              <a:buClr>
                <a:schemeClr val="tx1"/>
              </a:buClr>
              <a:buFont typeface="Arial" charset="0"/>
              <a:buChar char="•"/>
            </a:pPr>
            <a:r>
              <a:rPr lang="en-US" sz="1800" dirty="0">
                <a:solidFill>
                  <a:srgbClr val="404040"/>
                </a:solidFill>
                <a:latin typeface="Graphik Regular"/>
                <a:ea typeface="Graphik" charset="0"/>
                <a:cs typeface="Graphik Regular"/>
              </a:rPr>
              <a:t>Fully integrated, production ready </a:t>
            </a:r>
            <a:r>
              <a:rPr lang="en-US" sz="1800" dirty="0" err="1">
                <a:solidFill>
                  <a:srgbClr val="404040"/>
                </a:solidFill>
                <a:latin typeface="Graphik Regular"/>
                <a:ea typeface="Graphik" charset="0"/>
                <a:cs typeface="Graphik Regular"/>
              </a:rPr>
              <a:t>SoM</a:t>
            </a:r>
            <a:r>
              <a:rPr lang="en-US" sz="1800" dirty="0">
                <a:solidFill>
                  <a:srgbClr val="404040"/>
                </a:solidFill>
                <a:latin typeface="Graphik Regular"/>
                <a:ea typeface="Graphik" charset="0"/>
                <a:cs typeface="Graphik Regular"/>
              </a:rPr>
              <a:t>:</a:t>
            </a:r>
            <a:br>
              <a:rPr lang="en-US" sz="1800" dirty="0">
                <a:solidFill>
                  <a:srgbClr val="404040"/>
                </a:solidFill>
                <a:latin typeface="Graphik Regular"/>
                <a:ea typeface="Graphik" charset="0"/>
                <a:cs typeface="Graphik Regular"/>
              </a:rPr>
            </a:br>
            <a:r>
              <a:rPr lang="en-US" sz="1800" dirty="0">
                <a:solidFill>
                  <a:srgbClr val="404040"/>
                </a:solidFill>
                <a:latin typeface="Graphik Light"/>
                <a:ea typeface="Graphik" charset="0"/>
                <a:cs typeface="Graphik Light"/>
              </a:rPr>
              <a:t>Quad Core AP, Secure Element, RAM, Flash, PMIC, passives</a:t>
            </a:r>
            <a:br>
              <a:rPr lang="en-US" sz="1800" dirty="0">
                <a:solidFill>
                  <a:srgbClr val="404040"/>
                </a:solidFill>
                <a:latin typeface="Graphik Light"/>
                <a:ea typeface="Graphik" charset="0"/>
                <a:cs typeface="Graphik Light"/>
              </a:rPr>
            </a:br>
            <a:r>
              <a:rPr lang="en-US" sz="1800" dirty="0">
                <a:solidFill>
                  <a:srgbClr val="404040"/>
                </a:solidFill>
                <a:latin typeface="Graphik Light"/>
                <a:ea typeface="Graphik" charset="0"/>
                <a:cs typeface="Graphik Light"/>
              </a:rPr>
              <a:t>Multimedia capabilities </a:t>
            </a:r>
            <a:r>
              <a:rPr lang="mr-IN" sz="1800" dirty="0">
                <a:solidFill>
                  <a:srgbClr val="404040"/>
                </a:solidFill>
                <a:latin typeface="Graphik Light"/>
                <a:ea typeface="Graphik" charset="0"/>
                <a:cs typeface="Graphik Light"/>
              </a:rPr>
              <a:t>–</a:t>
            </a:r>
            <a:r>
              <a:rPr lang="en-US" sz="1800" dirty="0">
                <a:solidFill>
                  <a:srgbClr val="404040"/>
                </a:solidFill>
                <a:latin typeface="Graphik Light"/>
                <a:ea typeface="Graphik" charset="0"/>
                <a:cs typeface="Graphik Light"/>
              </a:rPr>
              <a:t> 3D graphics acceleration</a:t>
            </a:r>
            <a:br>
              <a:rPr lang="en-US" sz="1800" dirty="0">
                <a:solidFill>
                  <a:srgbClr val="404040"/>
                </a:solidFill>
                <a:latin typeface="Graphik Light"/>
                <a:ea typeface="Graphik" charset="0"/>
                <a:cs typeface="Graphik Light"/>
              </a:rPr>
            </a:br>
            <a:r>
              <a:rPr lang="en-US" sz="1800" dirty="0">
                <a:solidFill>
                  <a:srgbClr val="404040"/>
                </a:solidFill>
                <a:latin typeface="Graphik Light"/>
                <a:ea typeface="Graphik" charset="0"/>
                <a:cs typeface="Graphik Light"/>
              </a:rPr>
              <a:t>Fully certified </a:t>
            </a:r>
            <a:r>
              <a:rPr lang="mr-IN" sz="1800" dirty="0">
                <a:solidFill>
                  <a:srgbClr val="404040"/>
                </a:solidFill>
                <a:latin typeface="Graphik Light"/>
                <a:ea typeface="Graphik" charset="0"/>
                <a:cs typeface="Graphik Light"/>
              </a:rPr>
              <a:t>–</a:t>
            </a:r>
            <a:r>
              <a:rPr lang="en-US" sz="1800" dirty="0">
                <a:solidFill>
                  <a:srgbClr val="404040"/>
                </a:solidFill>
                <a:latin typeface="Graphik Light"/>
                <a:ea typeface="Graphik" charset="0"/>
                <a:cs typeface="Graphik Light"/>
              </a:rPr>
              <a:t> FCC, CE, IC, KC</a:t>
            </a:r>
          </a:p>
          <a:p>
            <a:pPr marL="228600" indent="-228600">
              <a:lnSpc>
                <a:spcPct val="110000"/>
              </a:lnSpc>
              <a:spcBef>
                <a:spcPts val="1000"/>
              </a:spcBef>
              <a:spcAft>
                <a:spcPts val="600"/>
              </a:spcAft>
              <a:buClr>
                <a:schemeClr val="tx1"/>
              </a:buClr>
              <a:buFont typeface="Arial" charset="0"/>
              <a:buChar char="•"/>
            </a:pPr>
            <a:r>
              <a:rPr lang="en-US" sz="1800" dirty="0">
                <a:solidFill>
                  <a:srgbClr val="404040"/>
                </a:solidFill>
                <a:latin typeface="Graphik Regular"/>
                <a:ea typeface="Graphik" charset="0"/>
                <a:cs typeface="Graphik Regular"/>
              </a:rPr>
              <a:t>S-module security features: </a:t>
            </a:r>
            <a:r>
              <a:rPr lang="en-US" sz="1800" dirty="0">
                <a:solidFill>
                  <a:srgbClr val="404040"/>
                </a:solidFill>
                <a:latin typeface="Graphik Light"/>
                <a:ea typeface="Graphik" charset="0"/>
                <a:cs typeface="Graphik Light"/>
              </a:rPr>
              <a:t>secure boot, secure OS, secure storage, secure communication, </a:t>
            </a:r>
            <a:br>
              <a:rPr lang="en-US" sz="1800" dirty="0">
                <a:solidFill>
                  <a:srgbClr val="404040"/>
                </a:solidFill>
                <a:latin typeface="Graphik Light"/>
                <a:ea typeface="Graphik" charset="0"/>
                <a:cs typeface="Graphik Light"/>
              </a:rPr>
            </a:br>
            <a:r>
              <a:rPr lang="en-US" sz="1800" dirty="0">
                <a:solidFill>
                  <a:srgbClr val="404040"/>
                </a:solidFill>
                <a:latin typeface="Graphik Light"/>
                <a:ea typeface="Graphik" charset="0"/>
                <a:cs typeface="Graphik Light"/>
              </a:rPr>
              <a:t>KMS, PKI</a:t>
            </a:r>
          </a:p>
          <a:p>
            <a:pPr marL="228600" indent="-228600">
              <a:lnSpc>
                <a:spcPct val="110000"/>
              </a:lnSpc>
              <a:spcBef>
                <a:spcPts val="1000"/>
              </a:spcBef>
              <a:spcAft>
                <a:spcPts val="600"/>
              </a:spcAft>
              <a:buClr>
                <a:schemeClr val="tx1"/>
              </a:buClr>
              <a:buFont typeface="Arial" charset="0"/>
              <a:buChar char="•"/>
            </a:pPr>
            <a:r>
              <a:rPr lang="en-US" sz="1800" dirty="0">
                <a:solidFill>
                  <a:srgbClr val="404040"/>
                </a:solidFill>
                <a:latin typeface="Graphik Regular"/>
                <a:ea typeface="Graphik" charset="0"/>
                <a:cs typeface="Graphik Regular"/>
              </a:rPr>
              <a:t>Out of the box integration</a:t>
            </a:r>
            <a:r>
              <a:rPr lang="en-US" sz="1800" dirty="0">
                <a:solidFill>
                  <a:srgbClr val="404040"/>
                </a:solidFill>
                <a:latin typeface="Graphik Light"/>
                <a:ea typeface="Graphik" charset="0"/>
                <a:cs typeface="Graphik Light"/>
              </a:rPr>
              <a:t> to </a:t>
            </a:r>
            <a:r>
              <a:rPr lang="en-US" sz="1800" dirty="0" err="1">
                <a:solidFill>
                  <a:srgbClr val="404040"/>
                </a:solidFill>
                <a:latin typeface="Graphik Light"/>
                <a:ea typeface="Graphik" charset="0"/>
                <a:cs typeface="Graphik Light"/>
              </a:rPr>
              <a:t>SmartThings</a:t>
            </a:r>
            <a:r>
              <a:rPr lang="en-US" sz="1800" dirty="0">
                <a:solidFill>
                  <a:srgbClr val="404040"/>
                </a:solidFill>
                <a:latin typeface="Graphik Light"/>
                <a:ea typeface="Graphik" charset="0"/>
                <a:cs typeface="Graphik Light"/>
              </a:rPr>
              <a:t> Cloud</a:t>
            </a:r>
          </a:p>
          <a:p>
            <a:pPr marL="228600" indent="-228600">
              <a:lnSpc>
                <a:spcPct val="110000"/>
              </a:lnSpc>
              <a:spcBef>
                <a:spcPts val="1000"/>
              </a:spcBef>
              <a:spcAft>
                <a:spcPts val="600"/>
              </a:spcAft>
              <a:buClr>
                <a:schemeClr val="tx1"/>
              </a:buClr>
              <a:buFont typeface="Arial" charset="0"/>
              <a:buChar char="•"/>
            </a:pPr>
            <a:r>
              <a:rPr lang="en-US" sz="1800" dirty="0">
                <a:solidFill>
                  <a:srgbClr val="404040"/>
                </a:solidFill>
                <a:latin typeface="Graphik Regular"/>
                <a:ea typeface="Graphik" charset="0"/>
                <a:cs typeface="Graphik Regular"/>
              </a:rPr>
              <a:t>E2E </a:t>
            </a:r>
            <a:r>
              <a:rPr lang="en-US" sz="1800" dirty="0" smtClean="0">
                <a:solidFill>
                  <a:srgbClr val="404040"/>
                </a:solidFill>
                <a:latin typeface="Graphik Regular"/>
                <a:ea typeface="Graphik" charset="0"/>
                <a:cs typeface="Graphik Regular"/>
              </a:rPr>
              <a:t>Solution:</a:t>
            </a:r>
            <a:r>
              <a:rPr lang="en-US" sz="1800" dirty="0" smtClean="0">
                <a:solidFill>
                  <a:srgbClr val="404040"/>
                </a:solidFill>
                <a:latin typeface="Graphik Light"/>
                <a:ea typeface="Graphik" charset="0"/>
                <a:cs typeface="Graphik Light"/>
              </a:rPr>
              <a:t> </a:t>
            </a:r>
          </a:p>
          <a:p>
            <a:pPr marL="228600" indent="-228600">
              <a:lnSpc>
                <a:spcPct val="110000"/>
              </a:lnSpc>
              <a:spcBef>
                <a:spcPts val="1000"/>
              </a:spcBef>
              <a:spcAft>
                <a:spcPts val="600"/>
              </a:spcAft>
              <a:buClr>
                <a:schemeClr val="tx1"/>
              </a:buClr>
              <a:buFont typeface="Arial" charset="0"/>
              <a:buChar char="•"/>
            </a:pPr>
            <a:r>
              <a:rPr lang="en-US" sz="1800" dirty="0" smtClean="0">
                <a:solidFill>
                  <a:srgbClr val="404040"/>
                </a:solidFill>
                <a:latin typeface="Graphik Regular"/>
                <a:ea typeface="Graphik" charset="0"/>
                <a:cs typeface="Graphik Regular"/>
              </a:rPr>
              <a:t>Tools</a:t>
            </a:r>
            <a:r>
              <a:rPr lang="en-US" sz="1800" dirty="0">
                <a:solidFill>
                  <a:srgbClr val="404040"/>
                </a:solidFill>
                <a:latin typeface="Graphik Regular"/>
                <a:ea typeface="Graphik" charset="0"/>
                <a:cs typeface="Graphik Regular"/>
              </a:rPr>
              <a:t>: </a:t>
            </a:r>
            <a:r>
              <a:rPr lang="en-US" sz="1800" dirty="0">
                <a:solidFill>
                  <a:srgbClr val="404040"/>
                </a:solidFill>
                <a:latin typeface="Graphik Light"/>
                <a:ea typeface="Graphik" charset="0"/>
                <a:cs typeface="Graphik Light"/>
              </a:rPr>
              <a:t>Eclipse IDE, GNU toolchain</a:t>
            </a:r>
          </a:p>
        </p:txBody>
      </p:sp>
      <p:sp>
        <p:nvSpPr>
          <p:cNvPr id="8" name="TextBox 7"/>
          <p:cNvSpPr txBox="1"/>
          <p:nvPr/>
        </p:nvSpPr>
        <p:spPr>
          <a:xfrm>
            <a:off x="1991866" y="6142254"/>
            <a:ext cx="851515" cy="400110"/>
          </a:xfrm>
          <a:prstGeom prst="rect">
            <a:avLst/>
          </a:prstGeom>
          <a:noFill/>
        </p:spPr>
        <p:txBody>
          <a:bodyPr wrap="none" rtlCol="0">
            <a:spAutoFit/>
          </a:bodyPr>
          <a:lstStyle/>
          <a:p>
            <a:r>
              <a:rPr lang="en-US" sz="2000" dirty="0" err="1">
                <a:latin typeface="Graphik Light"/>
                <a:cs typeface="Graphik Light"/>
              </a:rPr>
              <a:t>SoMs</a:t>
            </a:r>
            <a:endParaRPr lang="en-US" sz="2000" dirty="0">
              <a:latin typeface="Graphik Light"/>
              <a:cs typeface="Graphik Light"/>
            </a:endParaRPr>
          </a:p>
        </p:txBody>
      </p:sp>
      <p:pic>
        <p:nvPicPr>
          <p:cNvPr id="5" name="Picture 4" descr="ARTIK530-module-new-clean.jpg">
            <a:extLst>
              <a:ext uri="{FF2B5EF4-FFF2-40B4-BE49-F238E27FC236}">
                <a16:creationId xmlns:a16="http://schemas.microsoft.com/office/drawing/2014/main" xmlns="" id="{7A27C61D-7654-3A47-9E99-F052C16BFB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98604" y="521208"/>
            <a:ext cx="2302821" cy="1701017"/>
          </a:xfrm>
          <a:prstGeom prst="rect">
            <a:avLst/>
          </a:prstGeom>
        </p:spPr>
      </p:pic>
    </p:spTree>
    <p:extLst>
      <p:ext uri="{BB962C8B-B14F-4D97-AF65-F5344CB8AC3E}">
        <p14:creationId xmlns:p14="http://schemas.microsoft.com/office/powerpoint/2010/main" val="353978642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6858000"/>
          </a:xfrm>
          <a:prstGeom prst="rect">
            <a:avLst/>
          </a:prstGeom>
          <a:solidFill>
            <a:srgbClr val="111111"/>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50553"/>
          <a:stretch/>
        </p:blipFill>
        <p:spPr>
          <a:xfrm>
            <a:off x="9256842" y="4"/>
            <a:ext cx="2935167" cy="6857999"/>
          </a:xfrm>
          <a:prstGeom prst="rect">
            <a:avLst/>
          </a:prstGeom>
        </p:spPr>
      </p:pic>
      <p:sp>
        <p:nvSpPr>
          <p:cNvPr id="7" name="TextBox 6"/>
          <p:cNvSpPr txBox="1"/>
          <p:nvPr/>
        </p:nvSpPr>
        <p:spPr>
          <a:xfrm>
            <a:off x="3615764" y="2682713"/>
            <a:ext cx="5756817" cy="1324695"/>
          </a:xfrm>
          <a:prstGeom prst="rect">
            <a:avLst/>
          </a:prstGeom>
          <a:noFill/>
        </p:spPr>
        <p:txBody>
          <a:bodyPr wrap="square" lIns="0" tIns="0" rIns="0" bIns="0" rtlCol="0">
            <a:noAutofit/>
          </a:bodyPr>
          <a:lstStyle/>
          <a:p>
            <a:pPr algn="ctr">
              <a:lnSpc>
                <a:spcPct val="110000"/>
              </a:lnSpc>
            </a:pPr>
            <a:r>
              <a:rPr lang="en-US" sz="4000" dirty="0" smtClean="0">
                <a:solidFill>
                  <a:prstClr val="white"/>
                </a:solidFill>
                <a:latin typeface="Graphik Light" charset="0"/>
                <a:ea typeface="Graphik Semibold" charset="0"/>
                <a:cs typeface="Graphik Semibold" charset="0"/>
              </a:rPr>
              <a:t>ARTIK Gateway Module</a:t>
            </a:r>
          </a:p>
          <a:p>
            <a:pPr algn="ctr">
              <a:lnSpc>
                <a:spcPct val="110000"/>
              </a:lnSpc>
            </a:pPr>
            <a:r>
              <a:rPr lang="en-US" sz="4000" dirty="0" smtClean="0">
                <a:solidFill>
                  <a:prstClr val="white"/>
                </a:solidFill>
                <a:latin typeface="Graphik Light" charset="0"/>
                <a:ea typeface="Graphik Semibold" charset="0"/>
                <a:cs typeface="Graphik Semibold" charset="0"/>
              </a:rPr>
              <a:t>Security</a:t>
            </a:r>
          </a:p>
        </p:txBody>
      </p:sp>
      <p:sp>
        <p:nvSpPr>
          <p:cNvPr id="8" name="TextBox 7"/>
          <p:cNvSpPr txBox="1"/>
          <p:nvPr/>
        </p:nvSpPr>
        <p:spPr>
          <a:xfrm>
            <a:off x="10042071" y="6381768"/>
            <a:ext cx="1454604" cy="231321"/>
          </a:xfrm>
          <a:prstGeom prst="rect">
            <a:avLst/>
          </a:prstGeom>
          <a:noFill/>
        </p:spPr>
        <p:txBody>
          <a:bodyPr wrap="square" lIns="0" tIns="0" rIns="0" bIns="0" rtlCol="0" anchor="t" anchorCtr="0">
            <a:noAutofit/>
          </a:bodyPr>
          <a:lstStyle/>
          <a:p>
            <a:pPr algn="r"/>
            <a:r>
              <a:rPr lang="en-US" sz="900" b="1" dirty="0" smtClean="0">
                <a:solidFill>
                  <a:prstClr val="white"/>
                </a:solidFill>
                <a:latin typeface="Graphik Light" charset="0"/>
                <a:ea typeface="Graphik Semibold" charset="0"/>
                <a:cs typeface="Graphik Semibold" charset="0"/>
              </a:rPr>
              <a:t>Confidential</a:t>
            </a:r>
            <a:endParaRPr lang="en-US" sz="900" b="1" dirty="0">
              <a:solidFill>
                <a:prstClr val="white"/>
              </a:solidFill>
              <a:latin typeface="Graphik Semibold" charset="0"/>
              <a:ea typeface="Graphik Semibold" charset="0"/>
              <a:cs typeface="Graphik Semibold" charset="0"/>
            </a:endParaRPr>
          </a:p>
        </p:txBody>
      </p:sp>
    </p:spTree>
    <p:extLst>
      <p:ext uri="{BB962C8B-B14F-4D97-AF65-F5344CB8AC3E}">
        <p14:creationId xmlns:p14="http://schemas.microsoft.com/office/powerpoint/2010/main" val="409629288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68203" y="6054063"/>
            <a:ext cx="1738364" cy="6129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latin typeface="Graphik Regular"/>
                <a:ea typeface="Graphik" charset="0"/>
                <a:cs typeface="Graphik Regular"/>
              </a:rPr>
              <a:t>Security Questionnaire</a:t>
            </a:r>
            <a:br>
              <a:rPr lang="en-US" dirty="0" smtClean="0">
                <a:latin typeface="Graphik Regular"/>
                <a:ea typeface="Graphik" charset="0"/>
                <a:cs typeface="Graphik Regular"/>
              </a:rPr>
            </a:br>
            <a:r>
              <a:rPr lang="en-US" dirty="0" smtClean="0">
                <a:solidFill>
                  <a:srgbClr val="ED7D31"/>
                </a:solidFill>
                <a:latin typeface="Graphik Regular"/>
                <a:ea typeface="Graphik" charset="0"/>
                <a:cs typeface="Graphik Regular"/>
              </a:rPr>
              <a:t>How do you provide security across all attack surfaces?</a:t>
            </a:r>
            <a:endParaRPr lang="en-US" dirty="0">
              <a:solidFill>
                <a:srgbClr val="ED7D31"/>
              </a:solidFill>
              <a:latin typeface="Graphik Regular"/>
              <a:ea typeface="Graphik" charset="0"/>
              <a:cs typeface="Graphik Regular"/>
            </a:endParaRPr>
          </a:p>
        </p:txBody>
      </p:sp>
      <p:graphicFrame>
        <p:nvGraphicFramePr>
          <p:cNvPr id="5" name="Table 4"/>
          <p:cNvGraphicFramePr>
            <a:graphicFrameLocks noGrp="1"/>
          </p:cNvGraphicFramePr>
          <p:nvPr>
            <p:extLst>
              <p:ext uri="{D42A27DB-BD31-4B8C-83A1-F6EECF244321}">
                <p14:modId xmlns:p14="http://schemas.microsoft.com/office/powerpoint/2010/main" val="1236750606"/>
              </p:ext>
            </p:extLst>
          </p:nvPr>
        </p:nvGraphicFramePr>
        <p:xfrm>
          <a:off x="832757" y="1622638"/>
          <a:ext cx="9504130" cy="4525473"/>
        </p:xfrm>
        <a:graphic>
          <a:graphicData uri="http://schemas.openxmlformats.org/drawingml/2006/table">
            <a:tbl>
              <a:tblPr firstRow="1" bandRow="1">
                <a:tableStyleId>{D7AC3CCA-C797-4891-BE02-D94E43425B78}</a:tableStyleId>
              </a:tblPr>
              <a:tblGrid>
                <a:gridCol w="6121177"/>
                <a:gridCol w="3382953"/>
              </a:tblGrid>
              <a:tr h="463761">
                <a:tc>
                  <a:txBody>
                    <a:bodyPr/>
                    <a:lstStyle/>
                    <a:p>
                      <a:r>
                        <a:rPr lang="en-US" sz="1100" b="0" i="0" dirty="0" smtClean="0">
                          <a:latin typeface="Graphik" charset="0"/>
                          <a:ea typeface="Graphik" charset="0"/>
                          <a:cs typeface="Graphik" charset="0"/>
                        </a:rPr>
                        <a:t>Question</a:t>
                      </a:r>
                      <a:endParaRPr lang="en-US" sz="1100" b="0" i="0" dirty="0">
                        <a:latin typeface="Graphik" charset="0"/>
                        <a:ea typeface="Graphik" charset="0"/>
                        <a:cs typeface="Graphik"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a:txBody>
                    <a:bodyPr/>
                    <a:lstStyle/>
                    <a:p>
                      <a:pPr algn="ctr"/>
                      <a:r>
                        <a:rPr lang="en-US" sz="1100" b="0" i="0" dirty="0" smtClean="0">
                          <a:latin typeface="Graphik" charset="0"/>
                          <a:ea typeface="Graphik" charset="0"/>
                          <a:cs typeface="Graphik" charset="0"/>
                        </a:rPr>
                        <a:t>ARTIK</a:t>
                      </a:r>
                      <a:r>
                        <a:rPr lang="en-US" sz="1100" b="0" i="0" baseline="0" dirty="0" smtClean="0">
                          <a:latin typeface="Graphik" charset="0"/>
                          <a:ea typeface="Graphik" charset="0"/>
                          <a:cs typeface="Graphik" charset="0"/>
                        </a:rPr>
                        <a:t> 5/7/053</a:t>
                      </a:r>
                      <a:endParaRPr lang="en-US" sz="1100" b="0" i="0" dirty="0">
                        <a:latin typeface="Graphik" charset="0"/>
                        <a:ea typeface="Graphik" charset="0"/>
                        <a:cs typeface="Graphi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r>
              <a:tr h="4788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smtClean="0">
                          <a:latin typeface="Graphik Regular"/>
                          <a:ea typeface="Graphik" charset="0"/>
                          <a:cs typeface="Graphik Regular"/>
                        </a:rPr>
                        <a:t>Do you support secure</a:t>
                      </a:r>
                      <a:r>
                        <a:rPr lang="en-US" sz="1100" b="0" i="0" baseline="0" dirty="0" smtClean="0">
                          <a:latin typeface="Graphik Regular"/>
                          <a:ea typeface="Graphik" charset="0"/>
                          <a:cs typeface="Graphik Regular"/>
                        </a:rPr>
                        <a:t> communication from device to device or device to cloud?</a:t>
                      </a:r>
                      <a:r>
                        <a:rPr lang="en-US" sz="1100" b="0" i="0" dirty="0" smtClean="0">
                          <a:latin typeface="Graphik Regular"/>
                          <a:ea typeface="Graphik" charset="0"/>
                          <a:cs typeface="Graphik Regular"/>
                        </a:rPr>
                        <a:t>  How</a:t>
                      </a:r>
                      <a:r>
                        <a:rPr lang="en-US" sz="1100" b="0" i="0" baseline="0" dirty="0" smtClean="0">
                          <a:latin typeface="Graphik Regular"/>
                          <a:ea typeface="Graphik" charset="0"/>
                          <a:cs typeface="Graphik Regular"/>
                        </a:rPr>
                        <a:t> do you secure communication? Are you using TLS1.2 or higher?</a:t>
                      </a:r>
                      <a:endParaRPr lang="en-US" sz="1100" b="0" i="0" dirty="0" smtClean="0">
                        <a:solidFill>
                          <a:schemeClr val="tx1">
                            <a:lumMod val="50000"/>
                          </a:schemeClr>
                        </a:solidFill>
                        <a:latin typeface="Graphik Regular"/>
                        <a:ea typeface="Graphik" charset="0"/>
                        <a:cs typeface="Graphik Regular"/>
                      </a:endParaRPr>
                    </a:p>
                    <a:p>
                      <a:endParaRPr lang="en-US" sz="1100" b="0" i="0" dirty="0">
                        <a:solidFill>
                          <a:schemeClr val="tx1">
                            <a:lumMod val="50000"/>
                          </a:schemeClr>
                        </a:solidFill>
                        <a:latin typeface="Graphik Regular"/>
                        <a:ea typeface="Graphik" charset="0"/>
                        <a:cs typeface="Graphik Regular"/>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i="0" dirty="0" smtClean="0">
                          <a:latin typeface="Graphik Regular"/>
                          <a:ea typeface="Graphik" charset="0"/>
                          <a:cs typeface="Graphik Regular"/>
                        </a:rPr>
                        <a:t>Yes, HTTPs using TLS 1.2</a:t>
                      </a:r>
                      <a:endParaRPr lang="en-US" sz="1100" b="0" i="0" dirty="0">
                        <a:solidFill>
                          <a:schemeClr val="tx1">
                            <a:lumMod val="50000"/>
                          </a:schemeClr>
                        </a:solidFill>
                        <a:latin typeface="Graphik Regular"/>
                        <a:ea typeface="Graphik" charset="0"/>
                        <a:cs typeface="Graphik Regular"/>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8832">
                <a:tc>
                  <a:txBody>
                    <a:bodyPr/>
                    <a:lstStyle/>
                    <a:p>
                      <a:r>
                        <a:rPr lang="en-US" sz="1100" b="0" i="0" dirty="0" smtClean="0">
                          <a:latin typeface="Graphik Regular"/>
                          <a:ea typeface="Graphik" charset="0"/>
                          <a:cs typeface="Graphik Regular"/>
                        </a:rPr>
                        <a:t>How do you establish identity</a:t>
                      </a:r>
                      <a:r>
                        <a:rPr lang="en-US" sz="1100" b="0" i="0" baseline="0" dirty="0" smtClean="0">
                          <a:latin typeface="Graphik Regular"/>
                          <a:ea typeface="Graphik" charset="0"/>
                          <a:cs typeface="Graphik Regular"/>
                        </a:rPr>
                        <a:t> of device? </a:t>
                      </a:r>
                      <a:endParaRPr lang="en-US" sz="1100" b="0" i="0" dirty="0">
                        <a:solidFill>
                          <a:schemeClr val="tx1">
                            <a:lumMod val="50000"/>
                          </a:schemeClr>
                        </a:solidFill>
                        <a:latin typeface="Graphik Regular"/>
                        <a:ea typeface="Graphik" charset="0"/>
                        <a:cs typeface="Graphik Regular"/>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i="0" dirty="0" smtClean="0">
                          <a:latin typeface="Graphik Regular"/>
                          <a:ea typeface="Graphik" charset="0"/>
                          <a:cs typeface="Graphik Regular"/>
                        </a:rPr>
                        <a:t>Using unique certificate on each device</a:t>
                      </a:r>
                      <a:endParaRPr lang="en-US" sz="1100" b="0" i="0" dirty="0">
                        <a:solidFill>
                          <a:schemeClr val="tx1">
                            <a:lumMod val="50000"/>
                          </a:schemeClr>
                        </a:solidFill>
                        <a:latin typeface="Graphik Regular"/>
                        <a:ea typeface="Graphik" charset="0"/>
                        <a:cs typeface="Graphik Regular"/>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88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smtClean="0">
                          <a:latin typeface="Graphik Regular"/>
                          <a:ea typeface="Graphik" charset="0"/>
                          <a:cs typeface="Graphik Regular"/>
                        </a:rPr>
                        <a:t>How does the device establish identity of cloud?</a:t>
                      </a:r>
                      <a:endParaRPr lang="en-US" sz="1100" b="0" i="0" dirty="0" smtClean="0">
                        <a:solidFill>
                          <a:schemeClr val="tx1">
                            <a:lumMod val="50000"/>
                          </a:schemeClr>
                        </a:solidFill>
                        <a:latin typeface="Graphik Regular"/>
                        <a:ea typeface="Graphik" charset="0"/>
                        <a:cs typeface="Graphik Regular"/>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i="0" dirty="0" smtClean="0">
                          <a:latin typeface="Graphik Regular"/>
                          <a:ea typeface="Graphik" charset="0"/>
                          <a:cs typeface="Graphik Regular"/>
                        </a:rPr>
                        <a:t>Both device and cloud are chained to ARTIK Root CA and can verify each other certificates</a:t>
                      </a:r>
                      <a:endParaRPr lang="en-US" sz="1100" b="0" i="0" dirty="0" smtClean="0">
                        <a:solidFill>
                          <a:schemeClr val="tx1">
                            <a:lumMod val="50000"/>
                          </a:schemeClr>
                        </a:solidFill>
                        <a:latin typeface="Graphik Regular"/>
                        <a:ea typeface="Graphik" charset="0"/>
                        <a:cs typeface="Graphik Regular"/>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88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smtClean="0">
                          <a:latin typeface="Graphik Regular"/>
                          <a:ea typeface="Graphik" charset="0"/>
                          <a:cs typeface="Graphik Regular"/>
                        </a:rPr>
                        <a:t>Do you have</a:t>
                      </a:r>
                      <a:r>
                        <a:rPr lang="en-US" sz="1100" b="0" i="0" baseline="0" dirty="0" smtClean="0">
                          <a:latin typeface="Graphik Regular"/>
                          <a:ea typeface="Graphik" charset="0"/>
                          <a:cs typeface="Graphik Regular"/>
                        </a:rPr>
                        <a:t> mutual authentication when enabling secure communication?</a:t>
                      </a:r>
                      <a:endParaRPr lang="en-US" sz="1100" b="0" i="0" dirty="0" smtClean="0">
                        <a:solidFill>
                          <a:schemeClr val="tx1">
                            <a:lumMod val="50000"/>
                          </a:schemeClr>
                        </a:solidFill>
                        <a:latin typeface="Graphik Regular"/>
                        <a:ea typeface="Graphik" charset="0"/>
                        <a:cs typeface="Graphik Regular"/>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i="0" dirty="0" smtClean="0">
                          <a:solidFill>
                            <a:schemeClr val="tx1">
                              <a:lumMod val="50000"/>
                            </a:schemeClr>
                          </a:solidFill>
                          <a:latin typeface="Graphik Regular"/>
                          <a:ea typeface="Graphik" charset="0"/>
                          <a:cs typeface="Graphik Regular"/>
                        </a:rPr>
                        <a:t>Yes</a:t>
                      </a:r>
                      <a:endParaRPr lang="en-US" sz="1100" b="0" i="0" dirty="0">
                        <a:solidFill>
                          <a:schemeClr val="tx1">
                            <a:lumMod val="50000"/>
                          </a:schemeClr>
                        </a:solidFill>
                        <a:latin typeface="Graphik Regular"/>
                        <a:ea typeface="Graphik" charset="0"/>
                        <a:cs typeface="Graphik Regular"/>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8832">
                <a:tc>
                  <a:txBody>
                    <a:bodyPr/>
                    <a:lstStyle/>
                    <a:p>
                      <a:r>
                        <a:rPr lang="en-US" sz="1100" b="0" i="0" dirty="0" smtClean="0">
                          <a:latin typeface="Graphik Regular"/>
                          <a:ea typeface="Graphik" charset="0"/>
                          <a:cs typeface="Graphik Regular"/>
                        </a:rPr>
                        <a:t>Do you have the infrastructure to inject unique key and certificate in each device</a:t>
                      </a:r>
                      <a:r>
                        <a:rPr lang="en-US" sz="1100" b="0" i="0" baseline="0" dirty="0" smtClean="0">
                          <a:latin typeface="Graphik Regular"/>
                          <a:ea typeface="Graphik" charset="0"/>
                          <a:cs typeface="Graphik Regular"/>
                        </a:rPr>
                        <a:t> to establish unique identity per device? How much does it cost?</a:t>
                      </a:r>
                      <a:endParaRPr lang="en-US" sz="1100" b="0" i="0" dirty="0">
                        <a:solidFill>
                          <a:schemeClr val="tx1">
                            <a:lumMod val="50000"/>
                          </a:schemeClr>
                        </a:solidFill>
                        <a:latin typeface="Graphik Regular"/>
                        <a:ea typeface="Graphik" charset="0"/>
                        <a:cs typeface="Graphik Regular"/>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i="0" dirty="0" smtClean="0">
                          <a:latin typeface="Graphik Regular"/>
                          <a:ea typeface="Graphik" charset="0"/>
                          <a:cs typeface="Graphik Regular"/>
                        </a:rPr>
                        <a:t>Yes</a:t>
                      </a:r>
                    </a:p>
                    <a:p>
                      <a:pPr algn="ctr"/>
                      <a:r>
                        <a:rPr lang="en-US" sz="1100" b="0" i="0" dirty="0" smtClean="0">
                          <a:latin typeface="Graphik Regular"/>
                          <a:ea typeface="Graphik" charset="0"/>
                          <a:cs typeface="Graphik Regular"/>
                        </a:rPr>
                        <a:t>(Done at Samsung factory. Cost included in module)</a:t>
                      </a:r>
                      <a:endParaRPr lang="en-US" sz="1100" b="0" i="0" dirty="0">
                        <a:solidFill>
                          <a:schemeClr val="tx1">
                            <a:lumMod val="50000"/>
                          </a:schemeClr>
                        </a:solidFill>
                        <a:latin typeface="Graphik Regular"/>
                        <a:ea typeface="Graphik" charset="0"/>
                        <a:cs typeface="Graphik Regular"/>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8832">
                <a:tc>
                  <a:txBody>
                    <a:bodyPr/>
                    <a:lstStyle/>
                    <a:p>
                      <a:r>
                        <a:rPr lang="en-US" sz="1100" b="0" i="0" dirty="0" smtClean="0">
                          <a:latin typeface="Graphik Regular"/>
                          <a:ea typeface="Graphik" charset="0"/>
                          <a:cs typeface="Graphik Regular"/>
                        </a:rPr>
                        <a:t>How do you protect</a:t>
                      </a:r>
                      <a:r>
                        <a:rPr lang="en-US" sz="1100" b="0" i="0" baseline="0" dirty="0" smtClean="0">
                          <a:latin typeface="Graphik Regular"/>
                          <a:ea typeface="Graphik" charset="0"/>
                          <a:cs typeface="Graphik Regular"/>
                        </a:rPr>
                        <a:t> your certificate, keys? Are your certificate and keys safe if software is hacked?</a:t>
                      </a:r>
                      <a:endParaRPr lang="en-US" sz="1100" b="0" i="0" dirty="0">
                        <a:solidFill>
                          <a:schemeClr val="tx1">
                            <a:lumMod val="50000"/>
                          </a:schemeClr>
                        </a:solidFill>
                        <a:latin typeface="Graphik Regular"/>
                        <a:ea typeface="Graphik" charset="0"/>
                        <a:cs typeface="Graphik Regular"/>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i="0" dirty="0" smtClean="0">
                          <a:latin typeface="Graphik Regular"/>
                          <a:ea typeface="Graphik" charset="0"/>
                          <a:cs typeface="Graphik Regular"/>
                        </a:rPr>
                        <a:t>Specialized HW on module</a:t>
                      </a:r>
                    </a:p>
                    <a:p>
                      <a:pPr algn="ctr"/>
                      <a:r>
                        <a:rPr lang="en-US" sz="1100" b="0" i="0" dirty="0" smtClean="0">
                          <a:latin typeface="Graphik Regular"/>
                          <a:ea typeface="Graphik" charset="0"/>
                          <a:cs typeface="Graphik Regular"/>
                        </a:rPr>
                        <a:t>(secure element)</a:t>
                      </a:r>
                      <a:endParaRPr lang="en-US" sz="1100" b="0" i="0" dirty="0">
                        <a:solidFill>
                          <a:schemeClr val="tx1">
                            <a:lumMod val="50000"/>
                          </a:schemeClr>
                        </a:solidFill>
                        <a:latin typeface="Graphik Regular"/>
                        <a:ea typeface="Graphik" charset="0"/>
                        <a:cs typeface="Graphik Regular"/>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88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smtClean="0">
                          <a:latin typeface="Graphik Regular"/>
                          <a:ea typeface="Graphik" charset="0"/>
                          <a:cs typeface="Graphik Regular"/>
                        </a:rPr>
                        <a:t>Is your certificate infrastructure secure?</a:t>
                      </a:r>
                      <a:r>
                        <a:rPr lang="en-US" sz="1100" b="0" i="0" baseline="0" dirty="0" smtClean="0">
                          <a:latin typeface="Graphik Regular"/>
                          <a:ea typeface="Graphik" charset="0"/>
                          <a:cs typeface="Graphik Regular"/>
                        </a:rPr>
                        <a:t> How do you secure your Root Certificates? How much does it cost?</a:t>
                      </a:r>
                      <a:endParaRPr lang="en-US" sz="1100" b="0" i="0" dirty="0" smtClean="0">
                        <a:solidFill>
                          <a:schemeClr val="tx1">
                            <a:lumMod val="50000"/>
                          </a:schemeClr>
                        </a:solidFill>
                        <a:latin typeface="Graphik Regular"/>
                        <a:ea typeface="Graphik" charset="0"/>
                        <a:cs typeface="Graphik Regular"/>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i="0" dirty="0" smtClean="0">
                          <a:latin typeface="Graphik Regular"/>
                          <a:ea typeface="Graphik" charset="0"/>
                          <a:cs typeface="Graphik Regular"/>
                        </a:rPr>
                        <a:t>Yes</a:t>
                      </a:r>
                    </a:p>
                    <a:p>
                      <a:pPr algn="ctr"/>
                      <a:r>
                        <a:rPr lang="en-US" sz="1100" b="0" i="0" dirty="0" smtClean="0">
                          <a:latin typeface="Graphik Regular"/>
                          <a:ea typeface="Graphik" charset="0"/>
                          <a:cs typeface="Graphik Regular"/>
                        </a:rPr>
                        <a:t>(Root CA secured</a:t>
                      </a:r>
                      <a:r>
                        <a:rPr lang="en-US" sz="1100" b="0" i="0" baseline="0" dirty="0" smtClean="0">
                          <a:latin typeface="Graphik Regular"/>
                          <a:ea typeface="Graphik" charset="0"/>
                          <a:cs typeface="Graphik Regular"/>
                        </a:rPr>
                        <a:t> by 3</a:t>
                      </a:r>
                      <a:r>
                        <a:rPr lang="en-US" sz="1100" b="0" i="0" baseline="30000" dirty="0" smtClean="0">
                          <a:latin typeface="Graphik Regular"/>
                          <a:ea typeface="Graphik" charset="0"/>
                          <a:cs typeface="Graphik Regular"/>
                        </a:rPr>
                        <a:t>rd</a:t>
                      </a:r>
                      <a:r>
                        <a:rPr lang="en-US" sz="1100" b="0" i="0" baseline="0" dirty="0" smtClean="0">
                          <a:latin typeface="Graphik Regular"/>
                          <a:ea typeface="Graphik" charset="0"/>
                          <a:cs typeface="Graphik Regular"/>
                        </a:rPr>
                        <a:t> party security vendor)</a:t>
                      </a:r>
                      <a:endParaRPr lang="en-US" sz="1100" b="0" i="0" dirty="0" smtClean="0">
                        <a:solidFill>
                          <a:schemeClr val="tx1">
                            <a:lumMod val="50000"/>
                          </a:schemeClr>
                        </a:solidFill>
                        <a:latin typeface="Graphik Regular"/>
                        <a:ea typeface="Graphik" charset="0"/>
                        <a:cs typeface="Graphik Regular"/>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88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tx1">
                              <a:lumMod val="50000"/>
                            </a:schemeClr>
                          </a:solidFill>
                          <a:latin typeface="Graphik Regular"/>
                          <a:ea typeface="Graphik" charset="0"/>
                          <a:cs typeface="Graphik Regular"/>
                        </a:rPr>
                        <a:t>How</a:t>
                      </a:r>
                      <a:r>
                        <a:rPr lang="en-US" sz="1100" b="0" i="0" baseline="0" dirty="0" smtClean="0">
                          <a:solidFill>
                            <a:schemeClr val="tx1">
                              <a:lumMod val="50000"/>
                            </a:schemeClr>
                          </a:solidFill>
                          <a:latin typeface="Graphik Regular"/>
                          <a:ea typeface="Graphik" charset="0"/>
                          <a:cs typeface="Graphik Regular"/>
                        </a:rPr>
                        <a:t> do you guarantee your firmware integrity?</a:t>
                      </a:r>
                      <a:endParaRPr lang="en-US" sz="1100" b="0" i="0" dirty="0" smtClean="0">
                        <a:solidFill>
                          <a:schemeClr val="tx1">
                            <a:lumMod val="50000"/>
                          </a:schemeClr>
                        </a:solidFill>
                        <a:latin typeface="Graphik Regular"/>
                        <a:ea typeface="Graphik" charset="0"/>
                        <a:cs typeface="Graphik Regular"/>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i="0" dirty="0" smtClean="0">
                          <a:solidFill>
                            <a:schemeClr val="tx1">
                              <a:lumMod val="50000"/>
                            </a:schemeClr>
                          </a:solidFill>
                          <a:latin typeface="Graphik Regular"/>
                          <a:ea typeface="Graphik" charset="0"/>
                          <a:cs typeface="Graphik Regular"/>
                        </a:rPr>
                        <a:t>Secure Boot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4" name="Rounded Rectangle 3"/>
          <p:cNvSpPr/>
          <p:nvPr/>
        </p:nvSpPr>
        <p:spPr>
          <a:xfrm>
            <a:off x="7055896" y="1931092"/>
            <a:ext cx="3175152" cy="4383172"/>
          </a:xfrm>
          <a:prstGeom prst="roundRect">
            <a:avLst/>
          </a:prstGeom>
          <a:solidFill>
            <a:srgbClr val="FFF3CC">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98300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raphik Regular"/>
                <a:cs typeface="Graphik Regular"/>
              </a:rPr>
              <a:t>Non-S vs. S Modules</a:t>
            </a:r>
            <a:endParaRPr lang="en-US" dirty="0">
              <a:solidFill>
                <a:schemeClr val="accent2"/>
              </a:solidFill>
            </a:endParaRPr>
          </a:p>
        </p:txBody>
      </p:sp>
      <p:sp>
        <p:nvSpPr>
          <p:cNvPr id="3" name="Content Placeholder 2"/>
          <p:cNvSpPr>
            <a:spLocks noGrp="1"/>
          </p:cNvSpPr>
          <p:nvPr>
            <p:ph idx="1"/>
          </p:nvPr>
        </p:nvSpPr>
        <p:spPr/>
        <p:txBody>
          <a:bodyPr/>
          <a:lstStyle/>
          <a:p>
            <a:pPr>
              <a:buFont typeface="Wingdings" charset="2"/>
              <a:buChar char="§"/>
            </a:pPr>
            <a:r>
              <a:rPr lang="en-US" sz="1800" dirty="0">
                <a:latin typeface="Graphik Light"/>
                <a:cs typeface="Graphik Light"/>
              </a:rPr>
              <a:t>Same HW specifications other than security features</a:t>
            </a:r>
          </a:p>
          <a:p>
            <a:pPr>
              <a:buFont typeface="Wingdings" charset="2"/>
              <a:buChar char="§"/>
            </a:pPr>
            <a:r>
              <a:rPr lang="en-US" sz="1800" dirty="0">
                <a:latin typeface="Graphik Light"/>
                <a:cs typeface="Graphik Light"/>
              </a:rPr>
              <a:t>"s" type modules can be identified by </a:t>
            </a:r>
            <a:r>
              <a:rPr lang="en-US" sz="1800" b="1" dirty="0">
                <a:solidFill>
                  <a:srgbClr val="3366FF"/>
                </a:solidFill>
                <a:latin typeface="Graphik Light"/>
                <a:cs typeface="Graphik Light"/>
              </a:rPr>
              <a:t>blue</a:t>
            </a:r>
            <a:r>
              <a:rPr lang="en-US" sz="1800" dirty="0">
                <a:latin typeface="Graphik Light"/>
                <a:cs typeface="Graphik Light"/>
              </a:rPr>
              <a:t> </a:t>
            </a:r>
            <a:r>
              <a:rPr lang="en-US" sz="1800" dirty="0" smtClean="0">
                <a:latin typeface="Graphik Light"/>
                <a:cs typeface="Graphik Light"/>
              </a:rPr>
              <a:t>labeling </a:t>
            </a:r>
            <a:endParaRPr lang="en-US" sz="1800" dirty="0">
              <a:latin typeface="Graphik Light"/>
              <a:cs typeface="Graphik Light"/>
            </a:endParaRPr>
          </a:p>
        </p:txBody>
      </p:sp>
      <p:sp>
        <p:nvSpPr>
          <p:cNvPr id="4" name="TextBox 3"/>
          <p:cNvSpPr txBox="1"/>
          <p:nvPr/>
        </p:nvSpPr>
        <p:spPr>
          <a:xfrm>
            <a:off x="1105647" y="164353"/>
            <a:ext cx="184666" cy="369332"/>
          </a:xfrm>
          <a:prstGeom prst="rect">
            <a:avLst/>
          </a:prstGeom>
          <a:noFill/>
        </p:spPr>
        <p:txBody>
          <a:bodyPr wrap="none" rtlCol="0">
            <a:spAutoFit/>
          </a:bodyPr>
          <a:lstStyle/>
          <a:p>
            <a:endParaRPr lang="en-US" dirty="0"/>
          </a:p>
        </p:txBody>
      </p:sp>
      <p:grpSp>
        <p:nvGrpSpPr>
          <p:cNvPr id="6" name="Group 5"/>
          <p:cNvGrpSpPr/>
          <p:nvPr/>
        </p:nvGrpSpPr>
        <p:grpSpPr>
          <a:xfrm>
            <a:off x="5111274" y="3169479"/>
            <a:ext cx="2344457" cy="2686132"/>
            <a:chOff x="4959361" y="1296736"/>
            <a:chExt cx="3310771" cy="3884863"/>
          </a:xfrm>
        </p:grpSpPr>
        <p:pic>
          <p:nvPicPr>
            <p:cNvPr id="7" name="Picture 9" descr="https://developer.artik.io/documentation/images/docs/getting-started-artik/ARTIK710-module-vert.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72069" y="1828800"/>
              <a:ext cx="2470181" cy="3352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959361" y="1296736"/>
              <a:ext cx="3310771" cy="534153"/>
            </a:xfrm>
            <a:prstGeom prst="rect">
              <a:avLst/>
            </a:prstGeom>
            <a:noFill/>
          </p:spPr>
          <p:txBody>
            <a:bodyPr wrap="square" rtlCol="0">
              <a:spAutoFit/>
            </a:bodyPr>
            <a:lstStyle/>
            <a:p>
              <a:pPr algn="ctr">
                <a:buClr>
                  <a:schemeClr val="accent2"/>
                </a:buClr>
              </a:pPr>
              <a:r>
                <a:rPr lang="en-US" dirty="0" smtClean="0">
                  <a:solidFill>
                    <a:schemeClr val="bg2">
                      <a:lumMod val="10000"/>
                    </a:schemeClr>
                  </a:solidFill>
                  <a:latin typeface="Graphik Light"/>
                  <a:cs typeface="Graphik Light"/>
                </a:rPr>
                <a:t>Standard module</a:t>
              </a:r>
            </a:p>
          </p:txBody>
        </p:sp>
      </p:grpSp>
      <p:grpSp>
        <p:nvGrpSpPr>
          <p:cNvPr id="9" name="Group 8"/>
          <p:cNvGrpSpPr/>
          <p:nvPr/>
        </p:nvGrpSpPr>
        <p:grpSpPr>
          <a:xfrm>
            <a:off x="8693151" y="3211448"/>
            <a:ext cx="1942543" cy="2644162"/>
            <a:chOff x="8604250" y="1357438"/>
            <a:chExt cx="2743200" cy="3824162"/>
          </a:xfrm>
        </p:grpSpPr>
        <p:pic>
          <p:nvPicPr>
            <p:cNvPr id="10" name="Picture 7" descr="https://developer.artik.io/documentation/images/docs/getting-started-artik/ARTIK710s-module-vert.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703771" y="1828800"/>
              <a:ext cx="2491279" cy="3352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604250" y="1357438"/>
              <a:ext cx="2743200" cy="534152"/>
            </a:xfrm>
            <a:prstGeom prst="rect">
              <a:avLst/>
            </a:prstGeom>
            <a:noFill/>
          </p:spPr>
          <p:txBody>
            <a:bodyPr wrap="square" rtlCol="0">
              <a:spAutoFit/>
            </a:bodyPr>
            <a:lstStyle/>
            <a:p>
              <a:pPr algn="ctr">
                <a:buClr>
                  <a:schemeClr val="accent2"/>
                </a:buClr>
              </a:pPr>
              <a:r>
                <a:rPr lang="en-US" dirty="0" smtClean="0">
                  <a:solidFill>
                    <a:schemeClr val="bg2">
                      <a:lumMod val="10000"/>
                    </a:schemeClr>
                  </a:solidFill>
                  <a:latin typeface="Graphik Light"/>
                  <a:cs typeface="Graphik Light"/>
                </a:rPr>
                <a:t>“S” module</a:t>
              </a:r>
            </a:p>
          </p:txBody>
        </p:sp>
      </p:grpSp>
    </p:spTree>
    <p:extLst>
      <p:ext uri="{BB962C8B-B14F-4D97-AF65-F5344CB8AC3E}">
        <p14:creationId xmlns:p14="http://schemas.microsoft.com/office/powerpoint/2010/main" val="168231381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raphik Regular"/>
                <a:cs typeface="Graphik Regular"/>
              </a:rPr>
              <a:t>Samsung ARTIK</a:t>
            </a:r>
            <a:r>
              <a:rPr lang="en-US" baseline="30000" dirty="0">
                <a:latin typeface="Graphik Regular"/>
                <a:cs typeface="Graphik Regular"/>
              </a:rPr>
              <a:t>™</a:t>
            </a:r>
            <a:r>
              <a:rPr lang="en-US" dirty="0">
                <a:latin typeface="Graphik Regular"/>
                <a:cs typeface="Graphik Regular"/>
              </a:rPr>
              <a:t> S-Module Features</a:t>
            </a:r>
            <a:br>
              <a:rPr lang="en-US" dirty="0">
                <a:latin typeface="Graphik Regular"/>
                <a:cs typeface="Graphik Regular"/>
              </a:rPr>
            </a:br>
            <a:endParaRPr lang="en-US" dirty="0">
              <a:latin typeface="Graphik Regular"/>
              <a:cs typeface="Graphik Regular"/>
            </a:endParaRPr>
          </a:p>
        </p:txBody>
      </p:sp>
      <p:graphicFrame>
        <p:nvGraphicFramePr>
          <p:cNvPr id="4" name="Content Placeholder 5"/>
          <p:cNvGraphicFramePr>
            <a:graphicFrameLocks noGrp="1"/>
          </p:cNvGraphicFramePr>
          <p:nvPr>
            <p:ph sz="quarter" idx="4294967295"/>
            <p:extLst>
              <p:ext uri="{D42A27DB-BD31-4B8C-83A1-F6EECF244321}">
                <p14:modId xmlns:p14="http://schemas.microsoft.com/office/powerpoint/2010/main" val="1924868546"/>
              </p:ext>
            </p:extLst>
          </p:nvPr>
        </p:nvGraphicFramePr>
        <p:xfrm>
          <a:off x="694944" y="1117602"/>
          <a:ext cx="10799064" cy="5068610"/>
        </p:xfrm>
        <a:graphic>
          <a:graphicData uri="http://schemas.openxmlformats.org/drawingml/2006/table">
            <a:tbl>
              <a:tblPr firstRow="1" bandRow="1">
                <a:tableStyleId>{5940675A-B579-460E-94D1-54222C63F5DA}</a:tableStyleId>
              </a:tblPr>
              <a:tblGrid>
                <a:gridCol w="1645513"/>
                <a:gridCol w="3454010"/>
                <a:gridCol w="1700050"/>
                <a:gridCol w="1600048"/>
                <a:gridCol w="2399443"/>
              </a:tblGrid>
              <a:tr h="281272">
                <a:tc gridSpan="2">
                  <a:txBody>
                    <a:bodyPr/>
                    <a:lstStyle/>
                    <a:p>
                      <a:endParaRPr lang="en-US" sz="1100" b="1" dirty="0">
                        <a:solidFill>
                          <a:schemeClr val="bg1"/>
                        </a:solidFill>
                        <a:latin typeface="Graphik Light"/>
                        <a:cs typeface="Graphik Light"/>
                      </a:endParaRPr>
                    </a:p>
                  </a:txBody>
                  <a:tcPr marL="68724" marR="68724" marT="34290" marB="34290">
                    <a:lnL w="635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noFill/>
                  </a:tcPr>
                </a:tc>
                <a:tc hMerge="1">
                  <a:txBody>
                    <a:bodyPr/>
                    <a:lstStyle/>
                    <a:p>
                      <a:endParaRPr lang="en-US" sz="14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100" b="1" dirty="0" smtClean="0">
                          <a:solidFill>
                            <a:schemeClr val="bg1"/>
                          </a:solidFill>
                          <a:latin typeface="Helvetica Neue"/>
                          <a:cs typeface="Helvetica Neue"/>
                        </a:rPr>
                        <a:t>ARTIK module </a:t>
                      </a:r>
                    </a:p>
                    <a:p>
                      <a:pPr algn="ctr"/>
                      <a:r>
                        <a:rPr lang="en-US" sz="1100" b="1" dirty="0" smtClean="0">
                          <a:solidFill>
                            <a:schemeClr val="bg1"/>
                          </a:solidFill>
                          <a:latin typeface="Helvetica Neue"/>
                          <a:cs typeface="Helvetica Neue"/>
                        </a:rPr>
                        <a:t>(05x, 5, 7)</a:t>
                      </a:r>
                    </a:p>
                  </a:txBody>
                  <a:tcPr marL="68724" marR="68724"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schemeClr>
                    </a:solidFill>
                  </a:tcPr>
                </a:tc>
                <a:tc>
                  <a:txBody>
                    <a:bodyPr/>
                    <a:lstStyle/>
                    <a:p>
                      <a:pPr algn="ctr"/>
                      <a:r>
                        <a:rPr lang="en-US" sz="1100" b="1" dirty="0" smtClean="0">
                          <a:solidFill>
                            <a:schemeClr val="bg1"/>
                          </a:solidFill>
                          <a:latin typeface="Helvetica Neue"/>
                          <a:cs typeface="Helvetica Neue"/>
                        </a:rPr>
                        <a:t>ARTIK</a:t>
                      </a:r>
                      <a:r>
                        <a:rPr lang="en-US" sz="1100" b="1" baseline="0" dirty="0" smtClean="0">
                          <a:solidFill>
                            <a:schemeClr val="bg1"/>
                          </a:solidFill>
                          <a:latin typeface="Helvetica Neue"/>
                          <a:cs typeface="Helvetica Neue"/>
                        </a:rPr>
                        <a:t> S</a:t>
                      </a:r>
                      <a:r>
                        <a:rPr lang="en-US" sz="1100" b="1" dirty="0" smtClean="0">
                          <a:solidFill>
                            <a:schemeClr val="bg1"/>
                          </a:solidFill>
                          <a:latin typeface="Helvetica Neue"/>
                          <a:cs typeface="Helvetica Neue"/>
                        </a:rPr>
                        <a:t>-module</a:t>
                      </a:r>
                    </a:p>
                  </a:txBody>
                  <a:tcPr marL="68724" marR="68724"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schemeClr>
                    </a:solidFill>
                  </a:tcPr>
                </a:tc>
                <a:tc>
                  <a:txBody>
                    <a:bodyPr/>
                    <a:lstStyle/>
                    <a:p>
                      <a:r>
                        <a:rPr lang="en-US" sz="1100" b="1" dirty="0" smtClean="0">
                          <a:solidFill>
                            <a:schemeClr val="bg1"/>
                          </a:solidFill>
                          <a:latin typeface="Helvetica Neue"/>
                          <a:cs typeface="Helvetica Neue"/>
                        </a:rPr>
                        <a:t>Comments</a:t>
                      </a:r>
                      <a:endParaRPr lang="en-US" sz="1100" b="1" dirty="0">
                        <a:solidFill>
                          <a:schemeClr val="bg1"/>
                        </a:solidFill>
                        <a:latin typeface="Helvetica Neue"/>
                        <a:cs typeface="Helvetica Neue"/>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schemeClr>
                    </a:solidFill>
                  </a:tcPr>
                </a:tc>
              </a:tr>
              <a:tr h="281272">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lumMod val="50000"/>
                            </a:schemeClr>
                          </a:solidFill>
                          <a:latin typeface="Graphik Regular"/>
                          <a:cs typeface="Graphik Regular"/>
                        </a:rPr>
                        <a:t>Secure communication</a:t>
                      </a:r>
                    </a:p>
                  </a:txBody>
                  <a:tcPr marL="68724" marR="68724" marT="34290" marB="3429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Per device unique key &amp; certificate</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dirty="0" smtClean="0">
                          <a:solidFill>
                            <a:schemeClr val="tx1">
                              <a:lumMod val="50000"/>
                            </a:schemeClr>
                          </a:solidFill>
                          <a:latin typeface="Graphik Regular"/>
                          <a:cs typeface="Graphik Regular"/>
                          <a:sym typeface="Wingdings"/>
                        </a:rPr>
                        <a:t></a:t>
                      </a: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dirty="0" smtClean="0">
                          <a:solidFill>
                            <a:schemeClr val="tx1">
                              <a:lumMod val="50000"/>
                            </a:schemeClr>
                          </a:solidFill>
                          <a:latin typeface="Graphik Regular"/>
                          <a:cs typeface="Graphik Regular"/>
                          <a:sym typeface="Wingdings"/>
                        </a:rPr>
                        <a:t></a:t>
                      </a: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Uniquely identifies device</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281272">
                <a:tc vMerge="1">
                  <a:txBody>
                    <a:bodyPr/>
                    <a:lstStyle/>
                    <a:p>
                      <a:endParaRPr lang="en-US" sz="1400" dirty="0">
                        <a:solidFill>
                          <a:schemeClr val="tx1">
                            <a:lumMod val="50000"/>
                          </a:schemeClr>
                        </a:solidFill>
                      </a:endParaRPr>
                    </a:p>
                  </a:txBody>
                  <a:tcPr/>
                </a:tc>
                <a:tc>
                  <a:txBody>
                    <a:bodyPr/>
                    <a:lstStyle/>
                    <a:p>
                      <a:r>
                        <a:rPr lang="en-US" sz="1200" b="0" i="0" dirty="0" smtClean="0">
                          <a:solidFill>
                            <a:schemeClr val="tx1">
                              <a:lumMod val="50000"/>
                            </a:schemeClr>
                          </a:solidFill>
                          <a:latin typeface="Graphik Regular"/>
                          <a:ea typeface="Graphik" charset="0"/>
                          <a:cs typeface="Graphik Regular"/>
                        </a:rPr>
                        <a:t>Key stored in HW secure element</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dirty="0" smtClean="0">
                          <a:solidFill>
                            <a:schemeClr val="tx1">
                              <a:lumMod val="50000"/>
                            </a:schemeClr>
                          </a:solidFill>
                          <a:latin typeface="Graphik Regular"/>
                          <a:cs typeface="Graphik Regular"/>
                          <a:sym typeface="Wingdings"/>
                        </a:rPr>
                        <a:t></a:t>
                      </a: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dirty="0" smtClean="0">
                          <a:solidFill>
                            <a:schemeClr val="tx1">
                              <a:lumMod val="50000"/>
                            </a:schemeClr>
                          </a:solidFill>
                          <a:latin typeface="Graphik Regular"/>
                          <a:cs typeface="Graphik Regular"/>
                          <a:sym typeface="Wingdings"/>
                        </a:rPr>
                        <a:t></a:t>
                      </a: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Secure key storage</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281272">
                <a:tc vMerge="1">
                  <a:txBody>
                    <a:bodyPr/>
                    <a:lstStyle/>
                    <a:p>
                      <a:endParaRPr lang="en-US"/>
                    </a:p>
                  </a:txBody>
                  <a:tcPr/>
                </a:tc>
                <a:tc>
                  <a:txBody>
                    <a:bodyPr/>
                    <a:lstStyle/>
                    <a:p>
                      <a:r>
                        <a:rPr lang="en-US" sz="1200" b="0" i="0" dirty="0" smtClean="0">
                          <a:solidFill>
                            <a:schemeClr val="tx1">
                              <a:lumMod val="50000"/>
                            </a:schemeClr>
                          </a:solidFill>
                          <a:latin typeface="Graphik Regular"/>
                          <a:ea typeface="Graphik" charset="0"/>
                          <a:cs typeface="Graphik Regular"/>
                        </a:rPr>
                        <a:t>PKI infrastructure</a:t>
                      </a:r>
                      <a:r>
                        <a:rPr lang="en-US" sz="1200" b="0" i="0" baseline="0" dirty="0" smtClean="0">
                          <a:solidFill>
                            <a:schemeClr val="tx1">
                              <a:lumMod val="50000"/>
                            </a:schemeClr>
                          </a:solidFill>
                          <a:latin typeface="Graphik Regular"/>
                          <a:ea typeface="Graphik" charset="0"/>
                          <a:cs typeface="Graphik Regular"/>
                        </a:rPr>
                        <a:t>: </a:t>
                      </a:r>
                      <a:r>
                        <a:rPr lang="en-US" sz="1200" b="0" i="0" dirty="0" smtClean="0">
                          <a:solidFill>
                            <a:schemeClr val="tx1">
                              <a:lumMod val="50000"/>
                            </a:schemeClr>
                          </a:solidFill>
                          <a:latin typeface="Graphik Regular"/>
                          <a:ea typeface="Graphik" charset="0"/>
                          <a:cs typeface="Graphik Regular"/>
                        </a:rPr>
                        <a:t>Mutual</a:t>
                      </a:r>
                      <a:r>
                        <a:rPr lang="en-US" sz="1200" b="0" i="0" baseline="0" dirty="0" smtClean="0">
                          <a:solidFill>
                            <a:schemeClr val="tx1">
                              <a:lumMod val="50000"/>
                            </a:schemeClr>
                          </a:solidFill>
                          <a:latin typeface="Graphik Regular"/>
                          <a:ea typeface="Graphik" charset="0"/>
                          <a:cs typeface="Graphik Regular"/>
                        </a:rPr>
                        <a:t> authentication of device and cloud</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dirty="0" smtClean="0">
                          <a:solidFill>
                            <a:schemeClr val="tx1">
                              <a:lumMod val="50000"/>
                            </a:schemeClr>
                          </a:solidFill>
                          <a:latin typeface="Graphik Regular"/>
                          <a:cs typeface="Graphik Regular"/>
                          <a:sym typeface="Wingdings"/>
                        </a:rPr>
                        <a:t></a:t>
                      </a: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dirty="0" smtClean="0">
                          <a:solidFill>
                            <a:schemeClr val="tx1">
                              <a:lumMod val="50000"/>
                            </a:schemeClr>
                          </a:solidFill>
                          <a:latin typeface="Graphik Regular"/>
                          <a:cs typeface="Graphik Regular"/>
                          <a:sym typeface="Wingdings"/>
                        </a:rPr>
                        <a:t></a:t>
                      </a: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Device talks to authorized</a:t>
                      </a:r>
                      <a:r>
                        <a:rPr lang="en-US" sz="1200" b="0" i="0" baseline="0" dirty="0" smtClean="0">
                          <a:solidFill>
                            <a:schemeClr val="tx1">
                              <a:lumMod val="50000"/>
                            </a:schemeClr>
                          </a:solidFill>
                          <a:latin typeface="Graphik Regular"/>
                          <a:ea typeface="Graphik" charset="0"/>
                          <a:cs typeface="Graphik Regular"/>
                        </a:rPr>
                        <a:t> cloud and vice versa</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330198">
                <a:tc vMerge="1">
                  <a:txBody>
                    <a:bodyPr/>
                    <a:lstStyle/>
                    <a:p>
                      <a:endParaRPr lang="en-US" sz="1400" dirty="0">
                        <a:solidFill>
                          <a:schemeClr val="tx1">
                            <a:lumMod val="50000"/>
                          </a:schemeClr>
                        </a:solidFill>
                      </a:endParaRPr>
                    </a:p>
                  </a:txBody>
                  <a:tcPr/>
                </a:tc>
                <a:tc>
                  <a:txBody>
                    <a:bodyPr/>
                    <a:lstStyle/>
                    <a:p>
                      <a:r>
                        <a:rPr lang="en-US" sz="1200" b="0" i="0" dirty="0" smtClean="0">
                          <a:solidFill>
                            <a:schemeClr val="tx1">
                              <a:lumMod val="50000"/>
                            </a:schemeClr>
                          </a:solidFill>
                          <a:latin typeface="Graphik Regular"/>
                          <a:ea typeface="Graphik" charset="0"/>
                          <a:cs typeface="Graphik Regular"/>
                        </a:rPr>
                        <a:t>Post Provisioning</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gn="ct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gn="ctr"/>
                      <a:r>
                        <a:rPr lang="en-US" sz="1800" dirty="0" smtClean="0">
                          <a:solidFill>
                            <a:schemeClr val="tx1">
                              <a:lumMod val="50000"/>
                            </a:schemeClr>
                          </a:solidFill>
                          <a:latin typeface="Graphik Regular"/>
                          <a:cs typeface="Graphik Regular"/>
                          <a:sym typeface="Wingdings"/>
                        </a:rPr>
                        <a:t></a:t>
                      </a: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smtClean="0">
                          <a:solidFill>
                            <a:schemeClr val="tx1">
                              <a:lumMod val="50000"/>
                            </a:schemeClr>
                          </a:solidFill>
                          <a:latin typeface="Graphik Regular"/>
                          <a:ea typeface="Graphik" charset="0"/>
                          <a:cs typeface="Graphik Regular"/>
                        </a:rPr>
                        <a:t>Provision with your own keys and certificates</a:t>
                      </a: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r>
              <a:tr h="281272">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lumMod val="50000"/>
                            </a:schemeClr>
                          </a:solidFill>
                          <a:latin typeface="Graphik Regular"/>
                          <a:cs typeface="Graphik Regular"/>
                        </a:rPr>
                        <a:t>Device</a:t>
                      </a:r>
                      <a:r>
                        <a:rPr lang="en-US" sz="1200" b="0" baseline="0" dirty="0" smtClean="0">
                          <a:solidFill>
                            <a:schemeClr val="tx1">
                              <a:lumMod val="50000"/>
                            </a:schemeClr>
                          </a:solidFill>
                          <a:latin typeface="Graphik Regular"/>
                          <a:cs typeface="Graphik Regular"/>
                        </a:rPr>
                        <a:t> protection/ secure code execution </a:t>
                      </a:r>
                      <a:endParaRPr lang="en-US" sz="1200" b="0" dirty="0" smtClean="0">
                        <a:solidFill>
                          <a:schemeClr val="tx1">
                            <a:lumMod val="50000"/>
                          </a:schemeClr>
                        </a:solidFill>
                        <a:latin typeface="Graphik Regular"/>
                        <a:cs typeface="Graphik Regular"/>
                      </a:endParaRPr>
                    </a:p>
                  </a:txBody>
                  <a:tcPr marL="68724" marR="68724" marT="34290" marB="3429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KMS infrastructure</a:t>
                      </a:r>
                      <a:r>
                        <a:rPr lang="en-US" sz="1200" b="0" i="0" baseline="0" dirty="0" smtClean="0">
                          <a:solidFill>
                            <a:schemeClr val="tx1">
                              <a:lumMod val="50000"/>
                            </a:schemeClr>
                          </a:solidFill>
                          <a:latin typeface="Graphik Regular"/>
                          <a:ea typeface="Graphik" charset="0"/>
                          <a:cs typeface="Graphik Regular"/>
                        </a:rPr>
                        <a:t> for code signing</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800" b="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50000"/>
                            </a:schemeClr>
                          </a:solidFill>
                          <a:latin typeface="Graphik Regular"/>
                          <a:cs typeface="Graphik Regular"/>
                          <a:sym typeface="Wingdings"/>
                        </a:rPr>
                        <a:t></a:t>
                      </a:r>
                      <a:endParaRPr lang="en-US" sz="1800" b="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Key Management Service</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281272">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solidFill>
                          <a:schemeClr val="tx1">
                            <a:lumMod val="50000"/>
                          </a:schemeClr>
                        </a:solidFill>
                      </a:endParaRPr>
                    </a:p>
                  </a:txBody>
                  <a:tcPr/>
                </a:tc>
                <a:tc>
                  <a:txBody>
                    <a:bodyPr/>
                    <a:lstStyle/>
                    <a:p>
                      <a:r>
                        <a:rPr lang="en-US" sz="1200" b="0" i="0" dirty="0" smtClean="0">
                          <a:solidFill>
                            <a:schemeClr val="tx1">
                              <a:lumMod val="50000"/>
                            </a:schemeClr>
                          </a:solidFill>
                          <a:latin typeface="Graphik Regular"/>
                          <a:ea typeface="Graphik" charset="0"/>
                          <a:cs typeface="Graphik Regular"/>
                        </a:rPr>
                        <a:t>Code</a:t>
                      </a:r>
                      <a:r>
                        <a:rPr lang="en-US" sz="1200" b="0" i="0" baseline="0" dirty="0" smtClean="0">
                          <a:solidFill>
                            <a:schemeClr val="tx1">
                              <a:lumMod val="50000"/>
                            </a:schemeClr>
                          </a:solidFill>
                          <a:latin typeface="Graphik Regular"/>
                          <a:ea typeface="Graphik" charset="0"/>
                          <a:cs typeface="Graphik Regular"/>
                        </a:rPr>
                        <a:t> verification key in HW</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800" b="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50000"/>
                            </a:schemeClr>
                          </a:solidFill>
                          <a:latin typeface="Graphik Regular"/>
                          <a:cs typeface="Graphik Regular"/>
                          <a:sym typeface="Wingdings"/>
                        </a:rPr>
                        <a:t></a:t>
                      </a:r>
                      <a:endParaRPr lang="en-US" sz="1800" b="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Secure key storage</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295512">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solidFill>
                          <a:schemeClr val="tx1">
                            <a:lumMod val="50000"/>
                          </a:schemeClr>
                        </a:solidFill>
                      </a:endParaRPr>
                    </a:p>
                  </a:txBody>
                  <a:tcPr/>
                </a:tc>
                <a:tc>
                  <a:txBody>
                    <a:bodyPr/>
                    <a:lstStyle/>
                    <a:p>
                      <a:r>
                        <a:rPr lang="en-US" sz="1200" b="0" i="0" dirty="0" smtClean="0">
                          <a:solidFill>
                            <a:schemeClr val="tx1">
                              <a:lumMod val="50000"/>
                            </a:schemeClr>
                          </a:solidFill>
                          <a:latin typeface="Graphik Regular"/>
                          <a:ea typeface="Graphik" charset="0"/>
                          <a:cs typeface="Graphik Regular"/>
                        </a:rPr>
                        <a:t>Secure boot (check</a:t>
                      </a:r>
                      <a:r>
                        <a:rPr lang="en-US" sz="1200" b="0" i="0" baseline="0" dirty="0" smtClean="0">
                          <a:solidFill>
                            <a:schemeClr val="tx1">
                              <a:lumMod val="50000"/>
                            </a:schemeClr>
                          </a:solidFill>
                          <a:latin typeface="Graphik Regular"/>
                          <a:ea typeface="Graphik" charset="0"/>
                          <a:cs typeface="Graphik Regular"/>
                        </a:rPr>
                        <a:t> for authorized code)</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800" b="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50000"/>
                            </a:schemeClr>
                          </a:solidFill>
                          <a:latin typeface="Graphik Regular"/>
                          <a:cs typeface="Graphik Regular"/>
                          <a:sym typeface="Wingdings"/>
                        </a:rPr>
                        <a:t></a:t>
                      </a:r>
                      <a:endParaRPr lang="en-US" sz="1800" b="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Boot image verification</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281272">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solidFill>
                          <a:schemeClr val="tx1">
                            <a:lumMod val="50000"/>
                          </a:schemeClr>
                        </a:solidFill>
                      </a:endParaRPr>
                    </a:p>
                  </a:txBody>
                  <a:tcPr/>
                </a:tc>
                <a:tc>
                  <a:txBody>
                    <a:bodyPr/>
                    <a:lstStyle/>
                    <a:p>
                      <a:r>
                        <a:rPr lang="en-US" sz="1200" b="0" i="0" dirty="0" smtClean="0">
                          <a:solidFill>
                            <a:schemeClr val="tx1">
                              <a:lumMod val="50000"/>
                            </a:schemeClr>
                          </a:solidFill>
                          <a:latin typeface="Graphik Regular"/>
                          <a:ea typeface="Graphik" charset="0"/>
                          <a:cs typeface="Graphik Regular"/>
                        </a:rPr>
                        <a:t>JTAG</a:t>
                      </a:r>
                      <a:r>
                        <a:rPr lang="en-US" sz="1200" b="0" i="0" baseline="0" dirty="0" smtClean="0">
                          <a:solidFill>
                            <a:schemeClr val="tx1">
                              <a:lumMod val="50000"/>
                            </a:schemeClr>
                          </a:solidFill>
                          <a:latin typeface="Graphik Regular"/>
                          <a:ea typeface="Graphik" charset="0"/>
                          <a:cs typeface="Graphik Regular"/>
                        </a:rPr>
                        <a:t> access locked</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gn="ctr"/>
                      <a:endParaRPr lang="en-US" sz="1800" b="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50000"/>
                            </a:schemeClr>
                          </a:solidFill>
                          <a:latin typeface="Graphik Regular"/>
                          <a:cs typeface="Graphik Regular"/>
                          <a:sym typeface="Wingdings"/>
                        </a:rPr>
                        <a:t></a:t>
                      </a:r>
                      <a:endParaRPr lang="en-US" sz="1800" b="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Lock out debug access</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r>
              <a:tr h="440573">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lumMod val="50000"/>
                            </a:schemeClr>
                          </a:solidFill>
                          <a:latin typeface="Graphik Regular"/>
                          <a:cs typeface="Graphik Regular"/>
                        </a:rPr>
                        <a:t>Data protection/</a:t>
                      </a:r>
                      <a:r>
                        <a:rPr lang="en-US" sz="1200" baseline="0" dirty="0" smtClean="0">
                          <a:solidFill>
                            <a:schemeClr val="tx1">
                              <a:lumMod val="50000"/>
                            </a:schemeClr>
                          </a:solidFill>
                          <a:latin typeface="Graphik Regular"/>
                          <a:cs typeface="Graphik Regular"/>
                        </a:rPr>
                        <a:t/>
                      </a:r>
                      <a:br>
                        <a:rPr lang="en-US" sz="1200" baseline="0" dirty="0" smtClean="0">
                          <a:solidFill>
                            <a:schemeClr val="tx1">
                              <a:lumMod val="50000"/>
                            </a:schemeClr>
                          </a:solidFill>
                          <a:latin typeface="Graphik Regular"/>
                          <a:cs typeface="Graphik Regular"/>
                        </a:rPr>
                      </a:br>
                      <a:r>
                        <a:rPr lang="en-US" sz="1200" baseline="0" dirty="0" smtClean="0">
                          <a:solidFill>
                            <a:schemeClr val="tx1">
                              <a:lumMod val="50000"/>
                            </a:schemeClr>
                          </a:solidFill>
                          <a:latin typeface="Graphik Regular"/>
                          <a:cs typeface="Graphik Regular"/>
                        </a:rPr>
                        <a:t>Secure storage</a:t>
                      </a:r>
                      <a:endParaRPr lang="en-US" sz="1200" dirty="0" smtClean="0">
                        <a:solidFill>
                          <a:schemeClr val="tx1">
                            <a:lumMod val="50000"/>
                          </a:schemeClr>
                        </a:solidFill>
                        <a:latin typeface="Graphik Regular"/>
                        <a:cs typeface="Graphik Regular"/>
                      </a:endParaRPr>
                    </a:p>
                  </a:txBody>
                  <a:tcPr marL="68724" marR="68724" marT="34290" marB="3429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Secure OS (separate</a:t>
                      </a:r>
                      <a:r>
                        <a:rPr lang="en-US" sz="1200" b="0" i="0" baseline="0" dirty="0" smtClean="0">
                          <a:solidFill>
                            <a:schemeClr val="tx1">
                              <a:lumMod val="50000"/>
                            </a:schemeClr>
                          </a:solidFill>
                          <a:latin typeface="Graphik Regular"/>
                          <a:ea typeface="Graphik" charset="0"/>
                          <a:cs typeface="Graphik Regular"/>
                        </a:rPr>
                        <a:t> normal &amp; secure operations)</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Graphik Regular"/>
                          <a:cs typeface="Graphik Regular"/>
                          <a:sym typeface="Wingdings"/>
                        </a:rPr>
                        <a:t></a:t>
                      </a:r>
                      <a:endParaRPr lang="en-US" sz="18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Hardware enforced secure applications via TEE</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480884">
                <a:tc vMerge="1">
                  <a:txBody>
                    <a:bodyPr/>
                    <a:lstStyle/>
                    <a:p>
                      <a:endParaRPr lang="en-US"/>
                    </a:p>
                  </a:txBody>
                  <a:tcPr/>
                </a:tc>
                <a:tc>
                  <a:txBody>
                    <a:bodyPr/>
                    <a:lstStyle/>
                    <a:p>
                      <a:r>
                        <a:rPr lang="en-US" sz="1200" b="0" i="0" dirty="0" smtClean="0">
                          <a:solidFill>
                            <a:srgbClr val="161617"/>
                          </a:solidFill>
                          <a:latin typeface="Graphik Regular"/>
                          <a:ea typeface="Graphik" charset="0"/>
                          <a:cs typeface="Graphik Regular"/>
                        </a:rPr>
                        <a:t>Security</a:t>
                      </a:r>
                      <a:r>
                        <a:rPr lang="en-US" sz="1200" b="0" i="0" baseline="0" dirty="0" smtClean="0">
                          <a:solidFill>
                            <a:srgbClr val="161617"/>
                          </a:solidFill>
                          <a:latin typeface="Graphik Regular"/>
                          <a:ea typeface="Graphik" charset="0"/>
                          <a:cs typeface="Graphik Regular"/>
                        </a:rPr>
                        <a:t> Lib API (27 API calls)</a:t>
                      </a:r>
                      <a:endParaRPr lang="en-US" sz="1200" b="0" i="0" dirty="0">
                        <a:solidFill>
                          <a:srgbClr val="161617"/>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lumMod val="50000"/>
                            </a:schemeClr>
                          </a:solidFill>
                          <a:latin typeface="Graphik Regular"/>
                          <a:cs typeface="Graphik Regular"/>
                        </a:rPr>
                        <a:t>Limited(random number generator,</a:t>
                      </a:r>
                      <a:r>
                        <a:rPr lang="en-US" sz="1200" baseline="0" dirty="0" smtClean="0">
                          <a:solidFill>
                            <a:schemeClr val="tx1">
                              <a:lumMod val="50000"/>
                            </a:schemeClr>
                          </a:solidFill>
                          <a:latin typeface="Graphik Regular"/>
                          <a:cs typeface="Graphik Regular"/>
                        </a:rPr>
                        <a:t> get cert and signature)</a:t>
                      </a:r>
                      <a:endParaRPr lang="en-US" sz="12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Graphik Regular"/>
                          <a:cs typeface="Graphik Regular"/>
                          <a:sym typeface="Wingdings"/>
                        </a:rPr>
                        <a:t></a:t>
                      </a:r>
                      <a:endParaRPr lang="en-US" sz="1800" dirty="0" smtClean="0">
                        <a:solidFill>
                          <a:schemeClr val="tx1">
                            <a:lumMod val="50000"/>
                          </a:schemeClr>
                        </a:solidFill>
                        <a:latin typeface="Graphik Regular"/>
                        <a:cs typeface="Graphik Regular"/>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0" i="0" baseline="0" dirty="0" smtClean="0">
                          <a:solidFill>
                            <a:srgbClr val="161617"/>
                          </a:solidFill>
                          <a:latin typeface="Graphik Regular"/>
                          <a:ea typeface="Graphik" charset="0"/>
                          <a:cs typeface="Graphik Regular"/>
                        </a:rPr>
                        <a:t>Key Manager, Authentication, Secure Storage, Post Provisioning, Encrypt/Decrypt </a:t>
                      </a:r>
                      <a:endParaRPr lang="en-US" sz="1200" b="0" i="0" dirty="0">
                        <a:solidFill>
                          <a:srgbClr val="FF0000"/>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497997">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solidFill>
                          <a:schemeClr val="tx1">
                            <a:lumMod val="50000"/>
                          </a:schemeClr>
                        </a:solidFill>
                      </a:endParaRPr>
                    </a:p>
                  </a:txBody>
                  <a:tcPr/>
                </a:tc>
                <a:tc>
                  <a:txBody>
                    <a:bodyPr/>
                    <a:lstStyle/>
                    <a:p>
                      <a:r>
                        <a:rPr lang="en-US" sz="1200" b="0" i="0" dirty="0" smtClean="0">
                          <a:solidFill>
                            <a:schemeClr val="tx1">
                              <a:lumMod val="50000"/>
                            </a:schemeClr>
                          </a:solidFill>
                          <a:latin typeface="Graphik Regular"/>
                          <a:ea typeface="Graphik" charset="0"/>
                          <a:cs typeface="Graphik Regular"/>
                        </a:rPr>
                        <a:t>Secure storage</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Graphik Regular"/>
                          <a:cs typeface="Graphik Regular"/>
                          <a:sym typeface="Wingdings"/>
                        </a:rPr>
                        <a:t></a:t>
                      </a:r>
                      <a:endParaRPr lang="en-US" sz="18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Encrypt data stored</a:t>
                      </a:r>
                      <a:r>
                        <a:rPr lang="en-US" sz="1200" b="0" i="0" baseline="0" dirty="0" smtClean="0">
                          <a:solidFill>
                            <a:schemeClr val="tx1">
                              <a:lumMod val="50000"/>
                            </a:schemeClr>
                          </a:solidFill>
                          <a:latin typeface="Graphik Regular"/>
                          <a:ea typeface="Graphik" charset="0"/>
                          <a:cs typeface="Graphik Regular"/>
                        </a:rPr>
                        <a:t> on Flash</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6479510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creen Shot 2017-12-22 at 2.30.16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15155" y="3929279"/>
            <a:ext cx="914401" cy="776037"/>
          </a:xfrm>
          <a:prstGeom prst="rect">
            <a:avLst/>
          </a:prstGeom>
        </p:spPr>
      </p:pic>
      <p:sp>
        <p:nvSpPr>
          <p:cNvPr id="2" name="Title 1"/>
          <p:cNvSpPr>
            <a:spLocks noGrp="1"/>
          </p:cNvSpPr>
          <p:nvPr>
            <p:ph type="title"/>
          </p:nvPr>
        </p:nvSpPr>
        <p:spPr/>
        <p:txBody>
          <a:bodyPr/>
          <a:lstStyle/>
          <a:p>
            <a:r>
              <a:rPr lang="en-US" dirty="0" smtClean="0">
                <a:latin typeface="Graphik Regular"/>
                <a:cs typeface="Graphik Regular"/>
              </a:rPr>
              <a:t>Encryption</a:t>
            </a:r>
            <a:endParaRPr lang="en-US" dirty="0">
              <a:latin typeface="Graphik Regular"/>
              <a:cs typeface="Graphik Regular"/>
            </a:endParaRPr>
          </a:p>
        </p:txBody>
      </p:sp>
      <p:pic>
        <p:nvPicPr>
          <p:cNvPr id="4" name="Picture 3" descr="Screen Shot 2017-12-22 at 2.08.06 PM.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97945" y="1430949"/>
            <a:ext cx="617210" cy="755650"/>
          </a:xfrm>
          <a:prstGeom prst="rect">
            <a:avLst/>
          </a:prstGeom>
        </p:spPr>
      </p:pic>
      <p:pic>
        <p:nvPicPr>
          <p:cNvPr id="5" name="Picture 4" descr="Screen Shot 2017-12-22 at 2.09.10 P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98144" y="1338477"/>
            <a:ext cx="762000" cy="940594"/>
          </a:xfrm>
          <a:prstGeom prst="rect">
            <a:avLst/>
          </a:prstGeom>
        </p:spPr>
      </p:pic>
      <p:sp>
        <p:nvSpPr>
          <p:cNvPr id="6" name="Right Arrow 5"/>
          <p:cNvSpPr/>
          <p:nvPr/>
        </p:nvSpPr>
        <p:spPr>
          <a:xfrm>
            <a:off x="3621502" y="2481477"/>
            <a:ext cx="762000" cy="533400"/>
          </a:xfrm>
          <a:prstGeom prst="rightArrow">
            <a:avLst/>
          </a:prstGeom>
          <a:solidFill>
            <a:schemeClr val="accent1"/>
          </a:solidFill>
          <a:ln w="12700">
            <a:solidFill>
              <a:schemeClr val="accent1">
                <a:lumMod val="60000"/>
                <a:lumOff val="40000"/>
              </a:schemeClr>
            </a:solidFill>
          </a:ln>
          <a:effectLst>
            <a:outerShdw blurRad="50800" dist="38100" dir="2700000" algn="tl" rotWithShape="0">
              <a:prstClr val="black">
                <a:alpha val="40000"/>
              </a:prstClr>
            </a:outerShdw>
          </a:effectLst>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smtClean="0">
              <a:solidFill>
                <a:schemeClr val="bg1"/>
              </a:solidFill>
            </a:endParaRPr>
          </a:p>
        </p:txBody>
      </p:sp>
      <p:sp>
        <p:nvSpPr>
          <p:cNvPr id="7" name="Right Arrow 6"/>
          <p:cNvSpPr/>
          <p:nvPr/>
        </p:nvSpPr>
        <p:spPr>
          <a:xfrm>
            <a:off x="5285275" y="2481477"/>
            <a:ext cx="762000" cy="533400"/>
          </a:xfrm>
          <a:prstGeom prst="rightArrow">
            <a:avLst/>
          </a:prstGeom>
          <a:solidFill>
            <a:schemeClr val="accent1"/>
          </a:solidFill>
          <a:ln w="12700">
            <a:solidFill>
              <a:schemeClr val="accent1">
                <a:lumMod val="40000"/>
                <a:lumOff val="60000"/>
              </a:schemeClr>
            </a:solidFill>
          </a:ln>
          <a:effectLst>
            <a:outerShdw blurRad="50800" dist="38100" dir="2700000" algn="tl" rotWithShape="0">
              <a:prstClr val="black">
                <a:alpha val="40000"/>
              </a:prstClr>
            </a:outerShdw>
          </a:effectLst>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smtClean="0">
              <a:solidFill>
                <a:schemeClr val="bg1"/>
              </a:solidFill>
            </a:endParaRPr>
          </a:p>
        </p:txBody>
      </p:sp>
      <p:pic>
        <p:nvPicPr>
          <p:cNvPr id="8" name="Picture 7" descr="Screen Shot 2017-12-22 at 2.08.06 PM.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38705" y="1435608"/>
            <a:ext cx="609600" cy="746333"/>
          </a:xfrm>
          <a:prstGeom prst="rect">
            <a:avLst/>
          </a:prstGeom>
        </p:spPr>
      </p:pic>
      <p:sp>
        <p:nvSpPr>
          <p:cNvPr id="9" name="Right Arrow 8"/>
          <p:cNvSpPr/>
          <p:nvPr/>
        </p:nvSpPr>
        <p:spPr>
          <a:xfrm>
            <a:off x="7015146" y="2481477"/>
            <a:ext cx="762000" cy="533400"/>
          </a:xfrm>
          <a:prstGeom prst="rightArrow">
            <a:avLst/>
          </a:prstGeom>
          <a:solidFill>
            <a:srgbClr val="5B9BD5"/>
          </a:solidFill>
          <a:ln w="12700">
            <a:solidFill>
              <a:srgbClr val="BDD7EE"/>
            </a:solidFill>
          </a:ln>
          <a:effectLst>
            <a:outerShdw blurRad="50800" dist="38100" dir="2700000" algn="tl" rotWithShape="0">
              <a:prstClr val="black">
                <a:alpha val="40000"/>
              </a:prstClr>
            </a:outerShdw>
          </a:effectLst>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smtClean="0">
              <a:solidFill>
                <a:schemeClr val="bg1"/>
              </a:solidFill>
            </a:endParaRPr>
          </a:p>
        </p:txBody>
      </p:sp>
      <p:pic>
        <p:nvPicPr>
          <p:cNvPr id="10" name="Picture 9" descr="Oxygen-Icons.org-Oxygen-Actions-document-decrypt.ico"/>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124304" y="2329077"/>
            <a:ext cx="762000" cy="762000"/>
          </a:xfrm>
          <a:prstGeom prst="rect">
            <a:avLst/>
          </a:prstGeom>
        </p:spPr>
      </p:pic>
      <p:sp>
        <p:nvSpPr>
          <p:cNvPr id="11" name="Up Arrow 10"/>
          <p:cNvSpPr/>
          <p:nvPr/>
        </p:nvSpPr>
        <p:spPr>
          <a:xfrm>
            <a:off x="4588544" y="3395877"/>
            <a:ext cx="304801" cy="457200"/>
          </a:xfrm>
          <a:prstGeom prst="upArrow">
            <a:avLst/>
          </a:prstGeom>
          <a:solidFill>
            <a:schemeClr val="tx2">
              <a:lumMod val="10000"/>
              <a:lumOff val="90000"/>
            </a:schemeClr>
          </a:solidFill>
          <a:ln w="12700">
            <a:solidFill>
              <a:schemeClr val="tx2">
                <a:lumMod val="25000"/>
                <a:lumOff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smtClean="0">
              <a:solidFill>
                <a:schemeClr val="bg1"/>
              </a:solidFill>
            </a:endParaRPr>
          </a:p>
        </p:txBody>
      </p:sp>
      <p:sp>
        <p:nvSpPr>
          <p:cNvPr id="12" name="Up Arrow 11"/>
          <p:cNvSpPr/>
          <p:nvPr/>
        </p:nvSpPr>
        <p:spPr>
          <a:xfrm>
            <a:off x="6352904" y="3395877"/>
            <a:ext cx="304801" cy="457200"/>
          </a:xfrm>
          <a:prstGeom prst="upArrow">
            <a:avLst/>
          </a:prstGeom>
          <a:solidFill>
            <a:schemeClr val="bg2"/>
          </a:solidFill>
          <a:ln w="12700">
            <a:solidFill>
              <a:schemeClr val="tx2">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smtClean="0">
              <a:solidFill>
                <a:schemeClr val="bg1">
                  <a:lumMod val="85000"/>
                </a:schemeClr>
              </a:solidFill>
            </a:endParaRPr>
          </a:p>
        </p:txBody>
      </p:sp>
      <p:pic>
        <p:nvPicPr>
          <p:cNvPr id="13" name="Picture 12" descr="Screen Shot 2017-12-22 at 2.30.08 PM.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260541" y="3929279"/>
            <a:ext cx="693882" cy="776207"/>
          </a:xfrm>
          <a:prstGeom prst="rect">
            <a:avLst/>
          </a:prstGeom>
        </p:spPr>
      </p:pic>
      <p:pic>
        <p:nvPicPr>
          <p:cNvPr id="15" name="Picture 14"/>
          <p:cNvPicPr>
            <a:picLocks noChangeAspect="1"/>
          </p:cNvPicPr>
          <p:nvPr/>
        </p:nvPicPr>
        <p:blipFill>
          <a:blip r:embed="rId9"/>
          <a:stretch>
            <a:fillRect/>
          </a:stretch>
        </p:blipFill>
        <p:spPr>
          <a:xfrm>
            <a:off x="4359944" y="2329077"/>
            <a:ext cx="762000" cy="762000"/>
          </a:xfrm>
          <a:prstGeom prst="rect">
            <a:avLst/>
          </a:prstGeom>
        </p:spPr>
      </p:pic>
      <p:pic>
        <p:nvPicPr>
          <p:cNvPr id="20" name="Picture 19"/>
          <p:cNvPicPr>
            <a:picLocks/>
          </p:cNvPicPr>
          <p:nvPr/>
        </p:nvPicPr>
        <p:blipFill>
          <a:blip r:embed="rId10" cstate="print">
            <a:extLst>
              <a:ext uri="{28A0092B-C50C-407E-A947-70E740481C1C}">
                <a14:useLocalDpi xmlns:a14="http://schemas.microsoft.com/office/drawing/2010/main"/>
              </a:ext>
            </a:extLst>
          </a:blip>
          <a:stretch>
            <a:fillRect/>
          </a:stretch>
        </p:blipFill>
        <p:spPr>
          <a:xfrm>
            <a:off x="7812463" y="2162243"/>
            <a:ext cx="1139777" cy="1144071"/>
          </a:xfrm>
          <a:prstGeom prst="rect">
            <a:avLst/>
          </a:prstGeom>
        </p:spPr>
      </p:pic>
      <p:pic>
        <p:nvPicPr>
          <p:cNvPr id="21" name="Picture 20"/>
          <p:cNvPicPr>
            <a:picLocks noChangeAspect="1"/>
          </p:cNvPicPr>
          <p:nvPr/>
        </p:nvPicPr>
        <p:blipFill>
          <a:blip r:embed="rId11"/>
          <a:stretch>
            <a:fillRect/>
          </a:stretch>
        </p:blipFill>
        <p:spPr>
          <a:xfrm>
            <a:off x="2496094" y="2267315"/>
            <a:ext cx="1038999" cy="1038999"/>
          </a:xfrm>
          <a:prstGeom prst="rect">
            <a:avLst/>
          </a:prstGeom>
        </p:spPr>
      </p:pic>
      <p:sp>
        <p:nvSpPr>
          <p:cNvPr id="22" name="TextBox 21"/>
          <p:cNvSpPr txBox="1"/>
          <p:nvPr/>
        </p:nvSpPr>
        <p:spPr>
          <a:xfrm>
            <a:off x="3375071" y="5445260"/>
            <a:ext cx="5256642" cy="307777"/>
          </a:xfrm>
          <a:prstGeom prst="rect">
            <a:avLst/>
          </a:prstGeom>
          <a:noFill/>
        </p:spPr>
        <p:txBody>
          <a:bodyPr wrap="square" rtlCol="0">
            <a:spAutoFit/>
          </a:bodyPr>
          <a:lstStyle/>
          <a:p>
            <a:pPr>
              <a:buClr>
                <a:schemeClr val="accent2"/>
              </a:buClr>
            </a:pPr>
            <a:r>
              <a:rPr lang="en-US" sz="1400" b="1" dirty="0" smtClean="0">
                <a:solidFill>
                  <a:schemeClr val="bg2">
                    <a:lumMod val="10000"/>
                  </a:schemeClr>
                </a:solidFill>
                <a:latin typeface="Graphik Regular"/>
                <a:cs typeface="Graphik Regular"/>
              </a:rPr>
              <a:t>Different keys are used to encrypt and decrypt messages</a:t>
            </a:r>
          </a:p>
        </p:txBody>
      </p:sp>
      <p:sp>
        <p:nvSpPr>
          <p:cNvPr id="23" name="TextBox 22"/>
          <p:cNvSpPr txBox="1"/>
          <p:nvPr/>
        </p:nvSpPr>
        <p:spPr>
          <a:xfrm>
            <a:off x="4300122" y="3095066"/>
            <a:ext cx="725737" cy="276999"/>
          </a:xfrm>
          <a:prstGeom prst="rect">
            <a:avLst/>
          </a:prstGeom>
          <a:noFill/>
        </p:spPr>
        <p:txBody>
          <a:bodyPr wrap="none" rtlCol="0">
            <a:spAutoFit/>
          </a:bodyPr>
          <a:lstStyle/>
          <a:p>
            <a:pPr>
              <a:buClr>
                <a:schemeClr val="accent2"/>
              </a:buClr>
            </a:pPr>
            <a:r>
              <a:rPr lang="en-US" sz="1200" dirty="0" smtClean="0">
                <a:solidFill>
                  <a:schemeClr val="bg2">
                    <a:lumMod val="10000"/>
                  </a:schemeClr>
                </a:solidFill>
                <a:latin typeface="Graphik Light"/>
                <a:cs typeface="Graphik Light"/>
              </a:rPr>
              <a:t>Encrypt</a:t>
            </a:r>
          </a:p>
        </p:txBody>
      </p:sp>
      <p:sp>
        <p:nvSpPr>
          <p:cNvPr id="24" name="TextBox 23"/>
          <p:cNvSpPr txBox="1"/>
          <p:nvPr/>
        </p:nvSpPr>
        <p:spPr>
          <a:xfrm>
            <a:off x="6170719" y="3095066"/>
            <a:ext cx="739741" cy="276999"/>
          </a:xfrm>
          <a:prstGeom prst="rect">
            <a:avLst/>
          </a:prstGeom>
          <a:noFill/>
        </p:spPr>
        <p:txBody>
          <a:bodyPr wrap="none" rtlCol="0">
            <a:spAutoFit/>
          </a:bodyPr>
          <a:lstStyle/>
          <a:p>
            <a:pPr>
              <a:buClr>
                <a:schemeClr val="accent2"/>
              </a:buClr>
            </a:pPr>
            <a:r>
              <a:rPr lang="en-US" sz="1200" dirty="0" smtClean="0">
                <a:solidFill>
                  <a:schemeClr val="bg2">
                    <a:lumMod val="10000"/>
                  </a:schemeClr>
                </a:solidFill>
                <a:latin typeface="Graphik Light"/>
                <a:cs typeface="Graphik Light"/>
              </a:rPr>
              <a:t>Decrypt</a:t>
            </a:r>
          </a:p>
        </p:txBody>
      </p:sp>
      <p:sp>
        <p:nvSpPr>
          <p:cNvPr id="28" name="TextBox 27"/>
          <p:cNvSpPr txBox="1"/>
          <p:nvPr/>
        </p:nvSpPr>
        <p:spPr>
          <a:xfrm>
            <a:off x="3591521" y="2180666"/>
            <a:ext cx="780199" cy="276999"/>
          </a:xfrm>
          <a:prstGeom prst="rect">
            <a:avLst/>
          </a:prstGeom>
          <a:noFill/>
        </p:spPr>
        <p:txBody>
          <a:bodyPr wrap="none" rtlCol="0">
            <a:spAutoFit/>
          </a:bodyPr>
          <a:lstStyle/>
          <a:p>
            <a:pPr>
              <a:buClr>
                <a:schemeClr val="accent2"/>
              </a:buClr>
            </a:pPr>
            <a:r>
              <a:rPr lang="en-US" sz="1200" dirty="0" smtClean="0">
                <a:solidFill>
                  <a:schemeClr val="bg2">
                    <a:lumMod val="10000"/>
                  </a:schemeClr>
                </a:solidFill>
                <a:latin typeface="Graphik Light"/>
                <a:cs typeface="Graphik Light"/>
              </a:rPr>
              <a:t>Plaintext</a:t>
            </a:r>
          </a:p>
        </p:txBody>
      </p:sp>
      <p:sp>
        <p:nvSpPr>
          <p:cNvPr id="29" name="TextBox 28"/>
          <p:cNvSpPr txBox="1"/>
          <p:nvPr/>
        </p:nvSpPr>
        <p:spPr>
          <a:xfrm>
            <a:off x="6996947" y="2180666"/>
            <a:ext cx="780199" cy="276999"/>
          </a:xfrm>
          <a:prstGeom prst="rect">
            <a:avLst/>
          </a:prstGeom>
          <a:noFill/>
        </p:spPr>
        <p:txBody>
          <a:bodyPr wrap="none" rtlCol="0">
            <a:spAutoFit/>
          </a:bodyPr>
          <a:lstStyle/>
          <a:p>
            <a:pPr>
              <a:buClr>
                <a:schemeClr val="accent2"/>
              </a:buClr>
            </a:pPr>
            <a:r>
              <a:rPr lang="en-US" sz="1200" dirty="0" smtClean="0">
                <a:solidFill>
                  <a:schemeClr val="bg2">
                    <a:lumMod val="10000"/>
                  </a:schemeClr>
                </a:solidFill>
                <a:latin typeface="Graphik Light"/>
                <a:cs typeface="Graphik Light"/>
              </a:rPr>
              <a:t>Plaintext</a:t>
            </a:r>
          </a:p>
        </p:txBody>
      </p:sp>
      <p:sp>
        <p:nvSpPr>
          <p:cNvPr id="30" name="TextBox 29"/>
          <p:cNvSpPr txBox="1"/>
          <p:nvPr/>
        </p:nvSpPr>
        <p:spPr>
          <a:xfrm>
            <a:off x="5191721" y="2180666"/>
            <a:ext cx="918559" cy="276999"/>
          </a:xfrm>
          <a:prstGeom prst="rect">
            <a:avLst/>
          </a:prstGeom>
          <a:noFill/>
        </p:spPr>
        <p:txBody>
          <a:bodyPr wrap="none" rtlCol="0">
            <a:spAutoFit/>
          </a:bodyPr>
          <a:lstStyle/>
          <a:p>
            <a:pPr>
              <a:buClr>
                <a:schemeClr val="accent2"/>
              </a:buClr>
            </a:pPr>
            <a:r>
              <a:rPr lang="en-US" sz="1200" dirty="0" err="1" smtClean="0">
                <a:solidFill>
                  <a:schemeClr val="bg2">
                    <a:lumMod val="10000"/>
                  </a:schemeClr>
                </a:solidFill>
                <a:latin typeface="Graphik Light"/>
                <a:cs typeface="Graphik Light"/>
              </a:rPr>
              <a:t>Ciphertext</a:t>
            </a:r>
            <a:endParaRPr lang="en-US" sz="1200" dirty="0" smtClean="0">
              <a:solidFill>
                <a:schemeClr val="bg2">
                  <a:lumMod val="10000"/>
                </a:schemeClr>
              </a:solidFill>
              <a:latin typeface="Graphik Light"/>
              <a:cs typeface="Graphik Light"/>
            </a:endParaRPr>
          </a:p>
        </p:txBody>
      </p:sp>
      <p:sp>
        <p:nvSpPr>
          <p:cNvPr id="31" name="TextBox 30"/>
          <p:cNvSpPr txBox="1"/>
          <p:nvPr/>
        </p:nvSpPr>
        <p:spPr>
          <a:xfrm>
            <a:off x="4130561" y="4771466"/>
            <a:ext cx="1447800" cy="276999"/>
          </a:xfrm>
          <a:prstGeom prst="rect">
            <a:avLst/>
          </a:prstGeom>
          <a:noFill/>
        </p:spPr>
        <p:txBody>
          <a:bodyPr wrap="square" rtlCol="0">
            <a:spAutoFit/>
          </a:bodyPr>
          <a:lstStyle/>
          <a:p>
            <a:pPr>
              <a:buClr>
                <a:schemeClr val="accent2"/>
              </a:buClr>
            </a:pPr>
            <a:r>
              <a:rPr lang="en-US" sz="1200" dirty="0" smtClean="0">
                <a:solidFill>
                  <a:schemeClr val="bg2">
                    <a:lumMod val="10000"/>
                  </a:schemeClr>
                </a:solidFill>
                <a:latin typeface="Graphik Light"/>
                <a:cs typeface="Graphik Light"/>
              </a:rPr>
              <a:t>Cloud’s public key</a:t>
            </a:r>
          </a:p>
        </p:txBody>
      </p:sp>
      <p:sp>
        <p:nvSpPr>
          <p:cNvPr id="32" name="TextBox 31"/>
          <p:cNvSpPr txBox="1"/>
          <p:nvPr/>
        </p:nvSpPr>
        <p:spPr>
          <a:xfrm>
            <a:off x="5971121" y="4787509"/>
            <a:ext cx="1676400" cy="276999"/>
          </a:xfrm>
          <a:prstGeom prst="rect">
            <a:avLst/>
          </a:prstGeom>
          <a:noFill/>
        </p:spPr>
        <p:txBody>
          <a:bodyPr wrap="square" rtlCol="0">
            <a:spAutoFit/>
          </a:bodyPr>
          <a:lstStyle/>
          <a:p>
            <a:pPr>
              <a:buClr>
                <a:schemeClr val="accent2"/>
              </a:buClr>
            </a:pPr>
            <a:r>
              <a:rPr lang="en-US" sz="1200" dirty="0" smtClean="0">
                <a:solidFill>
                  <a:schemeClr val="bg2">
                    <a:lumMod val="10000"/>
                  </a:schemeClr>
                </a:solidFill>
                <a:latin typeface="Graphik Light"/>
                <a:cs typeface="Graphik Light"/>
              </a:rPr>
              <a:t>Cloud’s private key</a:t>
            </a:r>
          </a:p>
        </p:txBody>
      </p:sp>
    </p:spTree>
    <p:extLst>
      <p:ext uri="{BB962C8B-B14F-4D97-AF65-F5344CB8AC3E}">
        <p14:creationId xmlns:p14="http://schemas.microsoft.com/office/powerpoint/2010/main" val="22662345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dissolve">
                                      <p:cBhvr>
                                        <p:cTn id="19" dur="500"/>
                                        <p:tgtEl>
                                          <p:spTgt spid="2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par>
                                <p:cTn id="35" presetID="3" presetClass="entr" presetSubtype="1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par>
                                <p:cTn id="38" presetID="3" presetClass="entr" presetSubtype="1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linds(horizontal)">
                                      <p:cBhvr>
                                        <p:cTn id="40" dur="500"/>
                                        <p:tgtEl>
                                          <p:spTgt spid="5"/>
                                        </p:tgtEl>
                                      </p:cBhvr>
                                    </p:animEffect>
                                  </p:childTnLst>
                                </p:cTn>
                              </p:par>
                              <p:par>
                                <p:cTn id="41" presetID="3" presetClass="entr" presetSubtype="1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blinds(horizontal)">
                                      <p:cBhvr>
                                        <p:cTn id="43" dur="500"/>
                                        <p:tgtEl>
                                          <p:spTgt spid="8"/>
                                        </p:tgtEl>
                                      </p:cBhvr>
                                    </p:animEffect>
                                  </p:childTnLst>
                                </p:cTn>
                              </p:par>
                              <p:par>
                                <p:cTn id="44" presetID="3" presetClass="entr" presetSubtype="1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blinds(horizontal)">
                                      <p:cBhvr>
                                        <p:cTn id="46" dur="500"/>
                                        <p:tgtEl>
                                          <p:spTgt spid="15"/>
                                        </p:tgtEl>
                                      </p:cBhvr>
                                    </p:animEffect>
                                  </p:childTnLst>
                                </p:cTn>
                              </p:par>
                              <p:par>
                                <p:cTn id="47" presetID="3" presetClass="entr" presetSubtype="1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blinds(horizontal)">
                                      <p:cBhvr>
                                        <p:cTn id="54" dur="500"/>
                                        <p:tgtEl>
                                          <p:spTgt spid="11"/>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blinds(horizontal)">
                                      <p:cBhvr>
                                        <p:cTn id="57" dur="500"/>
                                        <p:tgtEl>
                                          <p:spTgt spid="12"/>
                                        </p:tgtEl>
                                      </p:cBhvr>
                                    </p:animEffect>
                                  </p:childTnLst>
                                </p:cTn>
                              </p:par>
                              <p:par>
                                <p:cTn id="58" presetID="3" presetClass="entr" presetSubtype="10" fill="hold"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blinds(horizontal)">
                                      <p:cBhvr>
                                        <p:cTn id="60" dur="500"/>
                                        <p:tgtEl>
                                          <p:spTgt spid="14"/>
                                        </p:tgtEl>
                                      </p:cBhvr>
                                    </p:animEffect>
                                  </p:childTnLst>
                                </p:cTn>
                              </p:par>
                              <p:par>
                                <p:cTn id="61" presetID="3" presetClass="entr" presetSubtype="1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dissolve">
                                      <p:cBhvr>
                                        <p:cTn id="66" dur="500"/>
                                        <p:tgtEl>
                                          <p:spTgt spid="31"/>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dissolve">
                                      <p:cBhvr>
                                        <p:cTn id="69" dur="500"/>
                                        <p:tgtEl>
                                          <p:spTgt spid="32"/>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dissolve">
                                      <p:cBhvr>
                                        <p:cTn id="7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1" grpId="0" animBg="1"/>
      <p:bldP spid="12" grpId="0" animBg="1"/>
      <p:bldP spid="22" grpId="0"/>
      <p:bldP spid="23" grpId="0"/>
      <p:bldP spid="24" grpId="0"/>
      <p:bldP spid="28" grpId="0"/>
      <p:bldP spid="29" grpId="0"/>
      <p:bldP spid="30" grpId="0"/>
      <p:bldP spid="31" grpId="0"/>
      <p:bldP spid="3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creen Shot 2017-12-22 at 2.30.16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15155" y="3929279"/>
            <a:ext cx="914401" cy="776037"/>
          </a:xfrm>
          <a:prstGeom prst="rect">
            <a:avLst/>
          </a:prstGeom>
        </p:spPr>
      </p:pic>
      <p:sp>
        <p:nvSpPr>
          <p:cNvPr id="2" name="Title 1"/>
          <p:cNvSpPr>
            <a:spLocks noGrp="1"/>
          </p:cNvSpPr>
          <p:nvPr>
            <p:ph type="title"/>
          </p:nvPr>
        </p:nvSpPr>
        <p:spPr/>
        <p:txBody>
          <a:bodyPr/>
          <a:lstStyle/>
          <a:p>
            <a:r>
              <a:rPr lang="en-US" dirty="0" smtClean="0">
                <a:latin typeface="Graphik Regular"/>
                <a:cs typeface="Graphik Regular"/>
              </a:rPr>
              <a:t>Authentication</a:t>
            </a:r>
            <a:endParaRPr lang="en-US" dirty="0">
              <a:latin typeface="Graphik Regular"/>
              <a:cs typeface="Graphik Regular"/>
            </a:endParaRPr>
          </a:p>
        </p:txBody>
      </p:sp>
      <p:pic>
        <p:nvPicPr>
          <p:cNvPr id="4" name="Picture 3" descr="Screen Shot 2017-12-22 at 2.08.06 PM.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97945" y="1430949"/>
            <a:ext cx="617210" cy="755650"/>
          </a:xfrm>
          <a:prstGeom prst="rect">
            <a:avLst/>
          </a:prstGeom>
        </p:spPr>
      </p:pic>
      <p:pic>
        <p:nvPicPr>
          <p:cNvPr id="5" name="Picture 4" descr="Screen Shot 2017-12-22 at 2.09.10 P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98144" y="1338477"/>
            <a:ext cx="762000" cy="940594"/>
          </a:xfrm>
          <a:prstGeom prst="rect">
            <a:avLst/>
          </a:prstGeom>
        </p:spPr>
      </p:pic>
      <p:sp>
        <p:nvSpPr>
          <p:cNvPr id="6" name="Right Arrow 5"/>
          <p:cNvSpPr/>
          <p:nvPr/>
        </p:nvSpPr>
        <p:spPr>
          <a:xfrm>
            <a:off x="3621502" y="2481477"/>
            <a:ext cx="762000" cy="533400"/>
          </a:xfrm>
          <a:prstGeom prst="rightArrow">
            <a:avLst/>
          </a:prstGeom>
          <a:solidFill>
            <a:schemeClr val="accent1"/>
          </a:solidFill>
          <a:ln w="12700">
            <a:solidFill>
              <a:schemeClr val="accent1">
                <a:lumMod val="60000"/>
                <a:lumOff val="40000"/>
              </a:schemeClr>
            </a:solidFill>
          </a:ln>
          <a:effectLst>
            <a:outerShdw blurRad="50800" dist="38100" dir="2700000" algn="tl" rotWithShape="0">
              <a:prstClr val="black">
                <a:alpha val="40000"/>
              </a:prstClr>
            </a:outerShdw>
          </a:effectLst>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smtClean="0">
              <a:solidFill>
                <a:schemeClr val="bg1"/>
              </a:solidFill>
            </a:endParaRPr>
          </a:p>
        </p:txBody>
      </p:sp>
      <p:sp>
        <p:nvSpPr>
          <p:cNvPr id="7" name="Right Arrow 6"/>
          <p:cNvSpPr/>
          <p:nvPr/>
        </p:nvSpPr>
        <p:spPr>
          <a:xfrm>
            <a:off x="5285275" y="2481477"/>
            <a:ext cx="762000" cy="533400"/>
          </a:xfrm>
          <a:prstGeom prst="rightArrow">
            <a:avLst/>
          </a:prstGeom>
          <a:solidFill>
            <a:schemeClr val="accent1"/>
          </a:solidFill>
          <a:ln w="12700">
            <a:solidFill>
              <a:schemeClr val="accent1">
                <a:lumMod val="40000"/>
                <a:lumOff val="60000"/>
              </a:schemeClr>
            </a:solidFill>
          </a:ln>
          <a:effectLst>
            <a:outerShdw blurRad="50800" dist="38100" dir="2700000" algn="tl" rotWithShape="0">
              <a:prstClr val="black">
                <a:alpha val="40000"/>
              </a:prstClr>
            </a:outerShdw>
          </a:effectLst>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smtClean="0">
              <a:solidFill>
                <a:schemeClr val="bg1"/>
              </a:solidFill>
            </a:endParaRPr>
          </a:p>
        </p:txBody>
      </p:sp>
      <p:pic>
        <p:nvPicPr>
          <p:cNvPr id="8" name="Picture 7" descr="Screen Shot 2017-12-22 at 2.08.06 PM.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38705" y="1435608"/>
            <a:ext cx="609600" cy="746333"/>
          </a:xfrm>
          <a:prstGeom prst="rect">
            <a:avLst/>
          </a:prstGeom>
        </p:spPr>
      </p:pic>
      <p:sp>
        <p:nvSpPr>
          <p:cNvPr id="9" name="Right Arrow 8"/>
          <p:cNvSpPr/>
          <p:nvPr/>
        </p:nvSpPr>
        <p:spPr>
          <a:xfrm>
            <a:off x="7015146" y="2481477"/>
            <a:ext cx="762000" cy="533400"/>
          </a:xfrm>
          <a:prstGeom prst="rightArrow">
            <a:avLst/>
          </a:prstGeom>
          <a:solidFill>
            <a:srgbClr val="5B9BD5"/>
          </a:solidFill>
          <a:ln w="12700">
            <a:solidFill>
              <a:srgbClr val="BDD7EE"/>
            </a:solidFill>
          </a:ln>
          <a:effectLst>
            <a:outerShdw blurRad="50800" dist="38100" dir="2700000" algn="tl" rotWithShape="0">
              <a:prstClr val="black">
                <a:alpha val="40000"/>
              </a:prstClr>
            </a:outerShdw>
          </a:effectLst>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smtClean="0">
              <a:solidFill>
                <a:schemeClr val="bg1"/>
              </a:solidFill>
            </a:endParaRPr>
          </a:p>
        </p:txBody>
      </p:sp>
      <p:pic>
        <p:nvPicPr>
          <p:cNvPr id="10" name="Picture 9" descr="Oxygen-Icons.org-Oxygen-Actions-document-decrypt.ico"/>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124304" y="2329077"/>
            <a:ext cx="762000" cy="762000"/>
          </a:xfrm>
          <a:prstGeom prst="rect">
            <a:avLst/>
          </a:prstGeom>
        </p:spPr>
      </p:pic>
      <p:sp>
        <p:nvSpPr>
          <p:cNvPr id="11" name="Up Arrow 10"/>
          <p:cNvSpPr/>
          <p:nvPr/>
        </p:nvSpPr>
        <p:spPr>
          <a:xfrm>
            <a:off x="4588544" y="3395877"/>
            <a:ext cx="304801" cy="457200"/>
          </a:xfrm>
          <a:prstGeom prst="upArrow">
            <a:avLst/>
          </a:prstGeom>
          <a:solidFill>
            <a:schemeClr val="tx2">
              <a:lumMod val="10000"/>
              <a:lumOff val="90000"/>
            </a:schemeClr>
          </a:solidFill>
          <a:ln w="12700">
            <a:solidFill>
              <a:schemeClr val="tx2">
                <a:lumMod val="25000"/>
                <a:lumOff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smtClean="0">
              <a:solidFill>
                <a:schemeClr val="bg1"/>
              </a:solidFill>
            </a:endParaRPr>
          </a:p>
        </p:txBody>
      </p:sp>
      <p:sp>
        <p:nvSpPr>
          <p:cNvPr id="12" name="Up Arrow 11"/>
          <p:cNvSpPr/>
          <p:nvPr/>
        </p:nvSpPr>
        <p:spPr>
          <a:xfrm>
            <a:off x="6352904" y="3395877"/>
            <a:ext cx="304801" cy="457200"/>
          </a:xfrm>
          <a:prstGeom prst="upArrow">
            <a:avLst/>
          </a:prstGeom>
          <a:solidFill>
            <a:schemeClr val="bg2"/>
          </a:solidFill>
          <a:ln w="12700">
            <a:solidFill>
              <a:schemeClr val="tx2">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smtClean="0">
              <a:solidFill>
                <a:schemeClr val="bg1">
                  <a:lumMod val="85000"/>
                </a:schemeClr>
              </a:solidFill>
            </a:endParaRPr>
          </a:p>
        </p:txBody>
      </p:sp>
      <p:pic>
        <p:nvPicPr>
          <p:cNvPr id="13" name="Picture 12" descr="Screen Shot 2017-12-22 at 2.30.08 PM.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260541" y="3929279"/>
            <a:ext cx="693882" cy="776207"/>
          </a:xfrm>
          <a:prstGeom prst="rect">
            <a:avLst/>
          </a:prstGeom>
        </p:spPr>
      </p:pic>
      <p:pic>
        <p:nvPicPr>
          <p:cNvPr id="15" name="Picture 14"/>
          <p:cNvPicPr>
            <a:picLocks noChangeAspect="1"/>
          </p:cNvPicPr>
          <p:nvPr/>
        </p:nvPicPr>
        <p:blipFill>
          <a:blip r:embed="rId9"/>
          <a:stretch>
            <a:fillRect/>
          </a:stretch>
        </p:blipFill>
        <p:spPr>
          <a:xfrm>
            <a:off x="4359944" y="2329077"/>
            <a:ext cx="762000" cy="762000"/>
          </a:xfrm>
          <a:prstGeom prst="rect">
            <a:avLst/>
          </a:prstGeom>
        </p:spPr>
      </p:pic>
      <p:pic>
        <p:nvPicPr>
          <p:cNvPr id="20" name="Picture 19"/>
          <p:cNvPicPr>
            <a:picLocks/>
          </p:cNvPicPr>
          <p:nvPr/>
        </p:nvPicPr>
        <p:blipFill>
          <a:blip r:embed="rId10" cstate="print">
            <a:extLst>
              <a:ext uri="{28A0092B-C50C-407E-A947-70E740481C1C}">
                <a14:useLocalDpi xmlns:a14="http://schemas.microsoft.com/office/drawing/2010/main"/>
              </a:ext>
            </a:extLst>
          </a:blip>
          <a:stretch>
            <a:fillRect/>
          </a:stretch>
        </p:blipFill>
        <p:spPr>
          <a:xfrm>
            <a:off x="7812463" y="2162243"/>
            <a:ext cx="1139777" cy="1144071"/>
          </a:xfrm>
          <a:prstGeom prst="rect">
            <a:avLst/>
          </a:prstGeom>
        </p:spPr>
      </p:pic>
      <p:pic>
        <p:nvPicPr>
          <p:cNvPr id="21" name="Picture 20"/>
          <p:cNvPicPr>
            <a:picLocks noChangeAspect="1"/>
          </p:cNvPicPr>
          <p:nvPr/>
        </p:nvPicPr>
        <p:blipFill>
          <a:blip r:embed="rId11"/>
          <a:stretch>
            <a:fillRect/>
          </a:stretch>
        </p:blipFill>
        <p:spPr>
          <a:xfrm>
            <a:off x="2496094" y="2267315"/>
            <a:ext cx="1038999" cy="1038999"/>
          </a:xfrm>
          <a:prstGeom prst="rect">
            <a:avLst/>
          </a:prstGeom>
        </p:spPr>
      </p:pic>
      <p:sp>
        <p:nvSpPr>
          <p:cNvPr id="25" name="TextBox 24"/>
          <p:cNvSpPr txBox="1"/>
          <p:nvPr/>
        </p:nvSpPr>
        <p:spPr>
          <a:xfrm>
            <a:off x="6124303" y="4847681"/>
            <a:ext cx="1907657" cy="276999"/>
          </a:xfrm>
          <a:prstGeom prst="rect">
            <a:avLst/>
          </a:prstGeom>
          <a:noFill/>
        </p:spPr>
        <p:txBody>
          <a:bodyPr wrap="square" rtlCol="0">
            <a:spAutoFit/>
          </a:bodyPr>
          <a:lstStyle/>
          <a:p>
            <a:pPr>
              <a:buClr>
                <a:schemeClr val="accent2"/>
              </a:buClr>
            </a:pPr>
            <a:r>
              <a:rPr lang="en-US" sz="1200" dirty="0" smtClean="0">
                <a:solidFill>
                  <a:schemeClr val="bg2">
                    <a:lumMod val="10000"/>
                  </a:schemeClr>
                </a:solidFill>
                <a:latin typeface="Graphik Light"/>
                <a:cs typeface="Graphik Light"/>
              </a:rPr>
              <a:t>Module A’s public key</a:t>
            </a:r>
          </a:p>
        </p:txBody>
      </p:sp>
      <p:sp>
        <p:nvSpPr>
          <p:cNvPr id="26" name="TextBox 25"/>
          <p:cNvSpPr txBox="1"/>
          <p:nvPr/>
        </p:nvSpPr>
        <p:spPr>
          <a:xfrm>
            <a:off x="3621502" y="4847681"/>
            <a:ext cx="2110043" cy="276999"/>
          </a:xfrm>
          <a:prstGeom prst="rect">
            <a:avLst/>
          </a:prstGeom>
          <a:noFill/>
        </p:spPr>
        <p:txBody>
          <a:bodyPr wrap="square" rtlCol="0">
            <a:spAutoFit/>
          </a:bodyPr>
          <a:lstStyle/>
          <a:p>
            <a:pPr>
              <a:buClr>
                <a:schemeClr val="accent2"/>
              </a:buClr>
            </a:pPr>
            <a:r>
              <a:rPr lang="en-US" sz="1200" dirty="0" smtClean="0">
                <a:solidFill>
                  <a:schemeClr val="bg2">
                    <a:lumMod val="10000"/>
                  </a:schemeClr>
                </a:solidFill>
                <a:latin typeface="Graphik Light"/>
                <a:cs typeface="Graphik Light"/>
              </a:rPr>
              <a:t>Module A’s private key</a:t>
            </a:r>
          </a:p>
        </p:txBody>
      </p:sp>
      <p:sp>
        <p:nvSpPr>
          <p:cNvPr id="27" name="TextBox 26"/>
          <p:cNvSpPr txBox="1"/>
          <p:nvPr/>
        </p:nvSpPr>
        <p:spPr>
          <a:xfrm>
            <a:off x="5147354" y="2180666"/>
            <a:ext cx="1031051" cy="276999"/>
          </a:xfrm>
          <a:prstGeom prst="rect">
            <a:avLst/>
          </a:prstGeom>
          <a:noFill/>
        </p:spPr>
        <p:txBody>
          <a:bodyPr wrap="none" rtlCol="0">
            <a:spAutoFit/>
          </a:bodyPr>
          <a:lstStyle/>
          <a:p>
            <a:pPr>
              <a:buClr>
                <a:schemeClr val="accent2"/>
              </a:buClr>
            </a:pPr>
            <a:r>
              <a:rPr lang="en-US" sz="1200" dirty="0" smtClean="0">
                <a:solidFill>
                  <a:schemeClr val="bg2">
                    <a:lumMod val="10000"/>
                  </a:schemeClr>
                </a:solidFill>
                <a:latin typeface="Graphik Light"/>
                <a:cs typeface="Graphik Light"/>
              </a:rPr>
              <a:t>Signed data</a:t>
            </a:r>
          </a:p>
        </p:txBody>
      </p:sp>
    </p:spTree>
    <p:extLst>
      <p:ext uri="{BB962C8B-B14F-4D97-AF65-F5344CB8AC3E}">
        <p14:creationId xmlns:p14="http://schemas.microsoft.com/office/powerpoint/2010/main" val="2498345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15491 3.28856E-7 L -0.1126 0.07202 C -0.10362 0.08847 -0.09035 0.09796 -0.07655 0.09796 C -0.06067 0.09796 -0.04791 0.08847 -0.03906 0.07202 L 0.00377 3.28856E-7 " pathEditMode="relative" rAng="0" ptsTypes="FffFF">
                                      <p:cBhvr>
                                        <p:cTn id="6" dur="2000" spd="-100000" fill="hold"/>
                                        <p:tgtEl>
                                          <p:spTgt spid="13"/>
                                        </p:tgtEl>
                                        <p:attrNameLst>
                                          <p:attrName>ppt_x</p:attrName>
                                          <p:attrName>ppt_y</p:attrName>
                                        </p:attrNameLst>
                                      </p:cBhvr>
                                      <p:rCtr x="7928" y="4887"/>
                                    </p:animMotion>
                                  </p:childTnLst>
                                </p:cTn>
                              </p:par>
                            </p:childTnLst>
                          </p:cTn>
                        </p:par>
                        <p:par>
                          <p:cTn id="7" fill="hold">
                            <p:stCondLst>
                              <p:cond delay="2000"/>
                            </p:stCondLst>
                            <p:childTnLst>
                              <p:par>
                                <p:cTn id="8" presetID="3" presetClass="entr" presetSubtype="10" fill="hold" grpId="0" nodeType="after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linds(horizontal)">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37" presetClass="path" presetSubtype="0" accel="50000" decel="50000" fill="hold" nodeType="clickEffect">
                                  <p:stCondLst>
                                    <p:cond delay="0"/>
                                  </p:stCondLst>
                                  <p:childTnLst>
                                    <p:animMotion origin="layout" path="M 1.52564E-6 2.6679E-6 L 0.04452 0.06716 C 0.05376 0.08244 0.06769 0.09101 0.0824 0.09101 C 0.09893 0.09101 0.11221 0.08244 0.12145 0.06716 L 0.1661 2.6679E-6 " pathEditMode="relative" rAng="0" ptsTypes="FffFF">
                                      <p:cBhvr>
                                        <p:cTn id="19" dur="2000" fill="hold"/>
                                        <p:tgtEl>
                                          <p:spTgt spid="14"/>
                                        </p:tgtEl>
                                        <p:attrNameLst>
                                          <p:attrName>ppt_x</p:attrName>
                                          <p:attrName>ppt_y</p:attrName>
                                        </p:attrNameLst>
                                      </p:cBhvr>
                                      <p:rCtr x="8305" y="4539"/>
                                    </p:animMotion>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linds(horizontal)">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raphik Regular"/>
                <a:cs typeface="Graphik Regular"/>
              </a:rPr>
              <a:t>ARTIK PKI</a:t>
            </a:r>
            <a:endParaRPr lang="en-US" dirty="0">
              <a:latin typeface="Graphik Regular"/>
              <a:cs typeface="Graphik Regular"/>
            </a:endParaRPr>
          </a:p>
        </p:txBody>
      </p:sp>
      <p:sp>
        <p:nvSpPr>
          <p:cNvPr id="5" name="Content Placeholder 2"/>
          <p:cNvSpPr txBox="1">
            <a:spLocks/>
          </p:cNvSpPr>
          <p:nvPr/>
        </p:nvSpPr>
        <p:spPr>
          <a:xfrm>
            <a:off x="498662" y="1656213"/>
            <a:ext cx="5646057" cy="5054600"/>
          </a:xfrm>
          <a:prstGeom prst="rect">
            <a:avLst/>
          </a:prstGeom>
        </p:spPr>
        <p:txBody>
          <a:bodyPr/>
          <a:lstStyle>
            <a:lvl1pPr marL="228600" indent="-228600" algn="l" defTabSz="914400" rtl="0" eaLnBrk="1" latinLnBrk="0" hangingPunct="1">
              <a:lnSpc>
                <a:spcPct val="110000"/>
              </a:lnSpc>
              <a:spcBef>
                <a:spcPts val="1000"/>
              </a:spcBef>
              <a:spcAft>
                <a:spcPts val="600"/>
              </a:spcAft>
              <a:buFont typeface="Arial"/>
              <a:buChar char="•"/>
              <a:defRPr sz="2200" kern="1200">
                <a:solidFill>
                  <a:srgbClr val="404040"/>
                </a:solidFill>
                <a:latin typeface="Graphik light"/>
                <a:ea typeface="+mn-ea"/>
                <a:cs typeface="Graphik light"/>
              </a:defRPr>
            </a:lvl1pPr>
            <a:lvl2pPr marL="54864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2pPr>
            <a:lvl3pPr marL="91440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3pPr>
            <a:lvl4pPr marL="128016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4pPr>
            <a:lvl5pPr marL="164592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charset="2"/>
              <a:buChar char="§"/>
            </a:pPr>
            <a:r>
              <a:rPr lang="en-US" sz="1800" dirty="0">
                <a:latin typeface="Graphik Light"/>
                <a:cs typeface="Graphik Light"/>
              </a:rPr>
              <a:t>A Public Key Infrastructure (PKI) supports the distribution and identification of public encryption keys, establishing authenticity and trust in a system.</a:t>
            </a:r>
          </a:p>
          <a:p>
            <a:pPr>
              <a:buFont typeface="Wingdings" charset="2"/>
              <a:buChar char="§"/>
            </a:pPr>
            <a:r>
              <a:rPr lang="en-US" sz="1800" b="1" dirty="0">
                <a:latin typeface="Graphik Light"/>
                <a:cs typeface="Graphik Light"/>
              </a:rPr>
              <a:t>ARTIK provides its own PKI</a:t>
            </a:r>
            <a:r>
              <a:rPr lang="en-US" sz="1800" dirty="0">
                <a:latin typeface="Graphik Light"/>
                <a:cs typeface="Graphik Light"/>
              </a:rPr>
              <a:t>, which is used to generate and apply unique certificates and key pairs to each ARTIK Module during manufacturing</a:t>
            </a:r>
            <a:r>
              <a:rPr lang="en-US" sz="1800" dirty="0" smtClean="0">
                <a:latin typeface="Graphik Light"/>
                <a:cs typeface="Graphik Light"/>
              </a:rPr>
              <a:t>.</a:t>
            </a:r>
            <a:endParaRPr lang="en-US" sz="1800" dirty="0">
              <a:latin typeface="Graphik Light"/>
              <a:cs typeface="Graphik Light"/>
            </a:endParaRPr>
          </a:p>
          <a:p>
            <a:pPr>
              <a:buFont typeface="Wingdings" charset="2"/>
              <a:buChar char="§"/>
            </a:pPr>
            <a:r>
              <a:rPr lang="en-US" sz="1800" dirty="0" smtClean="0">
                <a:latin typeface="Graphik Light"/>
                <a:cs typeface="Graphik Light"/>
              </a:rPr>
              <a:t>PKI’s </a:t>
            </a:r>
            <a:r>
              <a:rPr lang="en-US" sz="1800" dirty="0">
                <a:latin typeface="Graphik Light"/>
                <a:cs typeface="Graphik Light"/>
              </a:rPr>
              <a:t>core concept is </a:t>
            </a:r>
            <a:r>
              <a:rPr lang="en-US" sz="1800" dirty="0" smtClean="0">
                <a:latin typeface="Graphik Light"/>
                <a:cs typeface="Graphik Light"/>
              </a:rPr>
              <a:t>(Digital) Certificate. Issued </a:t>
            </a:r>
            <a:r>
              <a:rPr lang="en-US" sz="1800" dirty="0">
                <a:latin typeface="Graphik Light"/>
                <a:cs typeface="Graphik Light"/>
              </a:rPr>
              <a:t>by a </a:t>
            </a:r>
            <a:r>
              <a:rPr lang="en-US" sz="1800" b="1" dirty="0">
                <a:latin typeface="Graphik Regular"/>
                <a:cs typeface="Graphik Regular"/>
              </a:rPr>
              <a:t>Certificate Authority</a:t>
            </a:r>
            <a:r>
              <a:rPr lang="en-US" sz="1800" b="1" dirty="0">
                <a:latin typeface="Graphik Light"/>
                <a:cs typeface="Graphik Light"/>
              </a:rPr>
              <a:t>, </a:t>
            </a:r>
            <a:r>
              <a:rPr lang="en-US" sz="1800" dirty="0" err="1" smtClean="0">
                <a:latin typeface="Graphik Light"/>
                <a:cs typeface="Graphik Light"/>
              </a:rPr>
              <a:t>e.g</a:t>
            </a:r>
            <a:r>
              <a:rPr lang="en-US" sz="1800" dirty="0" smtClean="0">
                <a:latin typeface="Graphik Light"/>
                <a:cs typeface="Graphik Light"/>
              </a:rPr>
              <a:t>, </a:t>
            </a:r>
            <a:r>
              <a:rPr lang="en-US" sz="1800" dirty="0" err="1" smtClean="0">
                <a:latin typeface="Graphik Light"/>
                <a:cs typeface="Graphik Light"/>
              </a:rPr>
              <a:t>GlobalSign</a:t>
            </a:r>
            <a:r>
              <a:rPr lang="en-US" sz="1800" dirty="0">
                <a:latin typeface="Graphik Light"/>
                <a:cs typeface="Graphik Light"/>
              </a:rPr>
              <a:t>, </a:t>
            </a:r>
            <a:r>
              <a:rPr lang="en-US" sz="1800" dirty="0" smtClean="0">
                <a:latin typeface="Graphik Light"/>
                <a:cs typeface="Graphik Light"/>
              </a:rPr>
              <a:t> Symantec</a:t>
            </a:r>
          </a:p>
          <a:p>
            <a:pPr>
              <a:buFont typeface="Wingdings" charset="2"/>
              <a:buChar char="§"/>
            </a:pPr>
            <a:r>
              <a:rPr lang="en-US" sz="1800" dirty="0" smtClean="0">
                <a:latin typeface="Graphik Light"/>
                <a:cs typeface="Graphik Light"/>
              </a:rPr>
              <a:t>ARTIK Root CA</a:t>
            </a:r>
            <a:endParaRPr lang="en-US" sz="1800" dirty="0">
              <a:latin typeface="Graphik Light"/>
              <a:cs typeface="Graphik Light"/>
            </a:endParaRPr>
          </a:p>
        </p:txBody>
      </p:sp>
      <p:pic>
        <p:nvPicPr>
          <p:cNvPr id="4" name="Picture 3" descr="PKI.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88373" y="1786381"/>
            <a:ext cx="4635500" cy="2679700"/>
          </a:xfrm>
          <a:prstGeom prst="rect">
            <a:avLst/>
          </a:prstGeom>
        </p:spPr>
      </p:pic>
      <p:pic>
        <p:nvPicPr>
          <p:cNvPr id="6" name="Picture 5"/>
          <p:cNvPicPr>
            <a:picLocks noChangeAspect="1"/>
          </p:cNvPicPr>
          <p:nvPr/>
        </p:nvPicPr>
        <p:blipFill>
          <a:blip r:embed="rId4"/>
          <a:stretch>
            <a:fillRect/>
          </a:stretch>
        </p:blipFill>
        <p:spPr>
          <a:xfrm>
            <a:off x="9485557" y="4745090"/>
            <a:ext cx="719281" cy="719281"/>
          </a:xfrm>
          <a:prstGeom prst="rect">
            <a:avLst/>
          </a:prstGeom>
        </p:spPr>
      </p:pic>
      <p:pic>
        <p:nvPicPr>
          <p:cNvPr id="7" name="Picture 6"/>
          <p:cNvPicPr>
            <a:picLocks noChangeAspect="1"/>
          </p:cNvPicPr>
          <p:nvPr/>
        </p:nvPicPr>
        <p:blipFill>
          <a:blip r:embed="rId4"/>
          <a:stretch>
            <a:fillRect/>
          </a:stretch>
        </p:blipFill>
        <p:spPr>
          <a:xfrm>
            <a:off x="10204838" y="4769359"/>
            <a:ext cx="719281" cy="719281"/>
          </a:xfrm>
          <a:prstGeom prst="rect">
            <a:avLst/>
          </a:prstGeom>
        </p:spPr>
      </p:pic>
      <p:pic>
        <p:nvPicPr>
          <p:cNvPr id="8" name="Picture 7"/>
          <p:cNvPicPr>
            <a:picLocks noChangeAspect="1"/>
          </p:cNvPicPr>
          <p:nvPr/>
        </p:nvPicPr>
        <p:blipFill>
          <a:blip r:embed="rId4"/>
          <a:stretch>
            <a:fillRect/>
          </a:stretch>
        </p:blipFill>
        <p:spPr>
          <a:xfrm>
            <a:off x="11247388" y="4778698"/>
            <a:ext cx="719281" cy="719281"/>
          </a:xfrm>
          <a:prstGeom prst="rect">
            <a:avLst/>
          </a:prstGeom>
        </p:spPr>
      </p:pic>
      <p:pic>
        <p:nvPicPr>
          <p:cNvPr id="9" name="Picture 8"/>
          <p:cNvPicPr>
            <a:picLocks/>
          </p:cNvPicPr>
          <p:nvPr/>
        </p:nvPicPr>
        <p:blipFill>
          <a:blip r:embed="rId5" cstate="print">
            <a:extLst>
              <a:ext uri="{28A0092B-C50C-407E-A947-70E740481C1C}">
                <a14:useLocalDpi xmlns:a14="http://schemas.microsoft.com/office/drawing/2010/main"/>
              </a:ext>
            </a:extLst>
          </a:blip>
          <a:stretch>
            <a:fillRect/>
          </a:stretch>
        </p:blipFill>
        <p:spPr>
          <a:xfrm>
            <a:off x="6249307" y="4769359"/>
            <a:ext cx="678132" cy="695012"/>
          </a:xfrm>
          <a:prstGeom prst="rect">
            <a:avLst/>
          </a:prstGeom>
        </p:spPr>
      </p:pic>
      <p:pic>
        <p:nvPicPr>
          <p:cNvPr id="10" name="Picture 9"/>
          <p:cNvPicPr>
            <a:picLocks/>
          </p:cNvPicPr>
          <p:nvPr/>
        </p:nvPicPr>
        <p:blipFill>
          <a:blip r:embed="rId5" cstate="print">
            <a:extLst>
              <a:ext uri="{28A0092B-C50C-407E-A947-70E740481C1C}">
                <a14:useLocalDpi xmlns:a14="http://schemas.microsoft.com/office/drawing/2010/main"/>
              </a:ext>
            </a:extLst>
          </a:blip>
          <a:stretch>
            <a:fillRect/>
          </a:stretch>
        </p:blipFill>
        <p:spPr>
          <a:xfrm>
            <a:off x="6927439" y="4769359"/>
            <a:ext cx="678132" cy="695012"/>
          </a:xfrm>
          <a:prstGeom prst="rect">
            <a:avLst/>
          </a:prstGeom>
        </p:spPr>
      </p:pic>
      <p:pic>
        <p:nvPicPr>
          <p:cNvPr id="11" name="Picture 10"/>
          <p:cNvPicPr>
            <a:picLocks/>
          </p:cNvPicPr>
          <p:nvPr/>
        </p:nvPicPr>
        <p:blipFill>
          <a:blip r:embed="rId5" cstate="print">
            <a:extLst>
              <a:ext uri="{28A0092B-C50C-407E-A947-70E740481C1C}">
                <a14:useLocalDpi xmlns:a14="http://schemas.microsoft.com/office/drawing/2010/main"/>
              </a:ext>
            </a:extLst>
          </a:blip>
          <a:stretch>
            <a:fillRect/>
          </a:stretch>
        </p:blipFill>
        <p:spPr>
          <a:xfrm>
            <a:off x="8040691" y="4769359"/>
            <a:ext cx="678132" cy="695012"/>
          </a:xfrm>
          <a:prstGeom prst="rect">
            <a:avLst/>
          </a:prstGeom>
        </p:spPr>
      </p:pic>
      <p:sp>
        <p:nvSpPr>
          <p:cNvPr id="12" name="Rectangle 11"/>
          <p:cNvSpPr/>
          <p:nvPr/>
        </p:nvSpPr>
        <p:spPr>
          <a:xfrm>
            <a:off x="6249307" y="5464371"/>
            <a:ext cx="1356264" cy="246221"/>
          </a:xfrm>
          <a:prstGeom prst="rect">
            <a:avLst/>
          </a:prstGeom>
        </p:spPr>
        <p:txBody>
          <a:bodyPr wrap="square">
            <a:spAutoFit/>
          </a:bodyPr>
          <a:lstStyle/>
          <a:p>
            <a:r>
              <a:rPr lang="en-US" sz="1000" dirty="0" err="1" smtClean="0">
                <a:latin typeface="Graphik Light"/>
                <a:cs typeface="Graphik Light"/>
              </a:rPr>
              <a:t>Mqtt</a:t>
            </a:r>
            <a:r>
              <a:rPr lang="en-US" sz="1000" dirty="0" smtClean="0">
                <a:latin typeface="Graphik Light"/>
                <a:cs typeface="Graphik Light"/>
              </a:rPr>
              <a:t> endpoint  </a:t>
            </a:r>
            <a:r>
              <a:rPr lang="is-IS" sz="1000" dirty="0" smtClean="0">
                <a:latin typeface="Graphik Light"/>
                <a:cs typeface="Graphik Light"/>
              </a:rPr>
              <a:t>…</a:t>
            </a:r>
            <a:endParaRPr lang="en-US" sz="1000" dirty="0">
              <a:latin typeface="Graphik Light"/>
              <a:cs typeface="Graphik Light"/>
            </a:endParaRPr>
          </a:p>
        </p:txBody>
      </p:sp>
      <p:sp>
        <p:nvSpPr>
          <p:cNvPr id="13" name="Rectangle 12"/>
          <p:cNvSpPr/>
          <p:nvPr/>
        </p:nvSpPr>
        <p:spPr>
          <a:xfrm>
            <a:off x="7915701" y="5452156"/>
            <a:ext cx="1356264" cy="246221"/>
          </a:xfrm>
          <a:prstGeom prst="rect">
            <a:avLst/>
          </a:prstGeom>
        </p:spPr>
        <p:txBody>
          <a:bodyPr wrap="square">
            <a:spAutoFit/>
          </a:bodyPr>
          <a:lstStyle/>
          <a:p>
            <a:r>
              <a:rPr lang="en-US" sz="1000" dirty="0" smtClean="0">
                <a:latin typeface="Graphik Light"/>
                <a:cs typeface="Graphik Light"/>
              </a:rPr>
              <a:t>REST endpoint</a:t>
            </a:r>
            <a:endParaRPr lang="en-US" sz="1000" dirty="0">
              <a:latin typeface="Graphik Light"/>
              <a:cs typeface="Graphik Light"/>
            </a:endParaRPr>
          </a:p>
        </p:txBody>
      </p:sp>
      <p:sp>
        <p:nvSpPr>
          <p:cNvPr id="14" name="Rectangle 13"/>
          <p:cNvSpPr/>
          <p:nvPr/>
        </p:nvSpPr>
        <p:spPr>
          <a:xfrm>
            <a:off x="7605571" y="4993584"/>
            <a:ext cx="1356264" cy="246221"/>
          </a:xfrm>
          <a:prstGeom prst="rect">
            <a:avLst/>
          </a:prstGeom>
        </p:spPr>
        <p:txBody>
          <a:bodyPr wrap="square">
            <a:spAutoFit/>
          </a:bodyPr>
          <a:lstStyle/>
          <a:p>
            <a:r>
              <a:rPr lang="is-IS" sz="1000" b="1" dirty="0" smtClean="0">
                <a:latin typeface="Graphik Regular"/>
                <a:cs typeface="Graphik Regular"/>
              </a:rPr>
              <a:t>…</a:t>
            </a:r>
            <a:endParaRPr lang="en-US" sz="1000" b="1" dirty="0">
              <a:latin typeface="Graphik Regular"/>
              <a:cs typeface="Graphik Regular"/>
            </a:endParaRPr>
          </a:p>
        </p:txBody>
      </p:sp>
      <p:sp>
        <p:nvSpPr>
          <p:cNvPr id="15" name="Rectangle 14"/>
          <p:cNvSpPr/>
          <p:nvPr/>
        </p:nvSpPr>
        <p:spPr>
          <a:xfrm>
            <a:off x="10924119" y="4993584"/>
            <a:ext cx="1356264" cy="246221"/>
          </a:xfrm>
          <a:prstGeom prst="rect">
            <a:avLst/>
          </a:prstGeom>
        </p:spPr>
        <p:txBody>
          <a:bodyPr wrap="square">
            <a:spAutoFit/>
          </a:bodyPr>
          <a:lstStyle/>
          <a:p>
            <a:r>
              <a:rPr lang="is-IS" sz="1000" b="1" dirty="0" smtClean="0">
                <a:latin typeface="Graphik Regular"/>
                <a:cs typeface="Graphik Regular"/>
              </a:rPr>
              <a:t>…</a:t>
            </a:r>
            <a:endParaRPr lang="en-US" sz="1000" b="1" dirty="0">
              <a:latin typeface="Graphik Regular"/>
              <a:cs typeface="Graphik Regular"/>
            </a:endParaRPr>
          </a:p>
        </p:txBody>
      </p:sp>
      <p:cxnSp>
        <p:nvCxnSpPr>
          <p:cNvPr id="17" name="Straight Arrow Connector 16"/>
          <p:cNvCxnSpPr/>
          <p:nvPr/>
        </p:nvCxnSpPr>
        <p:spPr>
          <a:xfrm flipV="1">
            <a:off x="6709164" y="4324574"/>
            <a:ext cx="470393" cy="42051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7779308" y="4324574"/>
            <a:ext cx="493913" cy="42051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9731434" y="4324574"/>
            <a:ext cx="270476" cy="420516"/>
          </a:xfrm>
          <a:prstGeom prst="straightConnector1">
            <a:avLst/>
          </a:prstGeom>
          <a:ln>
            <a:solidFill>
              <a:schemeClr val="accent2"/>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10531103" y="4371606"/>
            <a:ext cx="823187" cy="329231"/>
          </a:xfrm>
          <a:prstGeom prst="straightConnector1">
            <a:avLst/>
          </a:prstGeom>
          <a:ln>
            <a:solidFill>
              <a:srgbClr val="ED7D31"/>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0659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linds(horizontal)">
                                      <p:cBhvr>
                                        <p:cTn id="19" dur="500"/>
                                        <p:tgtEl>
                                          <p:spTgt spid="14"/>
                                        </p:tgtEl>
                                      </p:cBhvr>
                                    </p:animEffect>
                                  </p:childTnLst>
                                </p:cTn>
                              </p:par>
                              <p:par>
                                <p:cTn id="20" presetID="3" presetClass="entr" presetSubtype="1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linds(horizontal)">
                                      <p:cBhvr>
                                        <p:cTn id="33" dur="500"/>
                                        <p:tgtEl>
                                          <p:spTgt spid="21"/>
                                        </p:tgtEl>
                                      </p:cBhvr>
                                    </p:animEffect>
                                  </p:childTnLst>
                                </p:cTn>
                              </p:par>
                              <p:par>
                                <p:cTn id="34" presetID="3" presetClass="entr" presetSubtype="1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linds(horizontal)">
                                      <p:cBhvr>
                                        <p:cTn id="36" dur="500"/>
                                        <p:tgtEl>
                                          <p:spTgt spid="23"/>
                                        </p:tgtEl>
                                      </p:cBhvr>
                                    </p:animEffect>
                                  </p:childTnLst>
                                </p:cTn>
                              </p:par>
                              <p:par>
                                <p:cTn id="37" presetID="3" presetClass="entr" presetSubtype="1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blinds(horizontal)">
                                      <p:cBhvr>
                                        <p:cTn id="39" dur="500"/>
                                        <p:tgtEl>
                                          <p:spTgt spid="6"/>
                                        </p:tgtEl>
                                      </p:cBhvr>
                                    </p:animEffect>
                                  </p:childTnLst>
                                </p:cTn>
                              </p:par>
                              <p:par>
                                <p:cTn id="40" presetID="3" presetClass="entr" presetSubtype="1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linds(horizontal)">
                                      <p:cBhvr>
                                        <p:cTn id="45" dur="500"/>
                                        <p:tgtEl>
                                          <p:spTgt spid="15"/>
                                        </p:tgtEl>
                                      </p:cBhvr>
                                    </p:animEffect>
                                  </p:childTnLst>
                                </p:cTn>
                              </p:par>
                              <p:par>
                                <p:cTn id="46" presetID="3" presetClass="entr" presetSubtype="1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blinds(horizontal)">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raphik Regular"/>
                <a:cs typeface="Graphik Regular"/>
              </a:rPr>
              <a:t>Mutual Authentication</a:t>
            </a:r>
            <a:endParaRPr lang="en-US" dirty="0">
              <a:latin typeface="Graphik Regular"/>
              <a:cs typeface="Graphik Regular"/>
            </a:endParaRPr>
          </a:p>
        </p:txBody>
      </p:sp>
      <p:sp>
        <p:nvSpPr>
          <p:cNvPr id="3" name="Content Placeholder 2"/>
          <p:cNvSpPr>
            <a:spLocks noGrp="1"/>
          </p:cNvSpPr>
          <p:nvPr>
            <p:ph idx="1"/>
          </p:nvPr>
        </p:nvSpPr>
        <p:spPr/>
        <p:txBody>
          <a:bodyPr/>
          <a:lstStyle/>
          <a:p>
            <a:pPr>
              <a:buFont typeface="Wingdings" charset="2"/>
              <a:buChar char="§"/>
            </a:pPr>
            <a:r>
              <a:rPr lang="en-US" dirty="0" smtClean="0"/>
              <a:t>Each ARTIK module is provisioned with:</a:t>
            </a:r>
          </a:p>
          <a:p>
            <a:pPr lvl="1"/>
            <a:r>
              <a:rPr lang="en-US" dirty="0" smtClean="0">
                <a:solidFill>
                  <a:srgbClr val="000000"/>
                </a:solidFill>
              </a:rPr>
              <a:t>An unique private key</a:t>
            </a:r>
          </a:p>
          <a:p>
            <a:pPr lvl="1"/>
            <a:r>
              <a:rPr lang="en-US" dirty="0" smtClean="0">
                <a:solidFill>
                  <a:schemeClr val="tx1"/>
                </a:solidFill>
              </a:rPr>
              <a:t>Its associated certificate containing a public version of the key. </a:t>
            </a:r>
          </a:p>
          <a:p>
            <a:pPr lvl="1"/>
            <a:r>
              <a:rPr lang="en-US" dirty="0" smtClean="0">
                <a:solidFill>
                  <a:srgbClr val="000000"/>
                </a:solidFill>
              </a:rPr>
              <a:t>An ARTIK Root CA certificate</a:t>
            </a:r>
          </a:p>
          <a:p>
            <a:pPr>
              <a:buFont typeface="Wingdings" charset="2"/>
              <a:buChar char="§"/>
            </a:pPr>
            <a:r>
              <a:rPr lang="en-US" dirty="0" smtClean="0"/>
              <a:t>ARTIK Cloud’s server certificate is also rooted to the ARTIK Root CA certificate</a:t>
            </a:r>
          </a:p>
          <a:p>
            <a:pPr>
              <a:buFont typeface="Wingdings" charset="2"/>
              <a:buChar char="§"/>
            </a:pPr>
            <a:r>
              <a:rPr lang="en-US" dirty="0" smtClean="0"/>
              <a:t>At connect time, server and client exchange certificates for mutual authentication</a:t>
            </a:r>
            <a:endParaRPr lang="en-US" dirty="0"/>
          </a:p>
        </p:txBody>
      </p:sp>
    </p:spTree>
    <p:extLst>
      <p:ext uri="{BB962C8B-B14F-4D97-AF65-F5344CB8AC3E}">
        <p14:creationId xmlns:p14="http://schemas.microsoft.com/office/powerpoint/2010/main" val="22526226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raphik Regular"/>
                <a:cs typeface="Graphik Regular"/>
              </a:rPr>
              <a:t>Post Provisioning</a:t>
            </a:r>
            <a:endParaRPr lang="en-US" dirty="0">
              <a:latin typeface="Graphik Regular"/>
              <a:cs typeface="Graphik Regular"/>
            </a:endParaRPr>
          </a:p>
        </p:txBody>
      </p:sp>
      <p:sp>
        <p:nvSpPr>
          <p:cNvPr id="3" name="Content Placeholder 2"/>
          <p:cNvSpPr>
            <a:spLocks noGrp="1"/>
          </p:cNvSpPr>
          <p:nvPr>
            <p:ph idx="1"/>
          </p:nvPr>
        </p:nvSpPr>
        <p:spPr/>
        <p:txBody>
          <a:bodyPr/>
          <a:lstStyle/>
          <a:p>
            <a:pPr>
              <a:buFont typeface="Wingdings" charset="2"/>
              <a:buChar char="§"/>
            </a:pPr>
            <a:r>
              <a:rPr lang="en-US" sz="2400" dirty="0">
                <a:latin typeface="Graphik Light"/>
                <a:cs typeface="Graphik Light"/>
              </a:rPr>
              <a:t>If you want to connect your ARTIK Module to a 3</a:t>
            </a:r>
            <a:r>
              <a:rPr lang="en-US" sz="2400" baseline="30000" dirty="0">
                <a:latin typeface="Graphik Light"/>
                <a:cs typeface="Graphik Light"/>
              </a:rPr>
              <a:t>rd</a:t>
            </a:r>
            <a:r>
              <a:rPr lang="en-US" sz="2400" dirty="0">
                <a:latin typeface="Graphik Light"/>
                <a:cs typeface="Graphik Light"/>
              </a:rPr>
              <a:t> party Cloud service or implement a link between </a:t>
            </a:r>
            <a:r>
              <a:rPr lang="en-US" sz="2400" dirty="0" smtClean="0">
                <a:latin typeface="Graphik Light"/>
                <a:cs typeface="Graphik Light"/>
              </a:rPr>
              <a:t>ARTIK </a:t>
            </a:r>
            <a:r>
              <a:rPr lang="en-US" sz="2400" dirty="0">
                <a:latin typeface="Graphik Light"/>
                <a:cs typeface="Graphik Light"/>
              </a:rPr>
              <a:t>modules, you need to generate your own certificate/key-</a:t>
            </a:r>
            <a:r>
              <a:rPr lang="en-US" sz="2400" dirty="0" smtClean="0">
                <a:latin typeface="Graphik Light"/>
                <a:cs typeface="Graphik Light"/>
              </a:rPr>
              <a:t>pair</a:t>
            </a:r>
            <a:endParaRPr lang="en-US" sz="2400" dirty="0">
              <a:latin typeface="Graphik Light"/>
              <a:cs typeface="Graphik Light"/>
            </a:endParaRPr>
          </a:p>
          <a:p>
            <a:pPr>
              <a:buFont typeface="Wingdings" charset="2"/>
              <a:buChar char="§"/>
            </a:pPr>
            <a:r>
              <a:rPr lang="en-US" sz="2400" dirty="0">
                <a:latin typeface="Graphik Light"/>
                <a:cs typeface="Graphik Light"/>
              </a:rPr>
              <a:t>We can use </a:t>
            </a:r>
            <a:r>
              <a:rPr lang="en-US" sz="2400" dirty="0" smtClean="0">
                <a:latin typeface="Graphik Light"/>
                <a:cs typeface="Graphik Light"/>
              </a:rPr>
              <a:t>Post Provisioning to </a:t>
            </a:r>
            <a:r>
              <a:rPr lang="en-US" sz="2400" dirty="0">
                <a:latin typeface="Graphik Light"/>
                <a:cs typeface="Graphik Light"/>
              </a:rPr>
              <a:t>post provision customer credentials(key, certificate) to Secure </a:t>
            </a:r>
            <a:r>
              <a:rPr lang="en-US" sz="2400" dirty="0" smtClean="0">
                <a:latin typeface="Graphik Light"/>
                <a:cs typeface="Graphik Light"/>
              </a:rPr>
              <a:t>Element</a:t>
            </a:r>
            <a:endParaRPr lang="en-US" sz="2400" dirty="0">
              <a:latin typeface="Graphik Light"/>
              <a:cs typeface="Graphik Light"/>
            </a:endParaRPr>
          </a:p>
        </p:txBody>
      </p:sp>
    </p:spTree>
    <p:extLst>
      <p:ext uri="{BB962C8B-B14F-4D97-AF65-F5344CB8AC3E}">
        <p14:creationId xmlns:p14="http://schemas.microsoft.com/office/powerpoint/2010/main" val="227103733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IK530-module-new-cle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54" y="1739900"/>
            <a:ext cx="3094765" cy="2286000"/>
          </a:xfrm>
          <a:prstGeom prst="rect">
            <a:avLst/>
          </a:prstGeom>
        </p:spPr>
      </p:pic>
      <p:sp>
        <p:nvSpPr>
          <p:cNvPr id="2" name="Title 1"/>
          <p:cNvSpPr>
            <a:spLocks noGrp="1"/>
          </p:cNvSpPr>
          <p:nvPr>
            <p:ph type="title"/>
          </p:nvPr>
        </p:nvSpPr>
        <p:spPr>
          <a:xfrm>
            <a:off x="447993" y="521208"/>
            <a:ext cx="11769199" cy="914400"/>
          </a:xfrm>
        </p:spPr>
        <p:txBody>
          <a:bodyPr/>
          <a:lstStyle/>
          <a:p>
            <a:r>
              <a:rPr lang="en-US" dirty="0">
                <a:latin typeface="Graphik Regular"/>
                <a:cs typeface="Graphik Regular"/>
              </a:rPr>
              <a:t>Samsung ARTIK</a:t>
            </a:r>
            <a:r>
              <a:rPr lang="en-US" baseline="30000" dirty="0"/>
              <a:t>™  </a:t>
            </a:r>
            <a:r>
              <a:rPr lang="en-US" dirty="0" smtClean="0"/>
              <a:t>530/530s (512 MB, 1 GB) mid-range </a:t>
            </a:r>
            <a:r>
              <a:rPr lang="en-US" dirty="0"/>
              <a:t>g</a:t>
            </a:r>
            <a:r>
              <a:rPr lang="en-US" dirty="0" smtClean="0"/>
              <a:t>ateway</a:t>
            </a:r>
            <a:br>
              <a:rPr lang="en-US" dirty="0" smtClean="0"/>
            </a:br>
            <a:r>
              <a:rPr lang="en-US" dirty="0" smtClean="0">
                <a:solidFill>
                  <a:srgbClr val="ED7D31"/>
                </a:solidFill>
              </a:rPr>
              <a:t>Secure, fully-integrated </a:t>
            </a:r>
            <a:r>
              <a:rPr lang="en-US" dirty="0" err="1" smtClean="0">
                <a:solidFill>
                  <a:srgbClr val="ED7D31"/>
                </a:solidFill>
              </a:rPr>
              <a:t>IoT</a:t>
            </a:r>
            <a:r>
              <a:rPr lang="en-US" dirty="0" smtClean="0">
                <a:solidFill>
                  <a:srgbClr val="ED7D31"/>
                </a:solidFill>
              </a:rPr>
              <a:t> solution</a:t>
            </a:r>
            <a:endParaRPr lang="en-US" sz="1800" dirty="0">
              <a:solidFill>
                <a:srgbClr val="ED7D31"/>
              </a:solidFill>
            </a:endParaRPr>
          </a:p>
        </p:txBody>
      </p:sp>
      <p:graphicFrame>
        <p:nvGraphicFramePr>
          <p:cNvPr id="6" name="Content Placeholder 4"/>
          <p:cNvGraphicFramePr>
            <a:graphicFrameLocks/>
          </p:cNvGraphicFramePr>
          <p:nvPr>
            <p:extLst>
              <p:ext uri="{D42A27DB-BD31-4B8C-83A1-F6EECF244321}">
                <p14:modId xmlns:p14="http://schemas.microsoft.com/office/powerpoint/2010/main" val="3440038647"/>
              </p:ext>
            </p:extLst>
          </p:nvPr>
        </p:nvGraphicFramePr>
        <p:xfrm>
          <a:off x="4805984" y="1755795"/>
          <a:ext cx="7121741" cy="5029199"/>
        </p:xfrm>
        <a:graphic>
          <a:graphicData uri="http://schemas.openxmlformats.org/drawingml/2006/table">
            <a:tbl>
              <a:tblPr firstRow="1" bandRow="1">
                <a:tableStyleId>{5940675A-B579-460E-94D1-54222C63F5DA}</a:tableStyleId>
              </a:tblPr>
              <a:tblGrid>
                <a:gridCol w="1984693"/>
                <a:gridCol w="5137048"/>
              </a:tblGrid>
              <a:tr h="224592">
                <a:tc>
                  <a:txBody>
                    <a:bodyPr/>
                    <a:lstStyle/>
                    <a:p>
                      <a:pPr algn="r"/>
                      <a:r>
                        <a:rPr lang="en-US" sz="1400" b="1" dirty="0" smtClean="0">
                          <a:solidFill>
                            <a:schemeClr val="tx1"/>
                          </a:solidFill>
                          <a:latin typeface="Graphik Regular"/>
                          <a:cs typeface="Graphik Regular"/>
                        </a:rPr>
                        <a:t>Processor</a:t>
                      </a:r>
                      <a:endParaRPr lang="en-US" sz="1400" b="1" dirty="0">
                        <a:solidFill>
                          <a:schemeClr val="tx1"/>
                        </a:solidFill>
                        <a:latin typeface="Graphik Regular"/>
                        <a:cs typeface="Graphik Regular"/>
                      </a:endParaRPr>
                    </a:p>
                  </a:txBody>
                  <a:tcPr marL="121920" marR="121920" marT="60960" marB="60960" anchor="ctr">
                    <a:lnL w="12700"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c>
                  <a:txBody>
                    <a:bodyPr/>
                    <a:lstStyle/>
                    <a:p>
                      <a:pPr algn="l"/>
                      <a:r>
                        <a:rPr lang="en-US" sz="1400" dirty="0" smtClean="0">
                          <a:solidFill>
                            <a:schemeClr val="tx1"/>
                          </a:solidFill>
                          <a:latin typeface="Graphik Regular"/>
                          <a:cs typeface="Graphik Regular"/>
                        </a:rPr>
                        <a:t>CPU:</a:t>
                      </a:r>
                      <a:r>
                        <a:rPr lang="en-US" sz="1400" dirty="0" smtClean="0">
                          <a:solidFill>
                            <a:schemeClr val="tx1"/>
                          </a:solidFill>
                          <a:latin typeface="Graphik Light"/>
                          <a:cs typeface="Graphik Light"/>
                        </a:rPr>
                        <a:t> 4x ARM®</a:t>
                      </a:r>
                      <a:r>
                        <a:rPr lang="en-US" sz="1400" baseline="0" dirty="0" smtClean="0">
                          <a:solidFill>
                            <a:schemeClr val="tx1"/>
                          </a:solidFill>
                          <a:latin typeface="Graphik Light"/>
                          <a:cs typeface="Graphik Light"/>
                        </a:rPr>
                        <a:t> </a:t>
                      </a:r>
                      <a:r>
                        <a:rPr lang="en-US" sz="1400" dirty="0" smtClean="0">
                          <a:solidFill>
                            <a:schemeClr val="tx1"/>
                          </a:solidFill>
                          <a:latin typeface="Graphik Light"/>
                          <a:cs typeface="Graphik Light"/>
                        </a:rPr>
                        <a:t>Cortex® A9 @ 1.2 GHz</a:t>
                      </a:r>
                    </a:p>
                    <a:p>
                      <a:pPr algn="l"/>
                      <a:r>
                        <a:rPr lang="en-US" sz="1400" dirty="0" smtClean="0">
                          <a:solidFill>
                            <a:schemeClr val="tx1"/>
                          </a:solidFill>
                          <a:latin typeface="Graphik Regular"/>
                          <a:cs typeface="Graphik Regular"/>
                        </a:rPr>
                        <a:t>GPU:</a:t>
                      </a:r>
                      <a:r>
                        <a:rPr lang="en-US" sz="1400" baseline="0" dirty="0" smtClean="0">
                          <a:solidFill>
                            <a:schemeClr val="tx1"/>
                          </a:solidFill>
                          <a:latin typeface="Graphik Light"/>
                          <a:cs typeface="Graphik Light"/>
                        </a:rPr>
                        <a:t> </a:t>
                      </a:r>
                      <a:r>
                        <a:rPr lang="en-US" sz="1400" dirty="0" smtClean="0">
                          <a:solidFill>
                            <a:schemeClr val="tx1"/>
                          </a:solidFill>
                          <a:latin typeface="Graphik Light"/>
                          <a:cs typeface="Graphik Light"/>
                        </a:rPr>
                        <a:t>3D graphics accelerator</a:t>
                      </a:r>
                      <a:endParaRPr lang="en-US" sz="1400" dirty="0">
                        <a:solidFill>
                          <a:schemeClr val="tx1"/>
                        </a:solidFill>
                        <a:latin typeface="Graphik Light"/>
                        <a:cs typeface="Graphik Light"/>
                      </a:endParaRPr>
                    </a:p>
                  </a:txBody>
                  <a:tcPr marL="121920" marR="121920" marT="60960" marB="60960" anchor="ctr">
                    <a:lnL w="6350" cap="flat" cmpd="sng" algn="ctr">
                      <a:solidFill>
                        <a:scrgbClr r="0" g="0" b="0"/>
                      </a:solidFill>
                      <a:prstDash val="solid"/>
                      <a:round/>
                      <a:headEnd type="none" w="med" len="med"/>
                      <a:tailEnd type="none" w="med" len="med"/>
                    </a:lnL>
                    <a:lnR w="12700" cmpd="sng">
                      <a:noFill/>
                    </a:lnR>
                    <a:lnT w="12700" cap="flat" cmpd="sng" algn="ctr">
                      <a:solidFill>
                        <a:prstClr val="black"/>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r>
              <a:tr h="261845">
                <a:tc>
                  <a:txBody>
                    <a:bodyPr/>
                    <a:lstStyle/>
                    <a:p>
                      <a:pPr algn="r"/>
                      <a:r>
                        <a:rPr lang="en-US" sz="1400" b="0" dirty="0" smtClean="0">
                          <a:solidFill>
                            <a:schemeClr val="tx1"/>
                          </a:solidFill>
                          <a:latin typeface="Graphik Regular"/>
                          <a:cs typeface="Graphik Regular"/>
                        </a:rPr>
                        <a:t>Memory</a:t>
                      </a:r>
                      <a:endParaRPr lang="en-US" sz="1400" b="0" dirty="0">
                        <a:solidFill>
                          <a:schemeClr val="tx1"/>
                        </a:solidFill>
                        <a:latin typeface="Graphik Regular"/>
                        <a:cs typeface="Graphik Regular"/>
                      </a:endParaRPr>
                    </a:p>
                  </a:txBody>
                  <a:tcPr marL="121920" marR="121920" marT="60960" marB="60960" anchor="ctr">
                    <a:lnL w="12700"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c>
                  <a:txBody>
                    <a:bodyPr/>
                    <a:lstStyle/>
                    <a:p>
                      <a:pPr algn="l"/>
                      <a:r>
                        <a:rPr lang="en-US" sz="1400" dirty="0" smtClean="0">
                          <a:solidFill>
                            <a:schemeClr val="tx1"/>
                          </a:solidFill>
                          <a:latin typeface="Graphik Regular"/>
                          <a:cs typeface="Graphik Regular"/>
                        </a:rPr>
                        <a:t>DRAM:</a:t>
                      </a:r>
                      <a:r>
                        <a:rPr lang="en-US" sz="1400" dirty="0" smtClean="0">
                          <a:solidFill>
                            <a:schemeClr val="tx1"/>
                          </a:solidFill>
                          <a:latin typeface="Graphik Light"/>
                          <a:cs typeface="Graphik Light"/>
                        </a:rPr>
                        <a:t> 512 MB/1 GB DDR3</a:t>
                      </a:r>
                    </a:p>
                    <a:p>
                      <a:pPr algn="l"/>
                      <a:r>
                        <a:rPr lang="en-US" sz="1400" dirty="0" smtClean="0">
                          <a:solidFill>
                            <a:schemeClr val="tx1"/>
                          </a:solidFill>
                          <a:latin typeface="Graphik Regular"/>
                          <a:cs typeface="Graphik Regular"/>
                        </a:rPr>
                        <a:t>Flash:</a:t>
                      </a:r>
                      <a:r>
                        <a:rPr lang="en-US" sz="1400" dirty="0" smtClean="0">
                          <a:solidFill>
                            <a:schemeClr val="tx1"/>
                          </a:solidFill>
                          <a:latin typeface="Graphik Light"/>
                          <a:cs typeface="Graphik Light"/>
                        </a:rPr>
                        <a:t> 4 GB </a:t>
                      </a:r>
                      <a:r>
                        <a:rPr lang="en-US" sz="1400" dirty="0" err="1" smtClean="0">
                          <a:solidFill>
                            <a:schemeClr val="tx1"/>
                          </a:solidFill>
                          <a:latin typeface="Graphik Light"/>
                          <a:cs typeface="Graphik Light"/>
                        </a:rPr>
                        <a:t>eMMC</a:t>
                      </a:r>
                      <a:r>
                        <a:rPr lang="en-US" sz="1400" dirty="0" smtClean="0">
                          <a:solidFill>
                            <a:schemeClr val="tx1"/>
                          </a:solidFill>
                          <a:latin typeface="Graphik Light"/>
                          <a:cs typeface="Graphik Light"/>
                        </a:rPr>
                        <a:t> v4.5</a:t>
                      </a:r>
                      <a:endParaRPr lang="en-US" sz="1400" dirty="0">
                        <a:solidFill>
                          <a:schemeClr val="tx1"/>
                        </a:solidFill>
                        <a:latin typeface="Graphik Light"/>
                        <a:cs typeface="Graphik Light"/>
                      </a:endParaRPr>
                    </a:p>
                  </a:txBody>
                  <a:tcPr marL="121920" marR="121920" marT="60960" marB="60960" anchor="ctr">
                    <a:lnL w="6350" cap="flat" cmpd="sng" algn="ctr">
                      <a:solidFill>
                        <a:scrgbClr r="0" g="0" b="0"/>
                      </a:solidFill>
                      <a:prstDash val="solid"/>
                      <a:round/>
                      <a:headEnd type="none" w="med" len="med"/>
                      <a:tailEnd type="none" w="med" len="med"/>
                    </a:lnL>
                    <a:lnR w="12700" cmpd="sng">
                      <a:noFill/>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r>
              <a:tr h="332965">
                <a:tc>
                  <a:txBody>
                    <a:bodyPr/>
                    <a:lstStyle/>
                    <a:p>
                      <a:pPr algn="r"/>
                      <a:r>
                        <a:rPr lang="en-US" sz="1400" b="1" dirty="0" smtClean="0">
                          <a:solidFill>
                            <a:schemeClr val="tx1"/>
                          </a:solidFill>
                          <a:latin typeface="Graphik Regular"/>
                          <a:cs typeface="Graphik Regular"/>
                        </a:rPr>
                        <a:t>Multimedia</a:t>
                      </a:r>
                      <a:endParaRPr lang="en-US" sz="1400" b="1" dirty="0">
                        <a:solidFill>
                          <a:schemeClr val="tx1"/>
                        </a:solidFill>
                        <a:latin typeface="Graphik Regular"/>
                        <a:cs typeface="Graphik Regular"/>
                      </a:endParaRPr>
                    </a:p>
                  </a:txBody>
                  <a:tcPr marL="121920" marR="121920" marT="60960" marB="60960" anchor="ctr">
                    <a:lnL w="12700"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c>
                  <a:txBody>
                    <a:bodyPr/>
                    <a:lstStyle/>
                    <a:p>
                      <a:pPr algn="l"/>
                      <a:r>
                        <a:rPr lang="en-US" sz="1400" dirty="0" smtClean="0">
                          <a:solidFill>
                            <a:schemeClr val="tx1"/>
                          </a:solidFill>
                          <a:latin typeface="Graphik Regular"/>
                          <a:cs typeface="Graphik Regular"/>
                        </a:rPr>
                        <a:t>Camera I/F: </a:t>
                      </a:r>
                      <a:r>
                        <a:rPr lang="en-US" sz="1400" dirty="0" smtClean="0">
                          <a:solidFill>
                            <a:schemeClr val="tx1"/>
                          </a:solidFill>
                          <a:latin typeface="Graphik Light"/>
                          <a:cs typeface="Graphik Light"/>
                        </a:rPr>
                        <a:t>4-lane MIPI CSI up</a:t>
                      </a:r>
                      <a:r>
                        <a:rPr lang="en-US" sz="1400" baseline="0" dirty="0" smtClean="0">
                          <a:solidFill>
                            <a:schemeClr val="tx1"/>
                          </a:solidFill>
                          <a:latin typeface="Graphik Light"/>
                          <a:cs typeface="Graphik Light"/>
                        </a:rPr>
                        <a:t> to 5MP</a:t>
                      </a:r>
                    </a:p>
                    <a:p>
                      <a:pPr marL="0" marR="0" indent="0" algn="l" defTabSz="914400" rtl="0" eaLnBrk="1" fontAlgn="auto" latinLnBrk="0" hangingPunct="1">
                        <a:lnSpc>
                          <a:spcPct val="100000"/>
                        </a:lnSpc>
                        <a:spcBef>
                          <a:spcPts val="0"/>
                        </a:spcBef>
                        <a:spcAft>
                          <a:spcPts val="0"/>
                        </a:spcAft>
                        <a:buClrTx/>
                        <a:buSzTx/>
                        <a:buFontTx/>
                        <a:buNone/>
                        <a:tabLst>
                          <a:tab pos="717550" algn="l"/>
                        </a:tabLst>
                        <a:defRPr/>
                      </a:pPr>
                      <a:r>
                        <a:rPr lang="en-US" sz="1400" dirty="0" smtClean="0">
                          <a:solidFill>
                            <a:schemeClr val="tx1"/>
                          </a:solidFill>
                          <a:latin typeface="Graphik Regular"/>
                          <a:cs typeface="Graphik Regular"/>
                        </a:rPr>
                        <a:t>Display: </a:t>
                      </a:r>
                      <a:r>
                        <a:rPr lang="en-US" sz="1400" dirty="0" smtClean="0">
                          <a:solidFill>
                            <a:schemeClr val="tx1"/>
                          </a:solidFill>
                          <a:latin typeface="Graphik Light"/>
                          <a:cs typeface="Graphik Light"/>
                        </a:rPr>
                        <a:t>4-lane MIPI DSI,</a:t>
                      </a:r>
                      <a:r>
                        <a:rPr lang="en-US" sz="1400" baseline="0" dirty="0" smtClean="0">
                          <a:solidFill>
                            <a:schemeClr val="tx1"/>
                          </a:solidFill>
                          <a:latin typeface="Graphik Light"/>
                          <a:cs typeface="Graphik Light"/>
                        </a:rPr>
                        <a:t> HDMI 1.4 a or LVDS </a:t>
                      </a:r>
                      <a:br>
                        <a:rPr lang="en-US" sz="1400" baseline="0" dirty="0" smtClean="0">
                          <a:solidFill>
                            <a:schemeClr val="tx1"/>
                          </a:solidFill>
                          <a:latin typeface="Graphik Light"/>
                          <a:cs typeface="Graphik Light"/>
                        </a:rPr>
                      </a:br>
                      <a:r>
                        <a:rPr lang="en-US" sz="1400" baseline="0" dirty="0" smtClean="0">
                          <a:solidFill>
                            <a:schemeClr val="tx1"/>
                          </a:solidFill>
                          <a:latin typeface="Graphik Light"/>
                          <a:cs typeface="Graphik Light"/>
                        </a:rPr>
                        <a:t>	(1280 x 720 @ 60 fps)</a:t>
                      </a:r>
                      <a:endParaRPr lang="en-US" sz="1400" dirty="0" smtClean="0">
                        <a:solidFill>
                          <a:schemeClr val="tx1"/>
                        </a:solidFill>
                        <a:latin typeface="Graphik Light"/>
                        <a:cs typeface="Graphik Ligh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latin typeface="Graphik Regular"/>
                          <a:cs typeface="Graphik Regular"/>
                        </a:rPr>
                        <a:t>Audio: </a:t>
                      </a:r>
                      <a:r>
                        <a:rPr lang="en-US" sz="1400" dirty="0" smtClean="0">
                          <a:solidFill>
                            <a:schemeClr val="tx1"/>
                          </a:solidFill>
                          <a:latin typeface="Graphik Light"/>
                          <a:cs typeface="Graphik Light"/>
                        </a:rPr>
                        <a:t>2x I2S audio</a:t>
                      </a:r>
                      <a:r>
                        <a:rPr lang="en-US" sz="1400" baseline="0" dirty="0" smtClean="0">
                          <a:solidFill>
                            <a:schemeClr val="tx1"/>
                          </a:solidFill>
                          <a:latin typeface="Graphik Light"/>
                          <a:cs typeface="Graphik Light"/>
                        </a:rPr>
                        <a:t> input/output</a:t>
                      </a:r>
                      <a:endParaRPr lang="en-US" sz="1400" dirty="0" smtClean="0">
                        <a:solidFill>
                          <a:schemeClr val="tx1"/>
                        </a:solidFill>
                        <a:latin typeface="Graphik Light"/>
                        <a:cs typeface="Graphik Light"/>
                      </a:endParaRPr>
                    </a:p>
                  </a:txBody>
                  <a:tcPr marL="121920" marR="121920" marT="60960" marB="60960" anchor="ctr">
                    <a:lnL w="6350" cap="flat" cmpd="sng" algn="ctr">
                      <a:solidFill>
                        <a:scrgbClr r="0" g="0" b="0"/>
                      </a:solidFill>
                      <a:prstDash val="solid"/>
                      <a:round/>
                      <a:headEnd type="none" w="med" len="med"/>
                      <a:tailEnd type="none" w="med" len="med"/>
                    </a:lnL>
                    <a:lnR w="12700" cmpd="sng">
                      <a:noFill/>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r>
              <a:tr h="332965">
                <a:tc>
                  <a:txBody>
                    <a:bodyPr/>
                    <a:lstStyle/>
                    <a:p>
                      <a:pPr algn="r"/>
                      <a:r>
                        <a:rPr lang="en-US" sz="1400" b="1" dirty="0" smtClean="0">
                          <a:solidFill>
                            <a:schemeClr val="tx1"/>
                          </a:solidFill>
                          <a:latin typeface="Graphik Regular"/>
                          <a:cs typeface="Graphik Regular"/>
                        </a:rPr>
                        <a:t>Connectivity</a:t>
                      </a:r>
                      <a:endParaRPr lang="en-US" sz="1400" b="1" dirty="0">
                        <a:solidFill>
                          <a:schemeClr val="tx1"/>
                        </a:solidFill>
                        <a:latin typeface="Graphik Regular"/>
                        <a:cs typeface="Graphik Regular"/>
                      </a:endParaRPr>
                    </a:p>
                  </a:txBody>
                  <a:tcPr marL="121920" marR="121920" marT="60960" marB="60960" anchor="ctr">
                    <a:lnL w="12700"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c>
                  <a:txBody>
                    <a:bodyPr/>
                    <a:lstStyle/>
                    <a:p>
                      <a:pPr algn="l"/>
                      <a:r>
                        <a:rPr lang="en-US" sz="1400" dirty="0" smtClean="0">
                          <a:solidFill>
                            <a:schemeClr val="tx1"/>
                          </a:solidFill>
                          <a:latin typeface="Graphik Regular"/>
                          <a:cs typeface="Graphik Regular"/>
                        </a:rPr>
                        <a:t>WLAN (Wi-Fi): </a:t>
                      </a:r>
                      <a:r>
                        <a:rPr lang="en-US" sz="1400" dirty="0" smtClean="0">
                          <a:solidFill>
                            <a:srgbClr val="000000"/>
                          </a:solidFill>
                          <a:latin typeface="Graphik Light"/>
                          <a:cs typeface="Graphik Light"/>
                        </a:rPr>
                        <a:t>IEEE 802.11 b/g/n single-band</a:t>
                      </a:r>
                      <a:r>
                        <a:rPr lang="en-US" sz="1400" baseline="0" dirty="0" smtClean="0">
                          <a:solidFill>
                            <a:srgbClr val="000000"/>
                          </a:solidFill>
                          <a:latin typeface="Graphik Light"/>
                          <a:cs typeface="Graphik Light"/>
                        </a:rPr>
                        <a:t> SISO</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latin typeface="Graphik Regular"/>
                          <a:cs typeface="Graphik Regular"/>
                        </a:rPr>
                        <a:t>Bluetooth: </a:t>
                      </a:r>
                      <a:r>
                        <a:rPr lang="en-US" sz="1400" dirty="0" smtClean="0">
                          <a:solidFill>
                            <a:schemeClr val="tx1"/>
                          </a:solidFill>
                          <a:latin typeface="Graphik Light"/>
                          <a:cs typeface="Graphik Light"/>
                        </a:rPr>
                        <a:t>4.2+ Smart</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latin typeface="Graphik Regular"/>
                          <a:cs typeface="Graphik Regular"/>
                        </a:rPr>
                        <a:t>802.15.4: </a:t>
                      </a:r>
                      <a:r>
                        <a:rPr lang="en-US" sz="1400" dirty="0" err="1" smtClean="0">
                          <a:solidFill>
                            <a:schemeClr val="tx1"/>
                          </a:solidFill>
                          <a:latin typeface="Graphik Light"/>
                          <a:cs typeface="Graphik Light"/>
                        </a:rPr>
                        <a:t>Zigbee</a:t>
                      </a:r>
                      <a:r>
                        <a:rPr lang="en-US" sz="1400" dirty="0" smtClean="0">
                          <a:solidFill>
                            <a:schemeClr val="tx1"/>
                          </a:solidFill>
                          <a:latin typeface="Graphik Light"/>
                          <a:cs typeface="Graphik Light"/>
                        </a:rPr>
                        <a:t>, Thread</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latin typeface="Graphik Regular"/>
                          <a:cs typeface="Graphik Regular"/>
                        </a:rPr>
                        <a:t>Ethernet: </a:t>
                      </a:r>
                      <a:r>
                        <a:rPr lang="en-US" sz="1400" dirty="0" smtClean="0">
                          <a:solidFill>
                            <a:schemeClr val="tx1"/>
                          </a:solidFill>
                          <a:latin typeface="Graphik Light"/>
                          <a:cs typeface="Graphik Light"/>
                        </a:rPr>
                        <a:t>10/100/1000 Base-T MAC (external</a:t>
                      </a:r>
                      <a:r>
                        <a:rPr lang="en-US" sz="1400" baseline="0" dirty="0" smtClean="0">
                          <a:solidFill>
                            <a:schemeClr val="tx1"/>
                          </a:solidFill>
                          <a:latin typeface="Graphik Light"/>
                          <a:cs typeface="Graphik Light"/>
                        </a:rPr>
                        <a:t> PHY required)</a:t>
                      </a:r>
                      <a:endParaRPr lang="en-US" sz="1400" dirty="0" smtClean="0">
                        <a:solidFill>
                          <a:schemeClr val="tx1"/>
                        </a:solidFill>
                        <a:latin typeface="Graphik Light"/>
                        <a:cs typeface="Graphik Light"/>
                      </a:endParaRPr>
                    </a:p>
                  </a:txBody>
                  <a:tcPr marL="121920" marR="121920" marT="60960" marB="60960" anchor="ctr">
                    <a:lnL w="6350" cap="flat" cmpd="sng" algn="ctr">
                      <a:solidFill>
                        <a:scrgbClr r="0" g="0" b="0"/>
                      </a:solidFill>
                      <a:prstDash val="solid"/>
                      <a:round/>
                      <a:headEnd type="none" w="med" len="med"/>
                      <a:tailEnd type="none" w="med" len="med"/>
                    </a:lnL>
                    <a:lnR w="12700" cmpd="sng">
                      <a:noFill/>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r>
              <a:tr h="404085">
                <a:tc>
                  <a:txBody>
                    <a:bodyPr/>
                    <a:lstStyle/>
                    <a:p>
                      <a:pPr algn="r"/>
                      <a:r>
                        <a:rPr lang="en-US" sz="1400" b="1" dirty="0" smtClean="0">
                          <a:solidFill>
                            <a:schemeClr val="tx1"/>
                          </a:solidFill>
                          <a:latin typeface="Graphik Regular"/>
                          <a:cs typeface="Graphik Regular"/>
                        </a:rPr>
                        <a:t>Security</a:t>
                      </a:r>
                      <a:endParaRPr lang="en-US" sz="1400" b="1" dirty="0">
                        <a:solidFill>
                          <a:schemeClr val="tx1"/>
                        </a:solidFill>
                        <a:latin typeface="Graphik Regular"/>
                        <a:cs typeface="Graphik Regular"/>
                      </a:endParaRPr>
                    </a:p>
                  </a:txBody>
                  <a:tcPr marL="121920" marR="121920" marT="60960" marB="60960" anchor="ctr">
                    <a:lnL w="12700"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c>
                  <a:txBody>
                    <a:bodyPr/>
                    <a:lstStyle/>
                    <a:p>
                      <a:pPr algn="l">
                        <a:tabLst>
                          <a:tab pos="4302125" algn="l"/>
                        </a:tabLst>
                      </a:pPr>
                      <a:r>
                        <a:rPr lang="en-US" sz="1400" dirty="0" smtClean="0">
                          <a:solidFill>
                            <a:schemeClr val="tx1"/>
                          </a:solidFill>
                          <a:latin typeface="Graphik Light"/>
                          <a:cs typeface="Graphik Light"/>
                        </a:rPr>
                        <a:t>Secure</a:t>
                      </a:r>
                      <a:r>
                        <a:rPr lang="en-US" sz="1400" baseline="0" dirty="0" smtClean="0">
                          <a:solidFill>
                            <a:schemeClr val="tx1"/>
                          </a:solidFill>
                          <a:latin typeface="Graphik Light"/>
                          <a:cs typeface="Graphik Light"/>
                        </a:rPr>
                        <a:t> element, EAL Level 5, unique device certificate and keys, PKI with mutual authentication to cloud, hardware crypto engine; secure boot*, KMS*, TEE*, 	</a:t>
                      </a:r>
                      <a:r>
                        <a:rPr lang="en-US" sz="1000" baseline="0" dirty="0" smtClean="0">
                          <a:solidFill>
                            <a:schemeClr val="tx1"/>
                          </a:solidFill>
                          <a:latin typeface="Graphik Light"/>
                          <a:cs typeface="Graphik Light"/>
                        </a:rPr>
                        <a:t>*</a:t>
                      </a:r>
                      <a:r>
                        <a:rPr lang="en-US" sz="800" baseline="0" dirty="0" smtClean="0">
                          <a:solidFill>
                            <a:schemeClr val="tx1"/>
                          </a:solidFill>
                          <a:latin typeface="Graphik Medium"/>
                          <a:cs typeface="Graphik Medium"/>
                        </a:rPr>
                        <a:t>S-modules</a:t>
                      </a:r>
                      <a:endParaRPr lang="en-US" sz="800" dirty="0">
                        <a:solidFill>
                          <a:schemeClr val="tx1"/>
                        </a:solidFill>
                        <a:latin typeface="Graphik Medium"/>
                        <a:cs typeface="Graphik Medium"/>
                      </a:endParaRPr>
                    </a:p>
                  </a:txBody>
                  <a:tcPr marL="121920" marR="121920" marT="60960" marB="60960" anchor="ctr">
                    <a:lnL w="6350" cap="flat" cmpd="sng" algn="ctr">
                      <a:solidFill>
                        <a:scrgbClr r="0" g="0" b="0"/>
                      </a:solidFill>
                      <a:prstDash val="solid"/>
                      <a:round/>
                      <a:headEnd type="none" w="med" len="med"/>
                      <a:tailEnd type="none" w="med" len="med"/>
                    </a:lnL>
                    <a:lnR w="12700" cmpd="sng">
                      <a:noFill/>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r>
              <a:tr h="185645">
                <a:tc>
                  <a:txBody>
                    <a:bodyPr/>
                    <a:lstStyle/>
                    <a:p>
                      <a:pPr algn="r"/>
                      <a:r>
                        <a:rPr lang="en-US" sz="1400" b="0" dirty="0" smtClean="0">
                          <a:solidFill>
                            <a:schemeClr val="tx1"/>
                          </a:solidFill>
                          <a:latin typeface="Graphik Regular"/>
                          <a:cs typeface="Graphik Regular"/>
                        </a:rPr>
                        <a:t>I/O</a:t>
                      </a:r>
                      <a:endParaRPr lang="en-US" sz="1400" b="0" dirty="0">
                        <a:solidFill>
                          <a:schemeClr val="tx1"/>
                        </a:solidFill>
                        <a:latin typeface="Graphik Regular"/>
                        <a:cs typeface="Graphik Regular"/>
                      </a:endParaRPr>
                    </a:p>
                  </a:txBody>
                  <a:tcPr marL="121920" marR="121920" marT="60960" marB="60960" anchor="ctr">
                    <a:lnL w="12700"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c>
                  <a:txBody>
                    <a:bodyPr/>
                    <a:lstStyle/>
                    <a:p>
                      <a:pPr marL="0" marR="0" indent="0" algn="l" defTabSz="686257"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latin typeface="Graphik Light"/>
                          <a:cs typeface="Graphik Light"/>
                        </a:rPr>
                        <a:t>GPIO, UART, I2C, SPI, USB Host, USB OTG, HSIC, ADC, PWM, I2S, JTAG</a:t>
                      </a:r>
                    </a:p>
                  </a:txBody>
                  <a:tcPr marL="121920" marR="121920" marT="60960" marB="60960" anchor="ctr">
                    <a:lnL w="6350" cap="flat" cmpd="sng" algn="ctr">
                      <a:solidFill>
                        <a:scrgbClr r="0" g="0" b="0"/>
                      </a:solidFill>
                      <a:prstDash val="solid"/>
                      <a:round/>
                      <a:headEnd type="none" w="med" len="med"/>
                      <a:tailEnd type="none" w="med" len="med"/>
                    </a:lnL>
                    <a:lnR w="12700" cmpd="sng">
                      <a:noFill/>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r>
              <a:tr h="211044">
                <a:tc>
                  <a:txBody>
                    <a:bodyPr/>
                    <a:lstStyle/>
                    <a:p>
                      <a:pPr algn="r"/>
                      <a:r>
                        <a:rPr lang="en-US" sz="1400" b="0" dirty="0" smtClean="0">
                          <a:solidFill>
                            <a:schemeClr val="tx1"/>
                          </a:solidFill>
                          <a:latin typeface="Graphik Regular"/>
                          <a:cs typeface="Graphik Regular"/>
                        </a:rPr>
                        <a:t>Temperature</a:t>
                      </a:r>
                      <a:r>
                        <a:rPr lang="en-US" sz="1400" b="0" baseline="0" dirty="0" smtClean="0">
                          <a:solidFill>
                            <a:schemeClr val="tx1"/>
                          </a:solidFill>
                          <a:latin typeface="Graphik Regular"/>
                          <a:cs typeface="Graphik Regular"/>
                        </a:rPr>
                        <a:t> range</a:t>
                      </a:r>
                      <a:endParaRPr lang="en-US" sz="1400" b="0" dirty="0">
                        <a:solidFill>
                          <a:schemeClr val="tx1"/>
                        </a:solidFill>
                        <a:latin typeface="Graphik Regular"/>
                        <a:cs typeface="Graphik Regular"/>
                      </a:endParaRPr>
                    </a:p>
                  </a:txBody>
                  <a:tcPr marL="121920" marR="121920" marT="60960" marB="60960" anchor="ctr">
                    <a:lnL w="12700"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c>
                  <a:txBody>
                    <a:bodyPr/>
                    <a:lstStyle/>
                    <a:p>
                      <a:pPr marL="0" marR="0" indent="0" algn="l" defTabSz="686257"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latin typeface="Graphik Light"/>
                          <a:cs typeface="Graphik Light"/>
                        </a:rPr>
                        <a:t>-25° to 85° (°C)</a:t>
                      </a:r>
                      <a:r>
                        <a:rPr lang="en-US" sz="1400" baseline="0" dirty="0" smtClean="0">
                          <a:solidFill>
                            <a:schemeClr val="tx1"/>
                          </a:solidFill>
                          <a:latin typeface="Graphik Light"/>
                          <a:cs typeface="Graphik Light"/>
                        </a:rPr>
                        <a:t> </a:t>
                      </a:r>
                    </a:p>
                  </a:txBody>
                  <a:tcPr marL="121920" marR="121920" marT="60960" marB="60960" anchor="ctr">
                    <a:lnL w="6350" cap="flat" cmpd="sng" algn="ctr">
                      <a:solidFill>
                        <a:scrgbClr r="0" g="0" b="0"/>
                      </a:solidFill>
                      <a:prstDash val="solid"/>
                      <a:round/>
                      <a:headEnd type="none" w="med" len="med"/>
                      <a:tailEnd type="none" w="med" len="med"/>
                    </a:lnL>
                    <a:lnR w="12700" cmpd="sng">
                      <a:noFill/>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r>
              <a:tr h="0">
                <a:tc>
                  <a:txBody>
                    <a:bodyPr/>
                    <a:lstStyle/>
                    <a:p>
                      <a:pPr algn="r"/>
                      <a:r>
                        <a:rPr lang="en-US" sz="1400" b="0" dirty="0" smtClean="0">
                          <a:solidFill>
                            <a:schemeClr val="tx1"/>
                          </a:solidFill>
                          <a:latin typeface="Graphik Regular"/>
                          <a:cs typeface="Graphik Regular"/>
                        </a:rPr>
                        <a:t>Size</a:t>
                      </a:r>
                    </a:p>
                  </a:txBody>
                  <a:tcPr marL="121920" marR="121920" marT="60960" marB="60960" anchor="ctr">
                    <a:lnL w="12700"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latin typeface="Graphik Light"/>
                          <a:cs typeface="Graphik Light"/>
                        </a:rPr>
                        <a:t>36 mm W x 49 mm H x 3.4 mm D</a:t>
                      </a:r>
                    </a:p>
                  </a:txBody>
                  <a:tcPr marL="121920" marR="121920" marT="60960" marB="60960" anchor="ctr">
                    <a:lnL w="6350" cap="flat" cmpd="sng" algn="ctr">
                      <a:solidFill>
                        <a:scrgbClr r="0" g="0" b="0"/>
                      </a:solidFill>
                      <a:prstDash val="solid"/>
                      <a:round/>
                      <a:headEnd type="none" w="med" len="med"/>
                      <a:tailEnd type="none" w="med" len="med"/>
                    </a:lnL>
                    <a:lnR w="12700" cmpd="sng">
                      <a:noFill/>
                    </a:lnR>
                    <a:lnT w="6350"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7" name="Content Placeholder 2"/>
          <p:cNvSpPr>
            <a:spLocks noGrp="1"/>
          </p:cNvSpPr>
          <p:nvPr>
            <p:ph idx="1"/>
          </p:nvPr>
        </p:nvSpPr>
        <p:spPr>
          <a:xfrm>
            <a:off x="694945" y="4397602"/>
            <a:ext cx="4375314" cy="2979227"/>
          </a:xfrm>
        </p:spPr>
        <p:txBody>
          <a:bodyPr/>
          <a:lstStyle/>
          <a:p>
            <a:pPr>
              <a:lnSpc>
                <a:spcPct val="100000"/>
              </a:lnSpc>
              <a:spcBef>
                <a:spcPts val="800"/>
              </a:spcBef>
              <a:spcAft>
                <a:spcPts val="400"/>
              </a:spcAft>
            </a:pPr>
            <a:r>
              <a:rPr lang="en-US" sz="1800" dirty="0" smtClean="0"/>
              <a:t>Industrial and home gateways</a:t>
            </a:r>
          </a:p>
          <a:p>
            <a:pPr>
              <a:lnSpc>
                <a:spcPct val="100000"/>
              </a:lnSpc>
              <a:spcBef>
                <a:spcPts val="800"/>
              </a:spcBef>
              <a:spcAft>
                <a:spcPts val="400"/>
              </a:spcAft>
            </a:pPr>
            <a:r>
              <a:rPr lang="en-US" sz="1800" dirty="0" smtClean="0"/>
              <a:t>Voice-controlled speakers</a:t>
            </a:r>
          </a:p>
          <a:p>
            <a:pPr>
              <a:lnSpc>
                <a:spcPct val="100000"/>
              </a:lnSpc>
              <a:spcBef>
                <a:spcPts val="800"/>
              </a:spcBef>
              <a:spcAft>
                <a:spcPts val="400"/>
              </a:spcAft>
            </a:pPr>
            <a:r>
              <a:rPr lang="en-US" sz="1800" dirty="0" smtClean="0"/>
              <a:t>Building zone controllers</a:t>
            </a:r>
          </a:p>
          <a:p>
            <a:pPr>
              <a:lnSpc>
                <a:spcPct val="100000"/>
              </a:lnSpc>
              <a:spcBef>
                <a:spcPts val="800"/>
              </a:spcBef>
              <a:spcAft>
                <a:spcPts val="400"/>
              </a:spcAft>
            </a:pPr>
            <a:r>
              <a:rPr lang="en-US" sz="1800" dirty="0" smtClean="0"/>
              <a:t>Display-based healthcare monitors</a:t>
            </a:r>
          </a:p>
          <a:p>
            <a:pPr>
              <a:lnSpc>
                <a:spcPct val="100000"/>
              </a:lnSpc>
              <a:spcBef>
                <a:spcPts val="800"/>
              </a:spcBef>
              <a:spcAft>
                <a:spcPts val="400"/>
              </a:spcAft>
            </a:pPr>
            <a:endParaRPr lang="en-US" sz="1800" dirty="0" smtClean="0"/>
          </a:p>
        </p:txBody>
      </p:sp>
      <p:grpSp>
        <p:nvGrpSpPr>
          <p:cNvPr id="16" name="Group 15"/>
          <p:cNvGrpSpPr>
            <a:grpSpLocks noChangeAspect="1"/>
          </p:cNvGrpSpPr>
          <p:nvPr/>
        </p:nvGrpSpPr>
        <p:grpSpPr>
          <a:xfrm>
            <a:off x="10750384" y="1221229"/>
            <a:ext cx="1177341" cy="214399"/>
            <a:chOff x="5961254" y="1443600"/>
            <a:chExt cx="876748" cy="159660"/>
          </a:xfrm>
        </p:grpSpPr>
        <p:pic>
          <p:nvPicPr>
            <p:cNvPr id="17" name="Picture 16" descr="bluetooth.png"/>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383230" y="1443600"/>
              <a:ext cx="159661" cy="159660"/>
            </a:xfrm>
            <a:prstGeom prst="rect">
              <a:avLst/>
            </a:prstGeom>
          </p:spPr>
        </p:pic>
        <p:pic>
          <p:nvPicPr>
            <p:cNvPr id="18" name="Picture 17" descr="wifi.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9180" y="1443600"/>
              <a:ext cx="248822" cy="159660"/>
            </a:xfrm>
            <a:prstGeom prst="rect">
              <a:avLst/>
            </a:prstGeom>
          </p:spPr>
        </p:pic>
        <p:pic>
          <p:nvPicPr>
            <p:cNvPr id="19" name="Picture 18" descr="thread-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1254" y="1443600"/>
              <a:ext cx="158803" cy="159660"/>
            </a:xfrm>
            <a:prstGeom prst="rect">
              <a:avLst/>
            </a:prstGeom>
          </p:spPr>
        </p:pic>
        <p:pic>
          <p:nvPicPr>
            <p:cNvPr id="20" name="Picture 19" descr="zigbee2.png"/>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173062" y="1443600"/>
              <a:ext cx="162322" cy="159660"/>
            </a:xfrm>
            <a:prstGeom prst="rect">
              <a:avLst/>
            </a:prstGeom>
          </p:spPr>
        </p:pic>
      </p:grpSp>
    </p:spTree>
    <p:extLst>
      <p:ext uri="{BB962C8B-B14F-4D97-AF65-F5344CB8AC3E}">
        <p14:creationId xmlns:p14="http://schemas.microsoft.com/office/powerpoint/2010/main" val="287781930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raphik Regular"/>
                <a:cs typeface="Graphik Regular"/>
              </a:rPr>
              <a:t>SSL/TLS/DTLS</a:t>
            </a:r>
            <a:endParaRPr lang="en-US" dirty="0">
              <a:latin typeface="Graphik Regular"/>
              <a:cs typeface="Graphik Regular"/>
            </a:endParaRPr>
          </a:p>
        </p:txBody>
      </p:sp>
      <p:sp>
        <p:nvSpPr>
          <p:cNvPr id="3" name="Content Placeholder 2"/>
          <p:cNvSpPr>
            <a:spLocks noGrp="1"/>
          </p:cNvSpPr>
          <p:nvPr>
            <p:ph idx="1"/>
          </p:nvPr>
        </p:nvSpPr>
        <p:spPr/>
        <p:txBody>
          <a:bodyPr/>
          <a:lstStyle/>
          <a:p>
            <a:pPr>
              <a:buFont typeface="Wingdings" charset="2"/>
              <a:buChar char="§"/>
            </a:pPr>
            <a:r>
              <a:rPr lang="en-US" dirty="0" smtClean="0"/>
              <a:t>Transport Layer Security(TLS) and its predecessor, Secure Socket Layer(SSL) are cryptographic protocols designed to provide communication security.</a:t>
            </a:r>
          </a:p>
          <a:p>
            <a:pPr>
              <a:buFont typeface="Wingdings" charset="2"/>
              <a:buChar char="§"/>
            </a:pPr>
            <a:r>
              <a:rPr lang="en-US" dirty="0" smtClean="0"/>
              <a:t>Use X.509 certificates(asymmetric) cryptography to authenticate the counterparty</a:t>
            </a:r>
          </a:p>
          <a:p>
            <a:pPr>
              <a:buFont typeface="Wingdings" charset="2"/>
              <a:buChar char="§"/>
            </a:pPr>
            <a:r>
              <a:rPr lang="en-US" dirty="0" smtClean="0"/>
              <a:t>Negotiate a symmetric session key, which is to be used for data encryption</a:t>
            </a:r>
          </a:p>
          <a:p>
            <a:pPr>
              <a:buFont typeface="Wingdings" charset="2"/>
              <a:buChar char="§"/>
            </a:pPr>
            <a:r>
              <a:rPr lang="en-US" dirty="0" smtClean="0"/>
              <a:t>DTLS is an implementation of </a:t>
            </a:r>
            <a:r>
              <a:rPr lang="en-US" smtClean="0"/>
              <a:t>TLS over UDP</a:t>
            </a:r>
            <a:endParaRPr lang="en-US" dirty="0"/>
          </a:p>
        </p:txBody>
      </p:sp>
    </p:spTree>
    <p:extLst>
      <p:ext uri="{BB962C8B-B14F-4D97-AF65-F5344CB8AC3E}">
        <p14:creationId xmlns:p14="http://schemas.microsoft.com/office/powerpoint/2010/main" val="169638527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raphik Regular"/>
                <a:cs typeface="Graphik Regular"/>
              </a:rPr>
              <a:t>Secure Communication </a:t>
            </a:r>
            <a:endParaRPr lang="en-US" dirty="0">
              <a:latin typeface="Graphik Regular"/>
              <a:cs typeface="Graphik Regular"/>
            </a:endParaRPr>
          </a:p>
        </p:txBody>
      </p:sp>
      <p:sp>
        <p:nvSpPr>
          <p:cNvPr id="4" name="Content Placeholder 2"/>
          <p:cNvSpPr>
            <a:spLocks noGrp="1"/>
          </p:cNvSpPr>
          <p:nvPr>
            <p:ph idx="1"/>
          </p:nvPr>
        </p:nvSpPr>
        <p:spPr>
          <a:xfrm>
            <a:off x="600864" y="1806555"/>
            <a:ext cx="10799064" cy="4351338"/>
          </a:xfrm>
        </p:spPr>
        <p:txBody>
          <a:bodyPr/>
          <a:lstStyle/>
          <a:p>
            <a:pPr marL="0" lvl="0" indent="0">
              <a:buNone/>
            </a:pPr>
            <a:r>
              <a:rPr lang="en-US" dirty="0" smtClean="0"/>
              <a:t>ARTIK Modules support:</a:t>
            </a:r>
            <a:endParaRPr lang="en-US" dirty="0"/>
          </a:p>
          <a:p>
            <a:pPr lvl="1">
              <a:buFont typeface="Wingdings" charset="2"/>
              <a:buChar char="§"/>
            </a:pPr>
            <a:r>
              <a:rPr lang="en-US" dirty="0" smtClean="0"/>
              <a:t>A unique pair of key and cert from ARTIK PKI</a:t>
            </a:r>
          </a:p>
          <a:p>
            <a:pPr lvl="1">
              <a:buFont typeface="Wingdings" charset="2"/>
              <a:buChar char="§"/>
            </a:pPr>
            <a:r>
              <a:rPr lang="en-US" dirty="0" smtClean="0"/>
              <a:t>True random number generator</a:t>
            </a:r>
            <a:endParaRPr lang="en-US" dirty="0"/>
          </a:p>
          <a:p>
            <a:pPr lvl="1">
              <a:buFont typeface="Wingdings" charset="2"/>
              <a:buChar char="§"/>
            </a:pPr>
            <a:r>
              <a:rPr lang="en-US" dirty="0" smtClean="0"/>
              <a:t>Cryptographic Accelerator, Encoding </a:t>
            </a:r>
            <a:r>
              <a:rPr lang="en-US" dirty="0"/>
              <a:t>and decoding of packages</a:t>
            </a:r>
          </a:p>
          <a:p>
            <a:pPr lvl="1">
              <a:buFont typeface="Wingdings" charset="2"/>
              <a:buChar char="§"/>
            </a:pPr>
            <a:r>
              <a:rPr lang="en-US" dirty="0"/>
              <a:t>TLS/DTLS library for creating the </a:t>
            </a:r>
            <a:r>
              <a:rPr lang="en-US" dirty="0" smtClean="0"/>
              <a:t>channel </a:t>
            </a:r>
          </a:p>
          <a:p>
            <a:pPr lvl="1">
              <a:buFont typeface="Wingdings" charset="2"/>
              <a:buChar char="§"/>
            </a:pPr>
            <a:r>
              <a:rPr lang="en-US" dirty="0" err="1" smtClean="0">
                <a:latin typeface="Graphik Light"/>
                <a:cs typeface="Graphik Light"/>
              </a:rPr>
              <a:t>OpenSSL</a:t>
            </a:r>
            <a:r>
              <a:rPr lang="en-US" dirty="0" smtClean="0">
                <a:latin typeface="Graphik Light"/>
                <a:cs typeface="Graphik Light"/>
              </a:rPr>
              <a:t> Engine which takes </a:t>
            </a:r>
            <a:r>
              <a:rPr lang="en-US" dirty="0">
                <a:latin typeface="Graphik Light"/>
                <a:cs typeface="Graphik Light"/>
              </a:rPr>
              <a:t>advantage of the hardware accelerated ARTIK security library </a:t>
            </a:r>
            <a:r>
              <a:rPr lang="en-US" dirty="0" smtClean="0">
                <a:latin typeface="Graphik Light"/>
                <a:cs typeface="Graphik Light"/>
              </a:rPr>
              <a:t>to get keys from the secure element, encrypt and decrypt, encode and decode.. </a:t>
            </a:r>
            <a:r>
              <a:rPr lang="en-US" dirty="0" smtClean="0">
                <a:solidFill>
                  <a:schemeClr val="tx1"/>
                </a:solidFill>
                <a:latin typeface="Graphik Light"/>
                <a:cs typeface="Graphik Light"/>
              </a:rPr>
              <a:t>(Supported </a:t>
            </a:r>
            <a:r>
              <a:rPr lang="en-US" dirty="0" err="1" smtClean="0">
                <a:solidFill>
                  <a:schemeClr val="tx1"/>
                </a:solidFill>
                <a:latin typeface="Graphik Light"/>
                <a:cs typeface="Graphik Light"/>
              </a:rPr>
              <a:t>OpenSSL</a:t>
            </a:r>
            <a:r>
              <a:rPr lang="en-US" dirty="0" smtClean="0">
                <a:solidFill>
                  <a:schemeClr val="tx1"/>
                </a:solidFill>
                <a:latin typeface="Graphik Light"/>
                <a:cs typeface="Graphik Light"/>
              </a:rPr>
              <a:t> Ciphers: ECB, CBC, CTR etc.)</a:t>
            </a:r>
          </a:p>
          <a:p>
            <a:pPr marL="0" indent="0">
              <a:buNone/>
            </a:pPr>
            <a:endParaRPr lang="en-US" dirty="0" smtClean="0"/>
          </a:p>
          <a:p>
            <a:endParaRPr lang="en-US" dirty="0"/>
          </a:p>
          <a:p>
            <a:endParaRPr lang="en-US" dirty="0"/>
          </a:p>
        </p:txBody>
      </p:sp>
    </p:spTree>
    <p:extLst>
      <p:ext uri="{BB962C8B-B14F-4D97-AF65-F5344CB8AC3E}">
        <p14:creationId xmlns:p14="http://schemas.microsoft.com/office/powerpoint/2010/main" val="231750274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raphik Regular"/>
                <a:cs typeface="Graphik Regular"/>
              </a:rPr>
              <a:t>Secure Communication</a:t>
            </a:r>
            <a:endParaRPr lang="en-US" dirty="0">
              <a:latin typeface="Graphik Regular"/>
              <a:cs typeface="Graphik Regular"/>
            </a:endParaRPr>
          </a:p>
        </p:txBody>
      </p:sp>
      <p:graphicFrame>
        <p:nvGraphicFramePr>
          <p:cNvPr id="5" name="Content Placeholder 5"/>
          <p:cNvGraphicFramePr>
            <a:graphicFrameLocks noGrp="1"/>
          </p:cNvGraphicFramePr>
          <p:nvPr>
            <p:ph sz="quarter" idx="4294967295"/>
            <p:extLst>
              <p:ext uri="{D42A27DB-BD31-4B8C-83A1-F6EECF244321}">
                <p14:modId xmlns:p14="http://schemas.microsoft.com/office/powerpoint/2010/main" val="4132628166"/>
              </p:ext>
            </p:extLst>
          </p:nvPr>
        </p:nvGraphicFramePr>
        <p:xfrm>
          <a:off x="694944" y="1117602"/>
          <a:ext cx="10799064" cy="5236250"/>
        </p:xfrm>
        <a:graphic>
          <a:graphicData uri="http://schemas.openxmlformats.org/drawingml/2006/table">
            <a:tbl>
              <a:tblPr firstRow="1" bandRow="1">
                <a:tableStyleId>{5940675A-B579-460E-94D1-54222C63F5DA}</a:tableStyleId>
              </a:tblPr>
              <a:tblGrid>
                <a:gridCol w="1645513"/>
                <a:gridCol w="3454010"/>
                <a:gridCol w="1700050"/>
                <a:gridCol w="1689907"/>
                <a:gridCol w="2309584"/>
              </a:tblGrid>
              <a:tr h="281272">
                <a:tc gridSpan="2">
                  <a:txBody>
                    <a:bodyPr/>
                    <a:lstStyle/>
                    <a:p>
                      <a:endParaRPr lang="en-US" sz="1100" b="1" dirty="0">
                        <a:solidFill>
                          <a:schemeClr val="bg1"/>
                        </a:solidFill>
                        <a:latin typeface="Graphik Light"/>
                        <a:cs typeface="Graphik Light"/>
                      </a:endParaRPr>
                    </a:p>
                  </a:txBody>
                  <a:tcPr marL="68724" marR="68724" marT="34290" marB="34290">
                    <a:lnL w="635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noFill/>
                  </a:tcPr>
                </a:tc>
                <a:tc hMerge="1">
                  <a:txBody>
                    <a:bodyPr/>
                    <a:lstStyle/>
                    <a:p>
                      <a:endParaRPr lang="en-US" sz="14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100" b="1" dirty="0" smtClean="0">
                          <a:solidFill>
                            <a:schemeClr val="bg1"/>
                          </a:solidFill>
                          <a:latin typeface="Helvetica Neue"/>
                          <a:cs typeface="Helvetica Neue"/>
                        </a:rPr>
                        <a:t>ARTIK module </a:t>
                      </a:r>
                    </a:p>
                    <a:p>
                      <a:pPr algn="ctr"/>
                      <a:r>
                        <a:rPr lang="en-US" sz="1100" b="1" dirty="0" smtClean="0">
                          <a:solidFill>
                            <a:schemeClr val="bg1"/>
                          </a:solidFill>
                          <a:latin typeface="Helvetica Neue"/>
                          <a:cs typeface="Helvetica Neue"/>
                        </a:rPr>
                        <a:t>(05x, 5, 7)</a:t>
                      </a:r>
                    </a:p>
                  </a:txBody>
                  <a:tcPr marL="68724" marR="68724"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schemeClr>
                    </a:solidFill>
                  </a:tcPr>
                </a:tc>
                <a:tc>
                  <a:txBody>
                    <a:bodyPr/>
                    <a:lstStyle/>
                    <a:p>
                      <a:pPr algn="ctr"/>
                      <a:r>
                        <a:rPr lang="en-US" sz="1100" b="1" dirty="0" smtClean="0">
                          <a:solidFill>
                            <a:schemeClr val="bg1"/>
                          </a:solidFill>
                          <a:latin typeface="Helvetica Neue"/>
                          <a:cs typeface="Helvetica Neue"/>
                        </a:rPr>
                        <a:t>ARTIK</a:t>
                      </a:r>
                      <a:r>
                        <a:rPr lang="en-US" sz="1100" b="1" baseline="0" dirty="0" smtClean="0">
                          <a:solidFill>
                            <a:schemeClr val="bg1"/>
                          </a:solidFill>
                          <a:latin typeface="Helvetica Neue"/>
                          <a:cs typeface="Helvetica Neue"/>
                        </a:rPr>
                        <a:t> S</a:t>
                      </a:r>
                      <a:r>
                        <a:rPr lang="en-US" sz="1100" b="1" dirty="0" smtClean="0">
                          <a:solidFill>
                            <a:schemeClr val="bg1"/>
                          </a:solidFill>
                          <a:latin typeface="Helvetica Neue"/>
                          <a:cs typeface="Helvetica Neue"/>
                        </a:rPr>
                        <a:t>-module</a:t>
                      </a:r>
                    </a:p>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smtClean="0">
                          <a:solidFill>
                            <a:schemeClr val="bg1"/>
                          </a:solidFill>
                          <a:latin typeface="Helvetica Neue"/>
                          <a:cs typeface="Helvetica Neue"/>
                        </a:rPr>
                        <a:t>(053s, 055s, 530s, 710s)</a:t>
                      </a:r>
                    </a:p>
                    <a:p>
                      <a:pPr algn="ctr"/>
                      <a:endParaRPr lang="en-US" sz="1100" b="1" dirty="0" smtClean="0">
                        <a:solidFill>
                          <a:schemeClr val="bg1"/>
                        </a:solidFill>
                        <a:latin typeface="Helvetica Neue"/>
                        <a:cs typeface="Helvetica Neue"/>
                      </a:endParaRPr>
                    </a:p>
                  </a:txBody>
                  <a:tcPr marL="68724" marR="68724"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schemeClr>
                    </a:solidFill>
                  </a:tcPr>
                </a:tc>
                <a:tc>
                  <a:txBody>
                    <a:bodyPr/>
                    <a:lstStyle/>
                    <a:p>
                      <a:r>
                        <a:rPr lang="en-US" sz="1100" b="1" dirty="0" smtClean="0">
                          <a:solidFill>
                            <a:schemeClr val="bg1"/>
                          </a:solidFill>
                          <a:latin typeface="Helvetica Neue"/>
                          <a:cs typeface="Helvetica Neue"/>
                        </a:rPr>
                        <a:t>Comments</a:t>
                      </a:r>
                      <a:endParaRPr lang="en-US" sz="1100" b="1" dirty="0">
                        <a:solidFill>
                          <a:schemeClr val="bg1"/>
                        </a:solidFill>
                        <a:latin typeface="Helvetica Neue"/>
                        <a:cs typeface="Helvetica Neue"/>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schemeClr>
                    </a:solidFill>
                  </a:tcPr>
                </a:tc>
              </a:tr>
              <a:tr h="281272">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lumMod val="50000"/>
                            </a:schemeClr>
                          </a:solidFill>
                          <a:latin typeface="Graphik Regular"/>
                          <a:cs typeface="Graphik Regular"/>
                        </a:rPr>
                        <a:t>Secure communication</a:t>
                      </a:r>
                    </a:p>
                  </a:txBody>
                  <a:tcPr marL="68724" marR="68724" marT="34290" marB="3429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r>
                        <a:rPr lang="en-US" sz="1200" b="1" i="0" dirty="0" smtClean="0">
                          <a:solidFill>
                            <a:schemeClr val="tx1">
                              <a:lumMod val="50000"/>
                            </a:schemeClr>
                          </a:solidFill>
                          <a:latin typeface="Graphik Regular"/>
                          <a:ea typeface="Graphik" charset="0"/>
                          <a:cs typeface="Graphik Regular"/>
                        </a:rPr>
                        <a:t>Per device unique key &amp; certificate</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b="1" dirty="0" smtClean="0">
                          <a:solidFill>
                            <a:schemeClr val="tx1">
                              <a:lumMod val="50000"/>
                            </a:schemeClr>
                          </a:solidFill>
                          <a:latin typeface="Graphik Regular"/>
                          <a:cs typeface="Graphik Regular"/>
                          <a:sym typeface="Wingdings"/>
                        </a:rPr>
                        <a:t></a:t>
                      </a:r>
                      <a:endParaRPr lang="en-US" sz="1800" b="1"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b="1" dirty="0" smtClean="0">
                          <a:solidFill>
                            <a:schemeClr val="tx1">
                              <a:lumMod val="50000"/>
                            </a:schemeClr>
                          </a:solidFill>
                          <a:latin typeface="Graphik Regular"/>
                          <a:cs typeface="Graphik Regular"/>
                          <a:sym typeface="Wingdings"/>
                        </a:rPr>
                        <a:t></a:t>
                      </a:r>
                      <a:endParaRPr lang="en-US" sz="1800" b="1"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1" i="0" dirty="0" smtClean="0">
                          <a:solidFill>
                            <a:schemeClr val="tx1">
                              <a:lumMod val="50000"/>
                            </a:schemeClr>
                          </a:solidFill>
                          <a:latin typeface="Graphik Regular"/>
                          <a:ea typeface="Graphik" charset="0"/>
                          <a:cs typeface="Graphik Regular"/>
                        </a:rPr>
                        <a:t>Uniquely identifies device</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281272">
                <a:tc vMerge="1">
                  <a:txBody>
                    <a:bodyPr/>
                    <a:lstStyle/>
                    <a:p>
                      <a:endParaRPr lang="en-US" sz="1400" dirty="0">
                        <a:solidFill>
                          <a:schemeClr val="tx1">
                            <a:lumMod val="50000"/>
                          </a:schemeClr>
                        </a:solidFill>
                      </a:endParaRPr>
                    </a:p>
                  </a:txBody>
                  <a:tcPr/>
                </a:tc>
                <a:tc>
                  <a:txBody>
                    <a:bodyPr/>
                    <a:lstStyle/>
                    <a:p>
                      <a:r>
                        <a:rPr lang="en-US" sz="1200" b="1" i="0" dirty="0" smtClean="0">
                          <a:solidFill>
                            <a:schemeClr val="tx1">
                              <a:lumMod val="50000"/>
                            </a:schemeClr>
                          </a:solidFill>
                          <a:latin typeface="Graphik Regular"/>
                          <a:ea typeface="Graphik" charset="0"/>
                          <a:cs typeface="Graphik Regular"/>
                        </a:rPr>
                        <a:t>Key stored in HW secure element</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b="1" dirty="0" smtClean="0">
                          <a:solidFill>
                            <a:schemeClr val="tx1">
                              <a:lumMod val="50000"/>
                            </a:schemeClr>
                          </a:solidFill>
                          <a:latin typeface="Graphik Regular"/>
                          <a:cs typeface="Graphik Regular"/>
                          <a:sym typeface="Wingdings"/>
                        </a:rPr>
                        <a:t></a:t>
                      </a:r>
                      <a:endParaRPr lang="en-US" sz="1800" b="1"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b="1" dirty="0" smtClean="0">
                          <a:solidFill>
                            <a:schemeClr val="tx1">
                              <a:lumMod val="50000"/>
                            </a:schemeClr>
                          </a:solidFill>
                          <a:latin typeface="Graphik Regular"/>
                          <a:cs typeface="Graphik Regular"/>
                          <a:sym typeface="Wingdings"/>
                        </a:rPr>
                        <a:t></a:t>
                      </a:r>
                      <a:endParaRPr lang="en-US" sz="1800" b="1"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1" i="0" dirty="0" smtClean="0">
                          <a:solidFill>
                            <a:schemeClr val="tx1">
                              <a:lumMod val="50000"/>
                            </a:schemeClr>
                          </a:solidFill>
                          <a:latin typeface="Graphik Regular"/>
                          <a:ea typeface="Graphik" charset="0"/>
                          <a:cs typeface="Graphik Regular"/>
                        </a:rPr>
                        <a:t>Secure key storage</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281272">
                <a:tc vMerge="1">
                  <a:txBody>
                    <a:bodyPr/>
                    <a:lstStyle/>
                    <a:p>
                      <a:endParaRPr lang="en-US"/>
                    </a:p>
                  </a:txBody>
                  <a:tcPr/>
                </a:tc>
                <a:tc>
                  <a:txBody>
                    <a:bodyPr/>
                    <a:lstStyle/>
                    <a:p>
                      <a:r>
                        <a:rPr lang="en-US" sz="1200" b="1" i="0" dirty="0" smtClean="0">
                          <a:solidFill>
                            <a:schemeClr val="tx1">
                              <a:lumMod val="50000"/>
                            </a:schemeClr>
                          </a:solidFill>
                          <a:latin typeface="Graphik Regular"/>
                          <a:ea typeface="Graphik" charset="0"/>
                          <a:cs typeface="Graphik Regular"/>
                        </a:rPr>
                        <a:t>PKI infrastructure</a:t>
                      </a:r>
                      <a:r>
                        <a:rPr lang="en-US" sz="1200" b="1" i="0" baseline="0" dirty="0" smtClean="0">
                          <a:solidFill>
                            <a:schemeClr val="tx1">
                              <a:lumMod val="50000"/>
                            </a:schemeClr>
                          </a:solidFill>
                          <a:latin typeface="Graphik Regular"/>
                          <a:ea typeface="Graphik" charset="0"/>
                          <a:cs typeface="Graphik Regular"/>
                        </a:rPr>
                        <a:t>: </a:t>
                      </a:r>
                      <a:r>
                        <a:rPr lang="en-US" sz="1200" b="1" i="0" dirty="0" smtClean="0">
                          <a:solidFill>
                            <a:schemeClr val="tx1">
                              <a:lumMod val="50000"/>
                            </a:schemeClr>
                          </a:solidFill>
                          <a:latin typeface="Graphik Regular"/>
                          <a:ea typeface="Graphik" charset="0"/>
                          <a:cs typeface="Graphik Regular"/>
                        </a:rPr>
                        <a:t>Mutual</a:t>
                      </a:r>
                      <a:r>
                        <a:rPr lang="en-US" sz="1200" b="1" i="0" baseline="0" dirty="0" smtClean="0">
                          <a:solidFill>
                            <a:schemeClr val="tx1">
                              <a:lumMod val="50000"/>
                            </a:schemeClr>
                          </a:solidFill>
                          <a:latin typeface="Graphik Regular"/>
                          <a:ea typeface="Graphik" charset="0"/>
                          <a:cs typeface="Graphik Regular"/>
                        </a:rPr>
                        <a:t> authentication of device and cloud</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b="1" dirty="0" smtClean="0">
                          <a:solidFill>
                            <a:schemeClr val="tx1">
                              <a:lumMod val="50000"/>
                            </a:schemeClr>
                          </a:solidFill>
                          <a:latin typeface="Graphik Regular"/>
                          <a:cs typeface="Graphik Regular"/>
                          <a:sym typeface="Wingdings"/>
                        </a:rPr>
                        <a:t></a:t>
                      </a:r>
                      <a:endParaRPr lang="en-US" sz="1800" b="1"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b="1" dirty="0" smtClean="0">
                          <a:solidFill>
                            <a:schemeClr val="tx1">
                              <a:lumMod val="50000"/>
                            </a:schemeClr>
                          </a:solidFill>
                          <a:latin typeface="Graphik Regular"/>
                          <a:cs typeface="Graphik Regular"/>
                          <a:sym typeface="Wingdings"/>
                        </a:rPr>
                        <a:t></a:t>
                      </a:r>
                      <a:endParaRPr lang="en-US" sz="1800" b="1"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1" i="0" dirty="0" smtClean="0">
                          <a:solidFill>
                            <a:schemeClr val="tx1">
                              <a:lumMod val="50000"/>
                            </a:schemeClr>
                          </a:solidFill>
                          <a:latin typeface="Graphik Regular"/>
                          <a:ea typeface="Graphik" charset="0"/>
                          <a:cs typeface="Graphik Regular"/>
                        </a:rPr>
                        <a:t>Device talks to authorized</a:t>
                      </a:r>
                      <a:r>
                        <a:rPr lang="en-US" sz="1200" b="1" i="0" baseline="0" dirty="0" smtClean="0">
                          <a:solidFill>
                            <a:schemeClr val="tx1">
                              <a:lumMod val="50000"/>
                            </a:schemeClr>
                          </a:solidFill>
                          <a:latin typeface="Graphik Regular"/>
                          <a:ea typeface="Graphik" charset="0"/>
                          <a:cs typeface="Graphik Regular"/>
                        </a:rPr>
                        <a:t> cloud and vice versa</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376586">
                <a:tc vMerge="1">
                  <a:txBody>
                    <a:bodyPr/>
                    <a:lstStyle/>
                    <a:p>
                      <a:endParaRPr lang="en-US" sz="1400" dirty="0">
                        <a:solidFill>
                          <a:schemeClr val="tx1">
                            <a:lumMod val="50000"/>
                          </a:schemeClr>
                        </a:solidFill>
                      </a:endParaRPr>
                    </a:p>
                  </a:txBody>
                  <a:tcPr/>
                </a:tc>
                <a:tc>
                  <a:txBody>
                    <a:bodyPr/>
                    <a:lstStyle/>
                    <a:p>
                      <a:r>
                        <a:rPr lang="en-US" sz="1200" b="1" i="0" dirty="0" smtClean="0">
                          <a:solidFill>
                            <a:schemeClr val="tx1">
                              <a:lumMod val="50000"/>
                            </a:schemeClr>
                          </a:solidFill>
                          <a:latin typeface="Graphik Regular"/>
                          <a:ea typeface="Graphik" charset="0"/>
                          <a:cs typeface="Graphik Regular"/>
                        </a:rPr>
                        <a:t>Post Provisioning</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gn="ctr"/>
                      <a:endParaRPr lang="en-US" sz="1800" b="1"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gn="ctr"/>
                      <a:r>
                        <a:rPr lang="en-US" sz="1800" b="1" dirty="0" smtClean="0">
                          <a:solidFill>
                            <a:schemeClr val="tx1">
                              <a:lumMod val="50000"/>
                            </a:schemeClr>
                          </a:solidFill>
                          <a:latin typeface="Graphik Regular"/>
                          <a:cs typeface="Graphik Regular"/>
                          <a:sym typeface="Wingdings"/>
                        </a:rPr>
                        <a:t></a:t>
                      </a:r>
                      <a:endParaRPr lang="en-US" sz="1800" b="1"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r>
                        <a:rPr lang="en-US" sz="1200" b="1" i="0" dirty="0" smtClean="0">
                          <a:solidFill>
                            <a:schemeClr val="tx1">
                              <a:lumMod val="50000"/>
                            </a:schemeClr>
                          </a:solidFill>
                          <a:latin typeface="Graphik Regular"/>
                          <a:ea typeface="Graphik" charset="0"/>
                          <a:cs typeface="Graphik Regular"/>
                        </a:rPr>
                        <a:t>Provision with your own keys and certificates</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r>
              <a:tr h="281272">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lumMod val="50000"/>
                            </a:schemeClr>
                          </a:solidFill>
                          <a:latin typeface="Graphik Regular"/>
                          <a:cs typeface="Graphik Regular"/>
                        </a:rPr>
                        <a:t>Device</a:t>
                      </a:r>
                      <a:r>
                        <a:rPr lang="en-US" sz="1200" baseline="0" dirty="0" smtClean="0">
                          <a:solidFill>
                            <a:schemeClr val="tx1">
                              <a:lumMod val="50000"/>
                            </a:schemeClr>
                          </a:solidFill>
                          <a:latin typeface="Graphik Regular"/>
                          <a:cs typeface="Graphik Regular"/>
                        </a:rPr>
                        <a:t> protection/ secure code execution </a:t>
                      </a:r>
                      <a:endParaRPr lang="en-US" sz="1200" dirty="0" smtClean="0">
                        <a:solidFill>
                          <a:schemeClr val="tx1">
                            <a:lumMod val="50000"/>
                          </a:schemeClr>
                        </a:solidFill>
                        <a:latin typeface="Graphik Regular"/>
                        <a:cs typeface="Graphik Regular"/>
                      </a:endParaRPr>
                    </a:p>
                  </a:txBody>
                  <a:tcPr marL="68724" marR="68724" marT="34290" marB="3429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KMS infrastructure</a:t>
                      </a:r>
                      <a:r>
                        <a:rPr lang="en-US" sz="1200" b="0" i="0" baseline="0" dirty="0" smtClean="0">
                          <a:solidFill>
                            <a:schemeClr val="tx1">
                              <a:lumMod val="50000"/>
                            </a:schemeClr>
                          </a:solidFill>
                          <a:latin typeface="Graphik Regular"/>
                          <a:ea typeface="Graphik" charset="0"/>
                          <a:cs typeface="Graphik Regular"/>
                        </a:rPr>
                        <a:t> for code signing</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Graphik Regular"/>
                          <a:cs typeface="Graphik Regular"/>
                          <a:sym typeface="Wingdings"/>
                        </a:rPr>
                        <a:t></a:t>
                      </a:r>
                      <a:endParaRPr lang="en-US" sz="18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1" i="0" dirty="0" smtClean="0">
                          <a:solidFill>
                            <a:schemeClr val="tx1">
                              <a:lumMod val="50000"/>
                            </a:schemeClr>
                          </a:solidFill>
                          <a:latin typeface="Graphik Regular"/>
                          <a:ea typeface="Graphik" charset="0"/>
                          <a:cs typeface="Graphik Regular"/>
                        </a:rPr>
                        <a:t>Key Management Service</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281272">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solidFill>
                          <a:schemeClr val="tx1">
                            <a:lumMod val="50000"/>
                          </a:schemeClr>
                        </a:solidFill>
                      </a:endParaRPr>
                    </a:p>
                  </a:txBody>
                  <a:tcPr/>
                </a:tc>
                <a:tc>
                  <a:txBody>
                    <a:bodyPr/>
                    <a:lstStyle/>
                    <a:p>
                      <a:r>
                        <a:rPr lang="en-US" sz="1200" b="0" i="0" dirty="0" smtClean="0">
                          <a:solidFill>
                            <a:schemeClr val="tx1">
                              <a:lumMod val="50000"/>
                            </a:schemeClr>
                          </a:solidFill>
                          <a:latin typeface="Graphik Regular"/>
                          <a:ea typeface="Graphik" charset="0"/>
                          <a:cs typeface="Graphik Regular"/>
                        </a:rPr>
                        <a:t>Code</a:t>
                      </a:r>
                      <a:r>
                        <a:rPr lang="en-US" sz="1200" b="0" i="0" baseline="0" dirty="0" smtClean="0">
                          <a:solidFill>
                            <a:schemeClr val="tx1">
                              <a:lumMod val="50000"/>
                            </a:schemeClr>
                          </a:solidFill>
                          <a:latin typeface="Graphik Regular"/>
                          <a:ea typeface="Graphik" charset="0"/>
                          <a:cs typeface="Graphik Regular"/>
                        </a:rPr>
                        <a:t> verification key in HW</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Graphik Regular"/>
                          <a:cs typeface="Graphik Regular"/>
                          <a:sym typeface="Wingdings"/>
                        </a:rPr>
                        <a:t></a:t>
                      </a:r>
                      <a:endParaRPr lang="en-US" sz="18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1" i="0" dirty="0" smtClean="0">
                          <a:solidFill>
                            <a:schemeClr val="tx1">
                              <a:lumMod val="50000"/>
                            </a:schemeClr>
                          </a:solidFill>
                          <a:latin typeface="Graphik Regular"/>
                          <a:ea typeface="Graphik" charset="0"/>
                          <a:cs typeface="Graphik Regular"/>
                        </a:rPr>
                        <a:t>Secure key storage</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295512">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solidFill>
                          <a:schemeClr val="tx1">
                            <a:lumMod val="50000"/>
                          </a:schemeClr>
                        </a:solidFill>
                      </a:endParaRPr>
                    </a:p>
                  </a:txBody>
                  <a:tcPr/>
                </a:tc>
                <a:tc>
                  <a:txBody>
                    <a:bodyPr/>
                    <a:lstStyle/>
                    <a:p>
                      <a:r>
                        <a:rPr lang="en-US" sz="1200" b="0" i="0" dirty="0" smtClean="0">
                          <a:solidFill>
                            <a:schemeClr val="tx1">
                              <a:lumMod val="50000"/>
                            </a:schemeClr>
                          </a:solidFill>
                          <a:latin typeface="Graphik Regular"/>
                          <a:ea typeface="Graphik" charset="0"/>
                          <a:cs typeface="Graphik Regular"/>
                        </a:rPr>
                        <a:t>Secure boot (check</a:t>
                      </a:r>
                      <a:r>
                        <a:rPr lang="en-US" sz="1200" b="0" i="0" baseline="0" dirty="0" smtClean="0">
                          <a:solidFill>
                            <a:schemeClr val="tx1">
                              <a:lumMod val="50000"/>
                            </a:schemeClr>
                          </a:solidFill>
                          <a:latin typeface="Graphik Regular"/>
                          <a:ea typeface="Graphik" charset="0"/>
                          <a:cs typeface="Graphik Regular"/>
                        </a:rPr>
                        <a:t> for authorized code)</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Graphik Regular"/>
                          <a:cs typeface="Graphik Regular"/>
                          <a:sym typeface="Wingdings"/>
                        </a:rPr>
                        <a:t></a:t>
                      </a:r>
                      <a:endParaRPr lang="en-US" sz="18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1" i="0" dirty="0" smtClean="0">
                          <a:solidFill>
                            <a:schemeClr val="tx1">
                              <a:lumMod val="50000"/>
                            </a:schemeClr>
                          </a:solidFill>
                          <a:latin typeface="Graphik Regular"/>
                          <a:ea typeface="Graphik" charset="0"/>
                          <a:cs typeface="Graphik Regular"/>
                        </a:rPr>
                        <a:t>Boot image verification</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281272">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solidFill>
                          <a:schemeClr val="tx1">
                            <a:lumMod val="50000"/>
                          </a:schemeClr>
                        </a:solidFill>
                      </a:endParaRPr>
                    </a:p>
                  </a:txBody>
                  <a:tcPr/>
                </a:tc>
                <a:tc>
                  <a:txBody>
                    <a:bodyPr/>
                    <a:lstStyle/>
                    <a:p>
                      <a:r>
                        <a:rPr lang="en-US" sz="1200" b="0" i="0" dirty="0" smtClean="0">
                          <a:solidFill>
                            <a:schemeClr val="tx1">
                              <a:lumMod val="50000"/>
                            </a:schemeClr>
                          </a:solidFill>
                          <a:latin typeface="Graphik Regular"/>
                          <a:ea typeface="Graphik" charset="0"/>
                          <a:cs typeface="Graphik Regular"/>
                        </a:rPr>
                        <a:t>JTAG</a:t>
                      </a:r>
                      <a:r>
                        <a:rPr lang="en-US" sz="1200" b="0" i="0" baseline="0" dirty="0" smtClean="0">
                          <a:solidFill>
                            <a:schemeClr val="tx1">
                              <a:lumMod val="50000"/>
                            </a:schemeClr>
                          </a:solidFill>
                          <a:latin typeface="Graphik Regular"/>
                          <a:ea typeface="Graphik" charset="0"/>
                          <a:cs typeface="Graphik Regular"/>
                        </a:rPr>
                        <a:t> access locked</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gn="ct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Graphik Regular"/>
                          <a:cs typeface="Graphik Regular"/>
                          <a:sym typeface="Wingdings"/>
                        </a:rPr>
                        <a:t></a:t>
                      </a:r>
                      <a:endParaRPr lang="en-US" sz="18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r>
                        <a:rPr lang="en-US" sz="1200" b="1" i="0" dirty="0" smtClean="0">
                          <a:solidFill>
                            <a:schemeClr val="tx1">
                              <a:lumMod val="50000"/>
                            </a:schemeClr>
                          </a:solidFill>
                          <a:latin typeface="Graphik Regular"/>
                          <a:ea typeface="Graphik" charset="0"/>
                          <a:cs typeface="Graphik Regular"/>
                        </a:rPr>
                        <a:t>Lock out debug access</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r>
              <a:tr h="440573">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lumMod val="50000"/>
                            </a:schemeClr>
                          </a:solidFill>
                          <a:latin typeface="Graphik Regular"/>
                          <a:cs typeface="Graphik Regular"/>
                        </a:rPr>
                        <a:t>Data protection/</a:t>
                      </a:r>
                      <a:r>
                        <a:rPr lang="en-US" sz="1200" baseline="0" dirty="0" smtClean="0">
                          <a:solidFill>
                            <a:schemeClr val="tx1">
                              <a:lumMod val="50000"/>
                            </a:schemeClr>
                          </a:solidFill>
                          <a:latin typeface="Graphik Regular"/>
                          <a:cs typeface="Graphik Regular"/>
                        </a:rPr>
                        <a:t/>
                      </a:r>
                      <a:br>
                        <a:rPr lang="en-US" sz="1200" baseline="0" dirty="0" smtClean="0">
                          <a:solidFill>
                            <a:schemeClr val="tx1">
                              <a:lumMod val="50000"/>
                            </a:schemeClr>
                          </a:solidFill>
                          <a:latin typeface="Graphik Regular"/>
                          <a:cs typeface="Graphik Regular"/>
                        </a:rPr>
                      </a:br>
                      <a:r>
                        <a:rPr lang="en-US" sz="1200" baseline="0" dirty="0" smtClean="0">
                          <a:solidFill>
                            <a:schemeClr val="tx1">
                              <a:lumMod val="50000"/>
                            </a:schemeClr>
                          </a:solidFill>
                          <a:latin typeface="Graphik Regular"/>
                          <a:cs typeface="Graphik Regular"/>
                        </a:rPr>
                        <a:t>Secure storage</a:t>
                      </a:r>
                      <a:endParaRPr lang="en-US" sz="1200" dirty="0" smtClean="0">
                        <a:solidFill>
                          <a:schemeClr val="tx1">
                            <a:lumMod val="50000"/>
                          </a:schemeClr>
                        </a:solidFill>
                        <a:latin typeface="Graphik Regular"/>
                        <a:cs typeface="Graphik Regular"/>
                      </a:endParaRPr>
                    </a:p>
                  </a:txBody>
                  <a:tcPr marL="68724" marR="68724" marT="34290" marB="3429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Secure OS (separate</a:t>
                      </a:r>
                      <a:r>
                        <a:rPr lang="en-US" sz="1200" b="0" i="0" baseline="0" dirty="0" smtClean="0">
                          <a:solidFill>
                            <a:schemeClr val="tx1">
                              <a:lumMod val="50000"/>
                            </a:schemeClr>
                          </a:solidFill>
                          <a:latin typeface="Graphik Regular"/>
                          <a:ea typeface="Graphik" charset="0"/>
                          <a:cs typeface="Graphik Regular"/>
                        </a:rPr>
                        <a:t> normal &amp; secure operations)</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Graphik Regular"/>
                          <a:cs typeface="Graphik Regular"/>
                          <a:sym typeface="Wingdings"/>
                        </a:rPr>
                        <a:t></a:t>
                      </a:r>
                      <a:endParaRPr lang="en-US" sz="18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1" i="0" dirty="0" smtClean="0">
                          <a:solidFill>
                            <a:schemeClr val="tx1">
                              <a:lumMod val="50000"/>
                            </a:schemeClr>
                          </a:solidFill>
                          <a:latin typeface="Graphik Regular"/>
                          <a:ea typeface="Graphik" charset="0"/>
                          <a:cs typeface="Graphik Regular"/>
                        </a:rPr>
                        <a:t>Hardware enforced secure applications via TEE</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480884">
                <a:tc vMerge="1">
                  <a:txBody>
                    <a:bodyPr/>
                    <a:lstStyle/>
                    <a:p>
                      <a:endParaRPr lang="en-US"/>
                    </a:p>
                  </a:txBody>
                  <a:tcPr/>
                </a:tc>
                <a:tc>
                  <a:txBody>
                    <a:bodyPr/>
                    <a:lstStyle/>
                    <a:p>
                      <a:r>
                        <a:rPr lang="en-US" sz="1200" b="0" i="0" dirty="0" smtClean="0">
                          <a:solidFill>
                            <a:srgbClr val="161617"/>
                          </a:solidFill>
                          <a:latin typeface="Graphik Regular"/>
                          <a:ea typeface="Graphik" charset="0"/>
                          <a:cs typeface="Graphik Regular"/>
                        </a:rPr>
                        <a:t>Security</a:t>
                      </a:r>
                      <a:r>
                        <a:rPr lang="en-US" sz="1200" b="0" i="0" baseline="0" dirty="0" smtClean="0">
                          <a:solidFill>
                            <a:srgbClr val="161617"/>
                          </a:solidFill>
                          <a:latin typeface="Graphik Regular"/>
                          <a:ea typeface="Graphik" charset="0"/>
                          <a:cs typeface="Graphik Regular"/>
                        </a:rPr>
                        <a:t> Lib API (27 API calls)</a:t>
                      </a:r>
                      <a:endParaRPr lang="en-US" sz="1200" b="0" i="0" dirty="0">
                        <a:solidFill>
                          <a:srgbClr val="161617"/>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lumMod val="50000"/>
                            </a:schemeClr>
                          </a:solidFill>
                          <a:latin typeface="Graphik Regular"/>
                          <a:cs typeface="Graphik Regular"/>
                        </a:rPr>
                        <a:t>Limited(random number generator,</a:t>
                      </a:r>
                      <a:r>
                        <a:rPr lang="en-US" sz="1200" baseline="0" dirty="0" smtClean="0">
                          <a:solidFill>
                            <a:schemeClr val="tx1">
                              <a:lumMod val="50000"/>
                            </a:schemeClr>
                          </a:solidFill>
                          <a:latin typeface="Graphik Regular"/>
                          <a:cs typeface="Graphik Regular"/>
                        </a:rPr>
                        <a:t> get cert and signature)</a:t>
                      </a:r>
                      <a:endParaRPr lang="en-US" sz="12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Graphik Regular"/>
                          <a:cs typeface="Graphik Regular"/>
                          <a:sym typeface="Wingdings"/>
                        </a:rPr>
                        <a:t></a:t>
                      </a:r>
                      <a:endParaRPr lang="en-US" sz="1800" dirty="0" smtClean="0">
                        <a:solidFill>
                          <a:schemeClr val="tx1">
                            <a:lumMod val="50000"/>
                          </a:schemeClr>
                        </a:solidFill>
                        <a:latin typeface="Graphik Regular"/>
                        <a:cs typeface="Graphik Regular"/>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1" i="0" baseline="0" dirty="0" smtClean="0">
                          <a:solidFill>
                            <a:srgbClr val="161617"/>
                          </a:solidFill>
                          <a:latin typeface="Graphik Regular"/>
                          <a:ea typeface="Graphik" charset="0"/>
                          <a:cs typeface="Graphik Regular"/>
                        </a:rPr>
                        <a:t>Key Manager, Authentication, Secure Storage, Post Provisioning, Encrypt/Decrypt </a:t>
                      </a:r>
                      <a:endParaRPr lang="en-US" sz="1200" b="1" i="0" dirty="0">
                        <a:solidFill>
                          <a:srgbClr val="FF0000"/>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497997">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solidFill>
                          <a:schemeClr val="tx1">
                            <a:lumMod val="50000"/>
                          </a:schemeClr>
                        </a:solidFill>
                      </a:endParaRPr>
                    </a:p>
                  </a:txBody>
                  <a:tcPr/>
                </a:tc>
                <a:tc>
                  <a:txBody>
                    <a:bodyPr/>
                    <a:lstStyle/>
                    <a:p>
                      <a:r>
                        <a:rPr lang="en-US" sz="1200" b="0" i="0" dirty="0" smtClean="0">
                          <a:solidFill>
                            <a:schemeClr val="tx1">
                              <a:lumMod val="50000"/>
                            </a:schemeClr>
                          </a:solidFill>
                          <a:latin typeface="Graphik Regular"/>
                          <a:ea typeface="Graphik" charset="0"/>
                          <a:cs typeface="Graphik Regular"/>
                        </a:rPr>
                        <a:t>Secure storage</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Graphik Regular"/>
                          <a:cs typeface="Graphik Regular"/>
                          <a:sym typeface="Wingdings"/>
                        </a:rPr>
                        <a:t></a:t>
                      </a:r>
                      <a:endParaRPr lang="en-US" sz="18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r>
                        <a:rPr lang="en-US" sz="1200" b="1" i="0" dirty="0" smtClean="0">
                          <a:solidFill>
                            <a:schemeClr val="tx1">
                              <a:lumMod val="50000"/>
                            </a:schemeClr>
                          </a:solidFill>
                          <a:latin typeface="Graphik Regular"/>
                          <a:ea typeface="Graphik" charset="0"/>
                          <a:cs typeface="Graphik Regular"/>
                        </a:rPr>
                        <a:t>Encrypt data stored</a:t>
                      </a:r>
                      <a:r>
                        <a:rPr lang="en-US" sz="1200" b="1" i="0" baseline="0" dirty="0" smtClean="0">
                          <a:solidFill>
                            <a:schemeClr val="tx1">
                              <a:lumMod val="50000"/>
                            </a:schemeClr>
                          </a:solidFill>
                          <a:latin typeface="Graphik Regular"/>
                          <a:ea typeface="Graphik" charset="0"/>
                          <a:cs typeface="Graphik Regular"/>
                        </a:rPr>
                        <a:t> on Flash</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r>
            </a:tbl>
          </a:graphicData>
        </a:graphic>
      </p:graphicFrame>
      <p:sp>
        <p:nvSpPr>
          <p:cNvPr id="4" name="Rectangle 3"/>
          <p:cNvSpPr/>
          <p:nvPr/>
        </p:nvSpPr>
        <p:spPr>
          <a:xfrm>
            <a:off x="527050" y="1594549"/>
            <a:ext cx="11277601" cy="1697761"/>
          </a:xfrm>
          <a:prstGeom prst="rect">
            <a:avLst/>
          </a:prstGeom>
          <a:noFill/>
          <a:ln w="57150" cmpd="sng">
            <a:solidFill>
              <a:srgbClr val="0074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smtClean="0">
              <a:solidFill>
                <a:schemeClr val="bg1"/>
              </a:solidFill>
            </a:endParaRPr>
          </a:p>
        </p:txBody>
      </p:sp>
    </p:spTree>
    <p:extLst>
      <p:ext uri="{BB962C8B-B14F-4D97-AF65-F5344CB8AC3E}">
        <p14:creationId xmlns:p14="http://schemas.microsoft.com/office/powerpoint/2010/main" val="27873549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raphik Regular"/>
                <a:cs typeface="Graphik Regular"/>
              </a:rPr>
              <a:t>Secure Boot</a:t>
            </a:r>
            <a:endParaRPr lang="en-US" dirty="0">
              <a:latin typeface="Graphik Regular"/>
              <a:cs typeface="Graphik Regular"/>
            </a:endParaRPr>
          </a:p>
        </p:txBody>
      </p:sp>
      <p:sp>
        <p:nvSpPr>
          <p:cNvPr id="4" name="Content Placeholder 2"/>
          <p:cNvSpPr>
            <a:spLocks noGrp="1"/>
          </p:cNvSpPr>
          <p:nvPr>
            <p:ph idx="1"/>
          </p:nvPr>
        </p:nvSpPr>
        <p:spPr>
          <a:xfrm>
            <a:off x="694944" y="1547879"/>
            <a:ext cx="10799064" cy="4351338"/>
          </a:xfrm>
          <a:prstGeom prst="rect">
            <a:avLst/>
          </a:prstGeom>
        </p:spPr>
        <p:txBody>
          <a:bodyPr/>
          <a:lstStyle/>
          <a:p>
            <a:pPr marL="285750" lvl="1" indent="-285750"/>
            <a:r>
              <a:rPr lang="en-US" sz="1800" dirty="0" smtClean="0">
                <a:latin typeface="Graphik Light"/>
                <a:cs typeface="Graphik Light"/>
              </a:rPr>
              <a:t>Secure Boot adds cryptographic checks to each stage of the boot process. </a:t>
            </a:r>
          </a:p>
          <a:p>
            <a:pPr marL="285750" lvl="1" indent="-285750"/>
            <a:r>
              <a:rPr lang="en-US" sz="1800" dirty="0" smtClean="0">
                <a:latin typeface="Graphik Light"/>
                <a:cs typeface="Graphik Light"/>
              </a:rPr>
              <a:t>The first element in the boot process authenticates the second, the second verifies the third.</a:t>
            </a:r>
          </a:p>
          <a:p>
            <a:pPr marL="285750" lvl="1" indent="-285750"/>
            <a:r>
              <a:rPr lang="en-US" sz="1800" dirty="0" smtClean="0">
                <a:latin typeface="Graphik Light"/>
                <a:cs typeface="Graphik Light"/>
              </a:rPr>
              <a:t>Authentication is based on digital signature verification.</a:t>
            </a:r>
          </a:p>
          <a:p>
            <a:pPr marL="285750" lvl="1" indent="-285750"/>
            <a:r>
              <a:rPr lang="en-US" sz="1800" b="1" dirty="0" smtClean="0">
                <a:latin typeface="Graphik Light"/>
                <a:cs typeface="Graphik Light"/>
              </a:rPr>
              <a:t>Chain of Trust: </a:t>
            </a:r>
            <a:r>
              <a:rPr lang="en-US" sz="1800" dirty="0" smtClean="0">
                <a:latin typeface="Graphik Light"/>
                <a:cs typeface="Graphik Light"/>
              </a:rPr>
              <a:t>Every component can be authenticated before being executed.</a:t>
            </a:r>
          </a:p>
          <a:p>
            <a:pPr marL="0" lvl="1" indent="0">
              <a:buNone/>
            </a:pPr>
            <a:endParaRPr lang="en-US" sz="1800" dirty="0" smtClean="0">
              <a:latin typeface="Graphik Light"/>
              <a:cs typeface="Graphik Light"/>
            </a:endParaRPr>
          </a:p>
        </p:txBody>
      </p:sp>
      <p:sp>
        <p:nvSpPr>
          <p:cNvPr id="5" name="Rectangle 4"/>
          <p:cNvSpPr/>
          <p:nvPr/>
        </p:nvSpPr>
        <p:spPr>
          <a:xfrm>
            <a:off x="1037891" y="3740360"/>
            <a:ext cx="4724400" cy="28194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smtClean="0">
              <a:solidFill>
                <a:schemeClr val="bg1"/>
              </a:solidFill>
            </a:endParaRPr>
          </a:p>
        </p:txBody>
      </p:sp>
    </p:spTree>
    <p:extLst>
      <p:ext uri="{BB962C8B-B14F-4D97-AF65-F5344CB8AC3E}">
        <p14:creationId xmlns:p14="http://schemas.microsoft.com/office/powerpoint/2010/main" val="366290277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5"/>
          <p:cNvSpPr/>
          <p:nvPr/>
        </p:nvSpPr>
        <p:spPr>
          <a:xfrm>
            <a:off x="927988" y="1937995"/>
            <a:ext cx="2026283" cy="2133260"/>
          </a:xfrm>
          <a:prstGeom prst="rect">
            <a:avLst/>
          </a:prstGeom>
          <a:solidFill>
            <a:schemeClr val="accent1">
              <a:lumMod val="20000"/>
              <a:lumOff val="80000"/>
            </a:schemeClr>
          </a:solidFill>
          <a:ln>
            <a:solidFill>
              <a:schemeClr val="bg2"/>
            </a:solidFill>
          </a:ln>
        </p:spPr>
        <p:style>
          <a:lnRef idx="1">
            <a:schemeClr val="dk1"/>
          </a:lnRef>
          <a:fillRef idx="2">
            <a:schemeClr val="dk1"/>
          </a:fillRef>
          <a:effectRef idx="1">
            <a:schemeClr val="dk1"/>
          </a:effectRef>
          <a:fontRef idx="minor">
            <a:schemeClr val="dk1"/>
          </a:fontRef>
        </p:style>
        <p:txBody>
          <a:bodyPr lIns="0" tIns="0" rIns="0" bIns="0" rtlCol="0" anchor="t"/>
          <a:lstStyle/>
          <a:p>
            <a:pPr algn="ctr"/>
            <a:endParaRPr lang="en-US" altLang="ko-KR" sz="1000" b="1" dirty="0" smtClean="0">
              <a:solidFill>
                <a:schemeClr val="tx1"/>
              </a:solidFill>
            </a:endParaRPr>
          </a:p>
          <a:p>
            <a:pPr algn="ctr"/>
            <a:r>
              <a:rPr lang="en-US" altLang="ko-KR" sz="1000" b="1" dirty="0" smtClean="0">
                <a:solidFill>
                  <a:schemeClr val="tx1"/>
                </a:solidFill>
                <a:latin typeface="Helvetica Neue"/>
                <a:cs typeface="Helvetica Neue"/>
              </a:rPr>
              <a:t>ROM code</a:t>
            </a:r>
            <a:endParaRPr lang="ko-KR" altLang="en-US" sz="1000" b="1" dirty="0" smtClean="0">
              <a:solidFill>
                <a:schemeClr val="tx1"/>
              </a:solidFill>
              <a:latin typeface="Helvetica Neue"/>
              <a:cs typeface="Helvetica Neue"/>
            </a:endParaRPr>
          </a:p>
        </p:txBody>
      </p:sp>
      <p:sp>
        <p:nvSpPr>
          <p:cNvPr id="4" name="Rectangle 3"/>
          <p:cNvSpPr/>
          <p:nvPr/>
        </p:nvSpPr>
        <p:spPr>
          <a:xfrm>
            <a:off x="927988" y="2595065"/>
            <a:ext cx="2026283" cy="147619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979459" y="3389020"/>
            <a:ext cx="1871323" cy="514719"/>
          </a:xfrm>
          <a:prstGeom prst="rect">
            <a:avLst/>
          </a:prstGeom>
          <a:solidFill>
            <a:srgbClr val="FFF2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solidFill>
                  <a:schemeClr val="tx1"/>
                </a:solidFill>
                <a:latin typeface="Graphik Regular"/>
                <a:cs typeface="Graphik Regular"/>
              </a:rPr>
              <a:t>Secure Boot for ARTIK S-Module</a:t>
            </a:r>
            <a:endParaRPr lang="en-US" dirty="0">
              <a:solidFill>
                <a:schemeClr val="tx1"/>
              </a:solidFill>
              <a:latin typeface="Graphik Regular"/>
              <a:cs typeface="Graphik Regular"/>
            </a:endParaRPr>
          </a:p>
        </p:txBody>
      </p:sp>
      <p:sp>
        <p:nvSpPr>
          <p:cNvPr id="12" name="직사각형 24"/>
          <p:cNvSpPr/>
          <p:nvPr/>
        </p:nvSpPr>
        <p:spPr>
          <a:xfrm>
            <a:off x="6863756" y="2910628"/>
            <a:ext cx="1456619" cy="499979"/>
          </a:xfrm>
          <a:prstGeom prst="rect">
            <a:avLst/>
          </a:prstGeom>
          <a:solidFill>
            <a:schemeClr val="accent1">
              <a:lumMod val="20000"/>
              <a:lumOff val="80000"/>
            </a:schemeClr>
          </a:solidFill>
          <a:ln/>
        </p:spPr>
        <p:style>
          <a:lnRef idx="1">
            <a:schemeClr val="dk1"/>
          </a:lnRef>
          <a:fillRef idx="2">
            <a:schemeClr val="dk1"/>
          </a:fillRef>
          <a:effectRef idx="1">
            <a:schemeClr val="dk1"/>
          </a:effectRef>
          <a:fontRef idx="minor">
            <a:schemeClr val="dk1"/>
          </a:fontRef>
        </p:style>
        <p:txBody>
          <a:bodyPr lIns="0" tIns="0" rIns="0" bIns="0" rtlCol="0" anchor="ctr"/>
          <a:lstStyle/>
          <a:p>
            <a:pPr algn="ctr"/>
            <a:endParaRPr lang="en-US" altLang="ko-KR" sz="1000" b="1" dirty="0" smtClean="0">
              <a:solidFill>
                <a:schemeClr val="tx1"/>
              </a:solidFill>
            </a:endParaRPr>
          </a:p>
          <a:p>
            <a:pPr algn="ctr"/>
            <a:r>
              <a:rPr lang="en-US" altLang="ko-KR" sz="1000" b="1" dirty="0" smtClean="0">
                <a:solidFill>
                  <a:schemeClr val="tx1"/>
                </a:solidFill>
                <a:latin typeface="Helvetica Neue"/>
                <a:cs typeface="Helvetica Neue"/>
              </a:rPr>
              <a:t>u-Boot Binary</a:t>
            </a:r>
          </a:p>
          <a:p>
            <a:pPr algn="ctr"/>
            <a:endParaRPr lang="en-US" altLang="ko-KR" sz="1000" b="1" dirty="0" smtClean="0">
              <a:solidFill>
                <a:schemeClr val="tx1"/>
              </a:solidFill>
            </a:endParaRPr>
          </a:p>
          <a:p>
            <a:pPr algn="ctr"/>
            <a:endParaRPr lang="en-US" altLang="ko-KR" sz="1000" b="1" dirty="0">
              <a:solidFill>
                <a:schemeClr val="tx1"/>
              </a:solidFill>
            </a:endParaRPr>
          </a:p>
        </p:txBody>
      </p:sp>
      <p:sp>
        <p:nvSpPr>
          <p:cNvPr id="13" name="직사각형 25"/>
          <p:cNvSpPr/>
          <p:nvPr/>
        </p:nvSpPr>
        <p:spPr>
          <a:xfrm>
            <a:off x="6865826" y="3416298"/>
            <a:ext cx="1458411" cy="234294"/>
          </a:xfrm>
          <a:prstGeom prst="rect">
            <a:avLst/>
          </a:prstGeom>
          <a:solidFill>
            <a:schemeClr val="accent4">
              <a:lumMod val="20000"/>
              <a:lumOff val="8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altLang="ko-KR" sz="1000" b="1" dirty="0" smtClean="0">
                <a:solidFill>
                  <a:schemeClr val="tx1"/>
                </a:solidFill>
                <a:latin typeface="Helvetica Neue"/>
                <a:cs typeface="Helvetica Neue"/>
              </a:rPr>
              <a:t>Signature</a:t>
            </a:r>
            <a:endParaRPr lang="ko-KR" altLang="en-US" sz="1000" b="1" dirty="0">
              <a:solidFill>
                <a:schemeClr val="tx1"/>
              </a:solidFill>
              <a:latin typeface="Helvetica Neue"/>
              <a:cs typeface="Helvetica Neue"/>
            </a:endParaRPr>
          </a:p>
        </p:txBody>
      </p:sp>
      <p:sp>
        <p:nvSpPr>
          <p:cNvPr id="14" name="직사각형 26"/>
          <p:cNvSpPr/>
          <p:nvPr/>
        </p:nvSpPr>
        <p:spPr>
          <a:xfrm>
            <a:off x="9290142" y="2924315"/>
            <a:ext cx="1456619" cy="499979"/>
          </a:xfrm>
          <a:prstGeom prst="rect">
            <a:avLst/>
          </a:prstGeom>
          <a:solidFill>
            <a:schemeClr val="accent1">
              <a:lumMod val="20000"/>
              <a:lumOff val="80000"/>
            </a:schemeClr>
          </a:solidFill>
          <a:ln/>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altLang="ko-KR" sz="1000" b="1" dirty="0" smtClean="0">
                <a:solidFill>
                  <a:schemeClr val="tx1"/>
                </a:solidFill>
                <a:latin typeface="Helvetica Neue"/>
                <a:cs typeface="Helvetica Neue"/>
              </a:rPr>
              <a:t>OS Binary</a:t>
            </a:r>
            <a:endParaRPr lang="ko-KR" altLang="en-US" sz="1000" b="1" dirty="0" smtClean="0">
              <a:solidFill>
                <a:schemeClr val="tx1"/>
              </a:solidFill>
              <a:latin typeface="Helvetica Neue"/>
              <a:cs typeface="Helvetica Neue"/>
            </a:endParaRPr>
          </a:p>
        </p:txBody>
      </p:sp>
      <p:sp>
        <p:nvSpPr>
          <p:cNvPr id="15" name="직사각형 27"/>
          <p:cNvSpPr/>
          <p:nvPr/>
        </p:nvSpPr>
        <p:spPr>
          <a:xfrm>
            <a:off x="9292213" y="3426935"/>
            <a:ext cx="1458412" cy="234294"/>
          </a:xfrm>
          <a:prstGeom prst="rect">
            <a:avLst/>
          </a:prstGeom>
          <a:solidFill>
            <a:schemeClr val="accent4">
              <a:lumMod val="20000"/>
              <a:lumOff val="8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altLang="ko-KR" sz="1000" b="1" dirty="0" smtClean="0">
                <a:solidFill>
                  <a:schemeClr val="tx1"/>
                </a:solidFill>
                <a:latin typeface="Helvetica Neue"/>
                <a:cs typeface="Helvetica Neue"/>
              </a:rPr>
              <a:t>Signature</a:t>
            </a:r>
            <a:endParaRPr lang="ko-KR" altLang="en-US" sz="1000" b="1" dirty="0">
              <a:solidFill>
                <a:schemeClr val="tx1"/>
              </a:solidFill>
              <a:latin typeface="Helvetica Neue"/>
              <a:cs typeface="Helvetica Neue"/>
            </a:endParaRPr>
          </a:p>
        </p:txBody>
      </p:sp>
      <p:sp>
        <p:nvSpPr>
          <p:cNvPr id="20" name="직사각형 5"/>
          <p:cNvSpPr/>
          <p:nvPr/>
        </p:nvSpPr>
        <p:spPr>
          <a:xfrm>
            <a:off x="3890984" y="1930315"/>
            <a:ext cx="2026283" cy="2133260"/>
          </a:xfrm>
          <a:prstGeom prst="rect">
            <a:avLst/>
          </a:prstGeom>
          <a:solidFill>
            <a:schemeClr val="accent1">
              <a:lumMod val="20000"/>
              <a:lumOff val="80000"/>
            </a:schemeClr>
          </a:solidFill>
          <a:ln/>
        </p:spPr>
        <p:style>
          <a:lnRef idx="1">
            <a:schemeClr val="dk1"/>
          </a:lnRef>
          <a:fillRef idx="2">
            <a:schemeClr val="dk1"/>
          </a:fillRef>
          <a:effectRef idx="1">
            <a:schemeClr val="dk1"/>
          </a:effectRef>
          <a:fontRef idx="minor">
            <a:schemeClr val="dk1"/>
          </a:fontRef>
        </p:style>
        <p:txBody>
          <a:bodyPr lIns="0" tIns="0" rIns="0" bIns="0" rtlCol="0" anchor="t"/>
          <a:lstStyle/>
          <a:p>
            <a:pPr algn="ctr"/>
            <a:endParaRPr lang="en-US" altLang="ko-KR" sz="1000" b="1" dirty="0" smtClean="0">
              <a:solidFill>
                <a:schemeClr val="tx1"/>
              </a:solidFill>
            </a:endParaRPr>
          </a:p>
          <a:p>
            <a:pPr algn="ctr"/>
            <a:r>
              <a:rPr lang="en-US" altLang="ko-KR" sz="1000" b="1" dirty="0" smtClean="0">
                <a:solidFill>
                  <a:schemeClr val="tx1"/>
                </a:solidFill>
                <a:latin typeface="Helvetica Neue"/>
                <a:cs typeface="Helvetica Neue"/>
              </a:rPr>
              <a:t>BL1 Binary</a:t>
            </a:r>
            <a:endParaRPr lang="ko-KR" altLang="en-US" sz="1000" b="1" dirty="0" smtClean="0">
              <a:solidFill>
                <a:schemeClr val="tx1"/>
              </a:solidFill>
              <a:latin typeface="Helvetica Neue"/>
              <a:cs typeface="Helvetica Neue"/>
            </a:endParaRPr>
          </a:p>
        </p:txBody>
      </p:sp>
      <p:sp>
        <p:nvSpPr>
          <p:cNvPr id="26" name="직사각형 27"/>
          <p:cNvSpPr/>
          <p:nvPr/>
        </p:nvSpPr>
        <p:spPr>
          <a:xfrm>
            <a:off x="3902744" y="2595065"/>
            <a:ext cx="2002763" cy="1452674"/>
          </a:xfrm>
          <a:prstGeom prst="rect">
            <a:avLst/>
          </a:prstGeom>
          <a:solidFill>
            <a:schemeClr val="accent3">
              <a:lumMod val="20000"/>
              <a:lumOff val="8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altLang="ko-KR" sz="1000" b="1" dirty="0" smtClean="0">
                <a:solidFill>
                  <a:schemeClr val="tx1"/>
                </a:solidFill>
              </a:rPr>
              <a:t> </a:t>
            </a:r>
            <a:endParaRPr lang="ko-KR" altLang="en-US" sz="1000" b="1" dirty="0">
              <a:solidFill>
                <a:schemeClr val="tx1"/>
              </a:solidFill>
            </a:endParaRPr>
          </a:p>
        </p:txBody>
      </p:sp>
      <p:sp>
        <p:nvSpPr>
          <p:cNvPr id="27" name="직사각형 26"/>
          <p:cNvSpPr/>
          <p:nvPr/>
        </p:nvSpPr>
        <p:spPr>
          <a:xfrm>
            <a:off x="3961544" y="2856119"/>
            <a:ext cx="1871323" cy="304499"/>
          </a:xfrm>
          <a:prstGeom prst="rect">
            <a:avLst/>
          </a:prstGeom>
          <a:solidFill>
            <a:schemeClr val="accent1">
              <a:lumMod val="20000"/>
              <a:lumOff val="80000"/>
            </a:schemeClr>
          </a:solidFill>
          <a:ln/>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altLang="ko-KR" sz="1000" b="1" dirty="0" smtClean="0">
                <a:solidFill>
                  <a:schemeClr val="tx1"/>
                </a:solidFill>
                <a:latin typeface="Helvetica Neue"/>
                <a:cs typeface="Helvetica Neue"/>
              </a:rPr>
              <a:t>Customer’s Public Key</a:t>
            </a:r>
            <a:endParaRPr lang="ko-KR" altLang="en-US" sz="1000" b="1" dirty="0" smtClean="0">
              <a:solidFill>
                <a:schemeClr val="tx1"/>
              </a:solidFill>
              <a:latin typeface="Helvetica Neue"/>
              <a:cs typeface="Helvetica Neue"/>
            </a:endParaRPr>
          </a:p>
        </p:txBody>
      </p:sp>
      <p:sp>
        <p:nvSpPr>
          <p:cNvPr id="29" name="직사각형 26"/>
          <p:cNvSpPr/>
          <p:nvPr/>
        </p:nvSpPr>
        <p:spPr>
          <a:xfrm>
            <a:off x="3961544" y="3427314"/>
            <a:ext cx="1871323" cy="304499"/>
          </a:xfrm>
          <a:prstGeom prst="rect">
            <a:avLst/>
          </a:prstGeom>
          <a:solidFill>
            <a:schemeClr val="accent4">
              <a:lumMod val="20000"/>
              <a:lumOff val="80000"/>
            </a:schemeClr>
          </a:solidFill>
          <a:ln/>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altLang="ko-KR" sz="1000" b="1" dirty="0" smtClean="0">
                <a:solidFill>
                  <a:schemeClr val="tx1"/>
                </a:solidFill>
                <a:latin typeface="Helvetica Neue"/>
                <a:cs typeface="Helvetica Neue"/>
              </a:rPr>
              <a:t>Signature</a:t>
            </a:r>
            <a:endParaRPr lang="ko-KR" altLang="en-US" sz="1000" b="1" dirty="0" smtClean="0">
              <a:solidFill>
                <a:schemeClr val="tx1"/>
              </a:solidFill>
              <a:latin typeface="Helvetica Neue"/>
              <a:cs typeface="Helvetica Neue"/>
            </a:endParaRPr>
          </a:p>
        </p:txBody>
      </p:sp>
      <p:cxnSp>
        <p:nvCxnSpPr>
          <p:cNvPr id="31" name="Straight Arrow Connector 30"/>
          <p:cNvCxnSpPr/>
          <p:nvPr/>
        </p:nvCxnSpPr>
        <p:spPr>
          <a:xfrm>
            <a:off x="4139450" y="3762640"/>
            <a:ext cx="0" cy="5056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3633777" y="4291607"/>
            <a:ext cx="2671563" cy="430887"/>
          </a:xfrm>
          <a:prstGeom prst="rect">
            <a:avLst/>
          </a:prstGeom>
          <a:noFill/>
          <a:ln>
            <a:noFill/>
          </a:ln>
        </p:spPr>
        <p:txBody>
          <a:bodyPr wrap="square" rtlCol="0">
            <a:spAutoFit/>
          </a:bodyPr>
          <a:lstStyle/>
          <a:p>
            <a:pPr>
              <a:buClr>
                <a:schemeClr val="accent2"/>
              </a:buClr>
            </a:pPr>
            <a:r>
              <a:rPr lang="en-US" sz="1100" b="1" dirty="0" smtClean="0">
                <a:solidFill>
                  <a:srgbClr val="0074BB"/>
                </a:solidFill>
                <a:latin typeface="Graphik Regular"/>
                <a:cs typeface="Graphik Regular"/>
              </a:rPr>
              <a:t>Sign Hash (BL1 raw binary and customer’s public key)</a:t>
            </a:r>
          </a:p>
        </p:txBody>
      </p:sp>
      <p:sp>
        <p:nvSpPr>
          <p:cNvPr id="35" name="TextBox 34"/>
          <p:cNvSpPr txBox="1"/>
          <p:nvPr/>
        </p:nvSpPr>
        <p:spPr>
          <a:xfrm>
            <a:off x="609995" y="5004694"/>
            <a:ext cx="2847388" cy="938719"/>
          </a:xfrm>
          <a:prstGeom prst="rect">
            <a:avLst/>
          </a:prstGeom>
          <a:noFill/>
          <a:ln>
            <a:noFill/>
          </a:ln>
        </p:spPr>
        <p:txBody>
          <a:bodyPr wrap="square" rtlCol="0">
            <a:spAutoFit/>
          </a:bodyPr>
          <a:lstStyle/>
          <a:p>
            <a:pPr>
              <a:buClr>
                <a:schemeClr val="accent2"/>
              </a:buClr>
            </a:pPr>
            <a:r>
              <a:rPr lang="en-US" sz="1100" dirty="0" smtClean="0">
                <a:latin typeface="Graphik Light"/>
                <a:cs typeface="Graphik Light"/>
              </a:rPr>
              <a:t>BL0:</a:t>
            </a:r>
          </a:p>
          <a:p>
            <a:pPr>
              <a:buClr>
                <a:schemeClr val="accent2"/>
              </a:buClr>
            </a:pPr>
            <a:r>
              <a:rPr lang="en-US" sz="1100" dirty="0" smtClean="0">
                <a:latin typeface="Graphik Light"/>
                <a:cs typeface="Graphik Light"/>
              </a:rPr>
              <a:t>1. Decrypt BL1</a:t>
            </a:r>
          </a:p>
          <a:p>
            <a:pPr>
              <a:buClr>
                <a:schemeClr val="accent2"/>
              </a:buClr>
            </a:pPr>
            <a:r>
              <a:rPr lang="en-US" sz="1100" dirty="0" smtClean="0">
                <a:latin typeface="Graphik Light"/>
                <a:cs typeface="Graphik Light"/>
              </a:rPr>
              <a:t>2. Verify signature using BL1 Hash(BL1</a:t>
            </a:r>
          </a:p>
          <a:p>
            <a:pPr>
              <a:buClr>
                <a:schemeClr val="accent2"/>
              </a:buClr>
            </a:pPr>
            <a:r>
              <a:rPr lang="en-US" sz="1100" dirty="0">
                <a:latin typeface="Graphik Light"/>
                <a:cs typeface="Graphik Light"/>
              </a:rPr>
              <a:t>b</a:t>
            </a:r>
            <a:r>
              <a:rPr lang="en-US" sz="1100" dirty="0" smtClean="0">
                <a:latin typeface="Graphik Light"/>
                <a:cs typeface="Graphik Light"/>
              </a:rPr>
              <a:t>inary and customer’s public key) and hash</a:t>
            </a:r>
            <a:endParaRPr lang="en-US" sz="1100" dirty="0" smtClean="0">
              <a:solidFill>
                <a:srgbClr val="FF0000"/>
              </a:solidFill>
              <a:latin typeface="Graphik Light"/>
              <a:cs typeface="Graphik Light"/>
            </a:endParaRPr>
          </a:p>
        </p:txBody>
      </p:sp>
      <p:sp>
        <p:nvSpPr>
          <p:cNvPr id="36" name="TextBox 35"/>
          <p:cNvSpPr txBox="1"/>
          <p:nvPr/>
        </p:nvSpPr>
        <p:spPr>
          <a:xfrm>
            <a:off x="3702823" y="5051726"/>
            <a:ext cx="2847388" cy="769441"/>
          </a:xfrm>
          <a:prstGeom prst="rect">
            <a:avLst/>
          </a:prstGeom>
          <a:noFill/>
          <a:ln>
            <a:noFill/>
          </a:ln>
        </p:spPr>
        <p:txBody>
          <a:bodyPr wrap="square" rtlCol="0">
            <a:spAutoFit/>
          </a:bodyPr>
          <a:lstStyle/>
          <a:p>
            <a:pPr>
              <a:buClr>
                <a:schemeClr val="accent2"/>
              </a:buClr>
            </a:pPr>
            <a:r>
              <a:rPr lang="en-US" sz="1100" dirty="0" smtClean="0">
                <a:latin typeface="Graphik Light"/>
                <a:cs typeface="Graphik Light"/>
              </a:rPr>
              <a:t>BL1:</a:t>
            </a:r>
          </a:p>
          <a:p>
            <a:pPr>
              <a:buClr>
                <a:schemeClr val="accent2"/>
              </a:buClr>
            </a:pPr>
            <a:r>
              <a:rPr lang="en-US" sz="1100" dirty="0" smtClean="0">
                <a:latin typeface="Graphik Light"/>
                <a:cs typeface="Graphik Light"/>
              </a:rPr>
              <a:t>1. Verify signature using u-boot Hash (u-boot binary and customer’s public key) </a:t>
            </a:r>
          </a:p>
          <a:p>
            <a:pPr>
              <a:buClr>
                <a:schemeClr val="accent2"/>
              </a:buClr>
            </a:pPr>
            <a:r>
              <a:rPr lang="en-US" sz="1100" dirty="0" smtClean="0">
                <a:latin typeface="Graphik Light"/>
                <a:cs typeface="Graphik Light"/>
              </a:rPr>
              <a:t>2. Load to DRAM</a:t>
            </a:r>
          </a:p>
        </p:txBody>
      </p:sp>
      <p:sp>
        <p:nvSpPr>
          <p:cNvPr id="37" name="TextBox 36"/>
          <p:cNvSpPr txBox="1"/>
          <p:nvPr/>
        </p:nvSpPr>
        <p:spPr>
          <a:xfrm>
            <a:off x="6773818" y="5039514"/>
            <a:ext cx="2847388" cy="769441"/>
          </a:xfrm>
          <a:prstGeom prst="rect">
            <a:avLst/>
          </a:prstGeom>
          <a:noFill/>
          <a:ln>
            <a:noFill/>
          </a:ln>
        </p:spPr>
        <p:txBody>
          <a:bodyPr wrap="square" rtlCol="0">
            <a:spAutoFit/>
          </a:bodyPr>
          <a:lstStyle/>
          <a:p>
            <a:pPr>
              <a:buClr>
                <a:schemeClr val="accent2"/>
              </a:buClr>
            </a:pPr>
            <a:r>
              <a:rPr lang="en-US" sz="1100" dirty="0">
                <a:latin typeface="Graphik Light"/>
                <a:cs typeface="Graphik Light"/>
              </a:rPr>
              <a:t>u</a:t>
            </a:r>
            <a:r>
              <a:rPr lang="en-US" sz="1100" dirty="0" smtClean="0">
                <a:latin typeface="Graphik Light"/>
                <a:cs typeface="Graphik Light"/>
              </a:rPr>
              <a:t>-boot:</a:t>
            </a:r>
          </a:p>
          <a:p>
            <a:pPr>
              <a:buClr>
                <a:schemeClr val="accent2"/>
              </a:buClr>
            </a:pPr>
            <a:r>
              <a:rPr lang="en-US" sz="1100" dirty="0" smtClean="0">
                <a:latin typeface="Graphik Light"/>
                <a:cs typeface="Graphik Light"/>
              </a:rPr>
              <a:t>1. Verify signature using (OS binary and customer’s public key) </a:t>
            </a:r>
          </a:p>
          <a:p>
            <a:pPr>
              <a:buClr>
                <a:schemeClr val="accent2"/>
              </a:buClr>
            </a:pPr>
            <a:r>
              <a:rPr lang="en-US" sz="1100" dirty="0" smtClean="0">
                <a:latin typeface="Graphik Light"/>
                <a:cs typeface="Graphik Light"/>
              </a:rPr>
              <a:t>2. Load to DRAM</a:t>
            </a:r>
          </a:p>
        </p:txBody>
      </p:sp>
      <p:cxnSp>
        <p:nvCxnSpPr>
          <p:cNvPr id="38" name="Straight Arrow Connector 37"/>
          <p:cNvCxnSpPr/>
          <p:nvPr/>
        </p:nvCxnSpPr>
        <p:spPr>
          <a:xfrm>
            <a:off x="7055884" y="3523536"/>
            <a:ext cx="0" cy="6583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656052" y="4205219"/>
            <a:ext cx="2269659" cy="430887"/>
          </a:xfrm>
          <a:prstGeom prst="rect">
            <a:avLst/>
          </a:prstGeom>
          <a:noFill/>
          <a:ln>
            <a:noFill/>
          </a:ln>
        </p:spPr>
        <p:txBody>
          <a:bodyPr wrap="square" rtlCol="0">
            <a:spAutoFit/>
          </a:bodyPr>
          <a:lstStyle/>
          <a:p>
            <a:pPr>
              <a:buClr>
                <a:schemeClr val="accent2"/>
              </a:buClr>
            </a:pPr>
            <a:r>
              <a:rPr lang="en-US" sz="1100" b="1" dirty="0" smtClean="0">
                <a:solidFill>
                  <a:srgbClr val="0074BB"/>
                </a:solidFill>
                <a:latin typeface="Graphik Regular"/>
                <a:cs typeface="Graphik Regular"/>
              </a:rPr>
              <a:t>Sign Hash (u-boot raw binary) with customer’s private key </a:t>
            </a:r>
          </a:p>
        </p:txBody>
      </p:sp>
      <p:cxnSp>
        <p:nvCxnSpPr>
          <p:cNvPr id="40" name="Straight Arrow Connector 39"/>
          <p:cNvCxnSpPr/>
          <p:nvPr/>
        </p:nvCxnSpPr>
        <p:spPr>
          <a:xfrm>
            <a:off x="9501465" y="3558526"/>
            <a:ext cx="0" cy="6583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9125153" y="4193177"/>
            <a:ext cx="2269659" cy="430887"/>
          </a:xfrm>
          <a:prstGeom prst="rect">
            <a:avLst/>
          </a:prstGeom>
          <a:noFill/>
          <a:ln>
            <a:noFill/>
          </a:ln>
        </p:spPr>
        <p:txBody>
          <a:bodyPr wrap="square" rtlCol="0">
            <a:spAutoFit/>
          </a:bodyPr>
          <a:lstStyle/>
          <a:p>
            <a:pPr>
              <a:buClr>
                <a:schemeClr val="accent2"/>
              </a:buClr>
            </a:pPr>
            <a:r>
              <a:rPr lang="en-US" sz="1100" b="1" dirty="0" smtClean="0">
                <a:solidFill>
                  <a:srgbClr val="0074BB"/>
                </a:solidFill>
                <a:latin typeface="Graphik Regular"/>
                <a:cs typeface="Graphik Regular"/>
              </a:rPr>
              <a:t>Sign Hash (OS binary) with customer’s private key </a:t>
            </a:r>
          </a:p>
        </p:txBody>
      </p:sp>
      <p:sp>
        <p:nvSpPr>
          <p:cNvPr id="42" name="Right Arrow 41"/>
          <p:cNvSpPr/>
          <p:nvPr/>
        </p:nvSpPr>
        <p:spPr>
          <a:xfrm>
            <a:off x="3222192" y="5314732"/>
            <a:ext cx="411585" cy="435433"/>
          </a:xfrm>
          <a:prstGeom prst="rightArrow">
            <a:avLst/>
          </a:prstGeom>
          <a:solidFill>
            <a:srgbClr val="0074B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4BB"/>
              </a:solidFill>
            </a:endParaRPr>
          </a:p>
        </p:txBody>
      </p:sp>
      <p:sp>
        <p:nvSpPr>
          <p:cNvPr id="43" name="Right Arrow 42"/>
          <p:cNvSpPr/>
          <p:nvPr/>
        </p:nvSpPr>
        <p:spPr>
          <a:xfrm>
            <a:off x="6364140" y="5279455"/>
            <a:ext cx="350711" cy="505983"/>
          </a:xfrm>
          <a:prstGeom prst="rightArrow">
            <a:avLst/>
          </a:prstGeom>
          <a:solidFill>
            <a:srgbClr val="0074B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3890984" y="1914479"/>
            <a:ext cx="2026283" cy="2149096"/>
          </a:xfrm>
          <a:prstGeom prst="rect">
            <a:avLst/>
          </a:prstGeom>
          <a:noFill/>
          <a:ln w="38100" cmpd="sng">
            <a:solidFill>
              <a:srgbClr val="EB592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798425" y="1554043"/>
            <a:ext cx="2189977" cy="261610"/>
          </a:xfrm>
          <a:prstGeom prst="rect">
            <a:avLst/>
          </a:prstGeom>
          <a:noFill/>
          <a:ln>
            <a:noFill/>
          </a:ln>
        </p:spPr>
        <p:txBody>
          <a:bodyPr wrap="square" rtlCol="0">
            <a:spAutoFit/>
          </a:bodyPr>
          <a:lstStyle/>
          <a:p>
            <a:pPr>
              <a:buClr>
                <a:schemeClr val="accent2"/>
              </a:buClr>
            </a:pPr>
            <a:r>
              <a:rPr lang="en-US" sz="1100" b="1" dirty="0" smtClean="0">
                <a:solidFill>
                  <a:srgbClr val="FF6600"/>
                </a:solidFill>
                <a:latin typeface="Graphik Regular"/>
                <a:cs typeface="Graphik Regular"/>
              </a:rPr>
              <a:t>Signed with Secure Boot Key</a:t>
            </a:r>
          </a:p>
        </p:txBody>
      </p:sp>
      <p:sp>
        <p:nvSpPr>
          <p:cNvPr id="34" name="직사각형 26"/>
          <p:cNvSpPr/>
          <p:nvPr/>
        </p:nvSpPr>
        <p:spPr>
          <a:xfrm>
            <a:off x="979459" y="2910628"/>
            <a:ext cx="1871323" cy="304499"/>
          </a:xfrm>
          <a:prstGeom prst="rect">
            <a:avLst/>
          </a:prstGeom>
          <a:solidFill>
            <a:schemeClr val="accent1">
              <a:lumMod val="20000"/>
              <a:lumOff val="80000"/>
            </a:schemeClr>
          </a:solidFill>
          <a:ln/>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altLang="ko-KR" sz="1000" b="1" dirty="0" smtClean="0">
                <a:solidFill>
                  <a:schemeClr val="tx1"/>
                </a:solidFill>
                <a:latin typeface="Helvetica Neue"/>
                <a:cs typeface="Helvetica Neue"/>
              </a:rPr>
              <a:t>BL0 </a:t>
            </a:r>
            <a:endParaRPr lang="ko-KR" altLang="en-US" sz="1000" b="1" dirty="0" smtClean="0">
              <a:solidFill>
                <a:schemeClr val="tx1"/>
              </a:solidFill>
              <a:latin typeface="Helvetica Neue"/>
              <a:cs typeface="Helvetica Neue"/>
            </a:endParaRPr>
          </a:p>
        </p:txBody>
      </p:sp>
      <p:sp>
        <p:nvSpPr>
          <p:cNvPr id="47" name="직사각형 26"/>
          <p:cNvSpPr/>
          <p:nvPr/>
        </p:nvSpPr>
        <p:spPr>
          <a:xfrm>
            <a:off x="979459" y="3587483"/>
            <a:ext cx="1871323" cy="304499"/>
          </a:xfrm>
          <a:prstGeom prst="rect">
            <a:avLst/>
          </a:prstGeom>
          <a:solidFill>
            <a:schemeClr val="accent1">
              <a:lumMod val="20000"/>
              <a:lumOff val="80000"/>
            </a:schemeClr>
          </a:solidFill>
          <a:ln/>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altLang="ko-KR" sz="1000" b="1" dirty="0" smtClean="0">
                <a:solidFill>
                  <a:schemeClr val="tx1"/>
                </a:solidFill>
                <a:latin typeface="Helvetica Neue"/>
                <a:cs typeface="Helvetica Neue"/>
              </a:rPr>
              <a:t>Samsung Secure Boot Key</a:t>
            </a:r>
            <a:endParaRPr lang="ko-KR" altLang="en-US" sz="1000" b="1" dirty="0" smtClean="0">
              <a:solidFill>
                <a:schemeClr val="tx1"/>
              </a:solidFill>
              <a:latin typeface="Helvetica Neue"/>
              <a:cs typeface="Helvetica Neue"/>
            </a:endParaRPr>
          </a:p>
        </p:txBody>
      </p:sp>
      <p:sp>
        <p:nvSpPr>
          <p:cNvPr id="18" name="TextBox 17"/>
          <p:cNvSpPr txBox="1"/>
          <p:nvPr/>
        </p:nvSpPr>
        <p:spPr>
          <a:xfrm>
            <a:off x="1646375" y="3376536"/>
            <a:ext cx="571688" cy="246221"/>
          </a:xfrm>
          <a:prstGeom prst="rect">
            <a:avLst/>
          </a:prstGeom>
          <a:noFill/>
          <a:ln>
            <a:noFill/>
          </a:ln>
        </p:spPr>
        <p:txBody>
          <a:bodyPr wrap="none" rtlCol="0">
            <a:spAutoFit/>
          </a:bodyPr>
          <a:lstStyle/>
          <a:p>
            <a:pPr>
              <a:buClr>
                <a:schemeClr val="accent2"/>
              </a:buClr>
            </a:pPr>
            <a:r>
              <a:rPr lang="en-US" sz="1000" b="1" dirty="0">
                <a:solidFill>
                  <a:srgbClr val="000000"/>
                </a:solidFill>
                <a:latin typeface="Helvetica Neue"/>
                <a:cs typeface="Helvetica Neue"/>
              </a:rPr>
              <a:t>e</a:t>
            </a:r>
            <a:r>
              <a:rPr lang="en-US" sz="1000" b="1" dirty="0" smtClean="0">
                <a:solidFill>
                  <a:srgbClr val="000000"/>
                </a:solidFill>
                <a:latin typeface="Helvetica Neue"/>
                <a:cs typeface="Helvetica Neue"/>
              </a:rPr>
              <a:t>-fuse</a:t>
            </a:r>
          </a:p>
        </p:txBody>
      </p:sp>
    </p:spTree>
    <p:extLst>
      <p:ext uri="{BB962C8B-B14F-4D97-AF65-F5344CB8AC3E}">
        <p14:creationId xmlns:p14="http://schemas.microsoft.com/office/powerpoint/2010/main" val="297276493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Graphik Regular"/>
                <a:cs typeface="Graphik Regular"/>
              </a:rPr>
              <a:t>Key Management System</a:t>
            </a:r>
            <a:endParaRPr lang="en-US" dirty="0">
              <a:solidFill>
                <a:schemeClr val="tx1"/>
              </a:solidFill>
              <a:latin typeface="Graphik Regular"/>
              <a:cs typeface="Graphik Regular"/>
            </a:endParaRPr>
          </a:p>
        </p:txBody>
      </p:sp>
      <p:sp>
        <p:nvSpPr>
          <p:cNvPr id="4" name="Content Placeholder 2"/>
          <p:cNvSpPr>
            <a:spLocks noGrp="1"/>
          </p:cNvSpPr>
          <p:nvPr>
            <p:ph idx="1"/>
          </p:nvPr>
        </p:nvSpPr>
        <p:spPr>
          <a:xfrm>
            <a:off x="694945" y="1435608"/>
            <a:ext cx="10641529" cy="4351338"/>
          </a:xfrm>
          <a:prstGeom prst="rect">
            <a:avLst/>
          </a:prstGeom>
        </p:spPr>
        <p:txBody>
          <a:bodyPr/>
          <a:lstStyle/>
          <a:p>
            <a:pPr marL="285750" lvl="1" indent="-285750"/>
            <a:r>
              <a:rPr lang="en-US" sz="1800" dirty="0" smtClean="0">
                <a:latin typeface="Graphik Light"/>
                <a:cs typeface="Graphik Light"/>
              </a:rPr>
              <a:t>Signing keys are stored and operated within FIPS 140-2 certified Hardware security modules (HSM)</a:t>
            </a:r>
          </a:p>
          <a:p>
            <a:pPr marL="285750" lvl="1" indent="-285750"/>
            <a:r>
              <a:rPr lang="en-US" sz="1800" dirty="0">
                <a:latin typeface="Graphik Light"/>
                <a:cs typeface="Graphik Light"/>
              </a:rPr>
              <a:t>Images are signed through a highly secure cryptography standard (SHA-256 w/ RSA2048 encryption</a:t>
            </a:r>
            <a:r>
              <a:rPr lang="en-US" sz="1800" dirty="0" smtClean="0">
                <a:latin typeface="Graphik Light"/>
                <a:cs typeface="Graphik Light"/>
              </a:rPr>
              <a:t>)</a:t>
            </a:r>
            <a:endParaRPr lang="en-US" sz="1800" dirty="0">
              <a:latin typeface="Graphik Light"/>
              <a:cs typeface="Graphik Light"/>
            </a:endParaRPr>
          </a:p>
          <a:p>
            <a:pPr marL="285750" lvl="1" indent="-285750"/>
            <a:r>
              <a:rPr lang="en-US" sz="1800" dirty="0" smtClean="0">
                <a:latin typeface="Graphik Light"/>
                <a:cs typeface="Graphik Light"/>
              </a:rPr>
              <a:t>Strict access control policies</a:t>
            </a:r>
          </a:p>
          <a:p>
            <a:pPr marL="285750" lvl="1" indent="-285750"/>
            <a:r>
              <a:rPr lang="en-US" sz="1800" dirty="0" smtClean="0">
                <a:latin typeface="Graphik Light"/>
                <a:cs typeface="Graphik Light"/>
              </a:rPr>
              <a:t>Only accessible through whitelisted IP addresses</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86933412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7861225" y="4163041"/>
            <a:ext cx="889000" cy="889000"/>
          </a:xfrm>
          <a:prstGeom prst="rect">
            <a:avLst/>
          </a:prstGeom>
        </p:spPr>
      </p:pic>
      <p:sp>
        <p:nvSpPr>
          <p:cNvPr id="2" name="Title 1"/>
          <p:cNvSpPr>
            <a:spLocks noGrp="1"/>
          </p:cNvSpPr>
          <p:nvPr>
            <p:ph type="title"/>
          </p:nvPr>
        </p:nvSpPr>
        <p:spPr>
          <a:xfrm>
            <a:off x="694944" y="521208"/>
            <a:ext cx="11497056" cy="914400"/>
          </a:xfrm>
        </p:spPr>
        <p:txBody>
          <a:bodyPr/>
          <a:lstStyle/>
          <a:p>
            <a:r>
              <a:rPr lang="en-US" dirty="0" smtClean="0">
                <a:latin typeface="Graphik Regular"/>
                <a:cs typeface="Graphik Regular"/>
              </a:rPr>
              <a:t>Samsung ARTIK</a:t>
            </a:r>
            <a:r>
              <a:rPr lang="en-US" baseline="30000" dirty="0" smtClean="0"/>
              <a:t>™ </a:t>
            </a:r>
            <a:r>
              <a:rPr lang="en-US" dirty="0" smtClean="0">
                <a:solidFill>
                  <a:srgbClr val="000000"/>
                </a:solidFill>
              </a:rPr>
              <a:t>Key Management System(KMS)</a:t>
            </a:r>
            <a:br>
              <a:rPr lang="en-US" dirty="0" smtClean="0">
                <a:solidFill>
                  <a:srgbClr val="000000"/>
                </a:solidFill>
              </a:rPr>
            </a:br>
            <a:r>
              <a:rPr lang="en-US" dirty="0" smtClean="0">
                <a:solidFill>
                  <a:schemeClr val="accent2"/>
                </a:solidFill>
              </a:rPr>
              <a:t>Code signing portal manages key signing </a:t>
            </a:r>
            <a:endParaRPr lang="en-US" sz="2800" dirty="0">
              <a:solidFill>
                <a:schemeClr val="accent2"/>
              </a:solidFill>
            </a:endParaRPr>
          </a:p>
        </p:txBody>
      </p:sp>
      <p:cxnSp>
        <p:nvCxnSpPr>
          <p:cNvPr id="14" name="Straight Arrow Connector 77"/>
          <p:cNvCxnSpPr/>
          <p:nvPr/>
        </p:nvCxnSpPr>
        <p:spPr>
          <a:xfrm flipV="1">
            <a:off x="9912980" y="2122123"/>
            <a:ext cx="2074789" cy="1778000"/>
          </a:xfrm>
          <a:prstGeom prst="straightConnector1">
            <a:avLst/>
          </a:prstGeom>
          <a:ln w="19050" cap="sq" cmpd="sng">
            <a:solidFill>
              <a:srgbClr val="FFFFFF"/>
            </a:solidFill>
            <a:headEnd type="triangle" w="lg" len="lg"/>
            <a:tailEnd type="non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0882962" y="5285884"/>
            <a:ext cx="184666" cy="369332"/>
          </a:xfrm>
          <a:prstGeom prst="rect">
            <a:avLst/>
          </a:prstGeom>
          <a:noFill/>
        </p:spPr>
        <p:txBody>
          <a:bodyPr wrap="none" rtlCol="0">
            <a:spAutoFit/>
          </a:bodyPr>
          <a:lstStyle/>
          <a:p>
            <a:endParaRPr lang="en-US" dirty="0"/>
          </a:p>
        </p:txBody>
      </p:sp>
      <p:grpSp>
        <p:nvGrpSpPr>
          <p:cNvPr id="12" name="Group 11"/>
          <p:cNvGrpSpPr>
            <a:grpSpLocks noChangeAspect="1"/>
          </p:cNvGrpSpPr>
          <p:nvPr/>
        </p:nvGrpSpPr>
        <p:grpSpPr>
          <a:xfrm>
            <a:off x="150877" y="597140"/>
            <a:ext cx="484356" cy="381000"/>
            <a:chOff x="9031027" y="1499977"/>
            <a:chExt cx="688758" cy="541785"/>
          </a:xfrm>
        </p:grpSpPr>
        <p:sp>
          <p:nvSpPr>
            <p:cNvPr id="13" name="Oval 12"/>
            <p:cNvSpPr>
              <a:spLocks noChangeAspect="1"/>
            </p:cNvSpPr>
            <p:nvPr/>
          </p:nvSpPr>
          <p:spPr>
            <a:xfrm>
              <a:off x="9097141" y="1499977"/>
              <a:ext cx="541785" cy="541785"/>
            </a:xfrm>
            <a:prstGeom prst="ellipse">
              <a:avLst/>
            </a:prstGeom>
            <a:solidFill>
              <a:srgbClr val="E66F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9031027" y="1589642"/>
              <a:ext cx="688758" cy="350128"/>
            </a:xfrm>
            <a:prstGeom prst="rect">
              <a:avLst/>
            </a:prstGeom>
            <a:noFill/>
          </p:spPr>
          <p:txBody>
            <a:bodyPr wrap="none" rtlCol="0">
              <a:spAutoFit/>
            </a:bodyPr>
            <a:lstStyle/>
            <a:p>
              <a:pPr algn="ctr"/>
              <a:r>
                <a:rPr lang="en-US" sz="1000" dirty="0" smtClean="0">
                  <a:solidFill>
                    <a:schemeClr val="bg1"/>
                  </a:solidFill>
                  <a:latin typeface="Graphik Medium"/>
                  <a:cs typeface="Graphik Medium"/>
                </a:rPr>
                <a:t>NEW</a:t>
              </a:r>
              <a:endParaRPr lang="en-US" sz="1000" dirty="0">
                <a:solidFill>
                  <a:schemeClr val="bg1"/>
                </a:solidFill>
                <a:latin typeface="Graphik Medium"/>
                <a:cs typeface="Graphik Medium"/>
              </a:endParaRPr>
            </a:p>
          </p:txBody>
        </p:sp>
      </p:grpSp>
      <p:pic>
        <p:nvPicPr>
          <p:cNvPr id="6" name="Picture 5"/>
          <p:cNvPicPr>
            <a:picLocks noChangeAspect="1"/>
          </p:cNvPicPr>
          <p:nvPr/>
        </p:nvPicPr>
        <p:blipFill>
          <a:blip r:embed="rId4"/>
          <a:stretch>
            <a:fillRect/>
          </a:stretch>
        </p:blipFill>
        <p:spPr>
          <a:xfrm>
            <a:off x="5487298" y="2601373"/>
            <a:ext cx="1231900" cy="952500"/>
          </a:xfrm>
          <a:prstGeom prst="rect">
            <a:avLst/>
          </a:prstGeom>
        </p:spPr>
      </p:pic>
      <p:pic>
        <p:nvPicPr>
          <p:cNvPr id="16" name="Picture 15"/>
          <p:cNvPicPr>
            <a:picLocks noChangeAspect="1"/>
          </p:cNvPicPr>
          <p:nvPr/>
        </p:nvPicPr>
        <p:blipFill>
          <a:blip r:embed="rId5"/>
          <a:stretch>
            <a:fillRect/>
          </a:stretch>
        </p:blipFill>
        <p:spPr>
          <a:xfrm>
            <a:off x="2959621" y="4038831"/>
            <a:ext cx="1282700" cy="1498600"/>
          </a:xfrm>
          <a:prstGeom prst="rect">
            <a:avLst/>
          </a:prstGeom>
        </p:spPr>
      </p:pic>
      <p:pic>
        <p:nvPicPr>
          <p:cNvPr id="17" name="Picture 16"/>
          <p:cNvPicPr>
            <a:picLocks noChangeAspect="1"/>
          </p:cNvPicPr>
          <p:nvPr/>
        </p:nvPicPr>
        <p:blipFill>
          <a:blip r:embed="rId6"/>
          <a:stretch>
            <a:fillRect/>
          </a:stretch>
        </p:blipFill>
        <p:spPr>
          <a:xfrm>
            <a:off x="4015897" y="5087677"/>
            <a:ext cx="406400" cy="660400"/>
          </a:xfrm>
          <a:prstGeom prst="rect">
            <a:avLst/>
          </a:prstGeom>
        </p:spPr>
      </p:pic>
      <p:pic>
        <p:nvPicPr>
          <p:cNvPr id="22" name="Picture 21"/>
          <p:cNvPicPr>
            <a:picLocks noChangeAspect="1"/>
          </p:cNvPicPr>
          <p:nvPr/>
        </p:nvPicPr>
        <p:blipFill>
          <a:blip r:embed="rId7"/>
          <a:stretch>
            <a:fillRect/>
          </a:stretch>
        </p:blipFill>
        <p:spPr>
          <a:xfrm>
            <a:off x="3766222" y="2870757"/>
            <a:ext cx="1612900" cy="1181100"/>
          </a:xfrm>
          <a:prstGeom prst="rect">
            <a:avLst/>
          </a:prstGeom>
        </p:spPr>
      </p:pic>
      <p:pic>
        <p:nvPicPr>
          <p:cNvPr id="23" name="Picture 22"/>
          <p:cNvPicPr>
            <a:picLocks noChangeAspect="1"/>
          </p:cNvPicPr>
          <p:nvPr/>
        </p:nvPicPr>
        <p:blipFill>
          <a:blip r:embed="rId8"/>
          <a:stretch>
            <a:fillRect/>
          </a:stretch>
        </p:blipFill>
        <p:spPr>
          <a:xfrm>
            <a:off x="4503047" y="3668173"/>
            <a:ext cx="1600200" cy="1003300"/>
          </a:xfrm>
          <a:prstGeom prst="rect">
            <a:avLst/>
          </a:prstGeom>
        </p:spPr>
      </p:pic>
      <p:pic>
        <p:nvPicPr>
          <p:cNvPr id="25" name="Picture 24"/>
          <p:cNvPicPr>
            <a:picLocks noChangeAspect="1"/>
          </p:cNvPicPr>
          <p:nvPr/>
        </p:nvPicPr>
        <p:blipFill>
          <a:blip r:embed="rId9"/>
          <a:stretch>
            <a:fillRect/>
          </a:stretch>
        </p:blipFill>
        <p:spPr>
          <a:xfrm>
            <a:off x="6849091" y="2821603"/>
            <a:ext cx="1612900" cy="1181100"/>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875907" y="4119361"/>
            <a:ext cx="210836" cy="279400"/>
          </a:xfrm>
          <a:prstGeom prst="rect">
            <a:avLst/>
          </a:prstGeom>
        </p:spPr>
      </p:pic>
      <p:sp>
        <p:nvSpPr>
          <p:cNvPr id="27" name="TextBox 26"/>
          <p:cNvSpPr txBox="1"/>
          <p:nvPr/>
        </p:nvSpPr>
        <p:spPr>
          <a:xfrm>
            <a:off x="4889522" y="1876897"/>
            <a:ext cx="2435184" cy="523220"/>
          </a:xfrm>
          <a:prstGeom prst="rect">
            <a:avLst/>
          </a:prstGeom>
          <a:noFill/>
        </p:spPr>
        <p:txBody>
          <a:bodyPr wrap="square" rtlCol="0">
            <a:spAutoFit/>
          </a:bodyPr>
          <a:lstStyle/>
          <a:p>
            <a:pPr algn="ctr"/>
            <a:r>
              <a:rPr lang="en-US" sz="1600" dirty="0" smtClean="0">
                <a:latin typeface="Graphik Regular"/>
                <a:cs typeface="Graphik Regular"/>
              </a:rPr>
              <a:t>Device maker</a:t>
            </a:r>
          </a:p>
          <a:p>
            <a:pPr algn="ctr"/>
            <a:r>
              <a:rPr lang="en-US" sz="1200" dirty="0" smtClean="0">
                <a:latin typeface="Graphik Light"/>
                <a:cs typeface="Graphik Light"/>
              </a:rPr>
              <a:t>Develops application</a:t>
            </a:r>
            <a:endParaRPr lang="en-US" sz="1200" dirty="0">
              <a:latin typeface="Graphik Light"/>
              <a:cs typeface="Graphik Light"/>
            </a:endParaRPr>
          </a:p>
        </p:txBody>
      </p:sp>
      <p:sp>
        <p:nvSpPr>
          <p:cNvPr id="29" name="Content Placeholder 2"/>
          <p:cNvSpPr txBox="1">
            <a:spLocks/>
          </p:cNvSpPr>
          <p:nvPr/>
        </p:nvSpPr>
        <p:spPr>
          <a:xfrm>
            <a:off x="2417772" y="2708606"/>
            <a:ext cx="2100112" cy="387971"/>
          </a:xfrm>
          <a:prstGeom prst="rect">
            <a:avLst/>
          </a:prstGeom>
        </p:spPr>
        <p:txBody>
          <a:bodyPr/>
          <a:lstStyle>
            <a:lvl1pPr marL="228600" indent="-228600" algn="l" defTabSz="914400" rtl="0" eaLnBrk="1" latinLnBrk="0" hangingPunct="1">
              <a:lnSpc>
                <a:spcPct val="110000"/>
              </a:lnSpc>
              <a:spcBef>
                <a:spcPts val="1000"/>
              </a:spcBef>
              <a:spcAft>
                <a:spcPts val="600"/>
              </a:spcAft>
              <a:buFont typeface="Arial"/>
              <a:buChar char="•"/>
              <a:defRPr sz="2200" kern="1200">
                <a:solidFill>
                  <a:srgbClr val="404040"/>
                </a:solidFill>
                <a:latin typeface="Graphik light"/>
                <a:ea typeface="+mn-ea"/>
                <a:cs typeface="Graphik light"/>
              </a:defRPr>
            </a:lvl1pPr>
            <a:lvl2pPr marL="54864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2pPr>
            <a:lvl3pPr marL="91440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3pPr>
            <a:lvl4pPr marL="128016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4pPr>
            <a:lvl5pPr marL="164592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Font typeface="Arial"/>
              <a:buNone/>
            </a:pPr>
            <a:r>
              <a:rPr lang="en-US" sz="1200" dirty="0" smtClean="0">
                <a:solidFill>
                  <a:schemeClr val="tx1"/>
                </a:solidFill>
                <a:latin typeface="Graphik Light"/>
                <a:cs typeface="Graphik Light"/>
              </a:rPr>
              <a:t>Device maker generates their own key and sends code to</a:t>
            </a:r>
            <a:r>
              <a:rPr lang="en-US" sz="1200" dirty="0">
                <a:solidFill>
                  <a:schemeClr val="tx1"/>
                </a:solidFill>
                <a:latin typeface="Graphik Light"/>
                <a:cs typeface="Graphik Light"/>
              </a:rPr>
              <a:t> </a:t>
            </a:r>
            <a:r>
              <a:rPr lang="en-US" sz="1200" dirty="0" smtClean="0">
                <a:solidFill>
                  <a:schemeClr val="tx1"/>
                </a:solidFill>
                <a:latin typeface="Graphik Light"/>
                <a:cs typeface="Graphik Light"/>
              </a:rPr>
              <a:t>portal for signature</a:t>
            </a:r>
          </a:p>
        </p:txBody>
      </p:sp>
      <p:sp>
        <p:nvSpPr>
          <p:cNvPr id="31" name="TextBox 30"/>
          <p:cNvSpPr txBox="1"/>
          <p:nvPr/>
        </p:nvSpPr>
        <p:spPr>
          <a:xfrm>
            <a:off x="1608306" y="4603806"/>
            <a:ext cx="1553129" cy="338554"/>
          </a:xfrm>
          <a:prstGeom prst="rect">
            <a:avLst/>
          </a:prstGeom>
          <a:noFill/>
        </p:spPr>
        <p:txBody>
          <a:bodyPr wrap="none" rtlCol="0">
            <a:spAutoFit/>
          </a:bodyPr>
          <a:lstStyle/>
          <a:p>
            <a:pPr algn="r"/>
            <a:r>
              <a:rPr lang="en-US" sz="1600" dirty="0" smtClean="0">
                <a:latin typeface="Graphik Regular"/>
                <a:cs typeface="Graphik Regular"/>
              </a:rPr>
              <a:t>Samsung KMS</a:t>
            </a:r>
            <a:endParaRPr lang="en-US" sz="1600" dirty="0">
              <a:latin typeface="Graphik Regular"/>
              <a:cs typeface="Graphik Regular"/>
            </a:endParaRPr>
          </a:p>
        </p:txBody>
      </p:sp>
      <p:sp>
        <p:nvSpPr>
          <p:cNvPr id="32" name="Content Placeholder 2"/>
          <p:cNvSpPr txBox="1">
            <a:spLocks/>
          </p:cNvSpPr>
          <p:nvPr/>
        </p:nvSpPr>
        <p:spPr>
          <a:xfrm>
            <a:off x="5379122" y="4443842"/>
            <a:ext cx="2100112" cy="387971"/>
          </a:xfrm>
          <a:prstGeom prst="rect">
            <a:avLst/>
          </a:prstGeom>
        </p:spPr>
        <p:txBody>
          <a:bodyPr/>
          <a:lstStyle>
            <a:lvl1pPr marL="228600" indent="-228600" algn="l" defTabSz="914400" rtl="0" eaLnBrk="1" latinLnBrk="0" hangingPunct="1">
              <a:lnSpc>
                <a:spcPct val="110000"/>
              </a:lnSpc>
              <a:spcBef>
                <a:spcPts val="1000"/>
              </a:spcBef>
              <a:spcAft>
                <a:spcPts val="600"/>
              </a:spcAft>
              <a:buFont typeface="Arial"/>
              <a:buChar char="•"/>
              <a:defRPr sz="2200" kern="1200">
                <a:solidFill>
                  <a:srgbClr val="404040"/>
                </a:solidFill>
                <a:latin typeface="Graphik light"/>
                <a:ea typeface="+mn-ea"/>
                <a:cs typeface="Graphik light"/>
              </a:defRPr>
            </a:lvl1pPr>
            <a:lvl2pPr marL="54864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2pPr>
            <a:lvl3pPr marL="91440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3pPr>
            <a:lvl4pPr marL="128016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4pPr>
            <a:lvl5pPr marL="164592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200" dirty="0" smtClean="0">
                <a:solidFill>
                  <a:schemeClr val="tx1"/>
                </a:solidFill>
                <a:latin typeface="Graphik Light"/>
                <a:cs typeface="Graphik Light"/>
              </a:rPr>
              <a:t>Device maker downloads</a:t>
            </a:r>
            <a:br>
              <a:rPr lang="en-US" sz="1200" dirty="0" smtClean="0">
                <a:solidFill>
                  <a:schemeClr val="tx1"/>
                </a:solidFill>
                <a:latin typeface="Graphik Light"/>
                <a:cs typeface="Graphik Light"/>
              </a:rPr>
            </a:br>
            <a:r>
              <a:rPr lang="en-US" sz="1200" dirty="0" smtClean="0">
                <a:solidFill>
                  <a:schemeClr val="tx1"/>
                </a:solidFill>
                <a:latin typeface="Graphik Light"/>
                <a:cs typeface="Graphik Light"/>
              </a:rPr>
              <a:t>signed code</a:t>
            </a:r>
          </a:p>
        </p:txBody>
      </p:sp>
      <p:pic>
        <p:nvPicPr>
          <p:cNvPr id="33" name="Picture 32"/>
          <p:cNvPicPr>
            <a:picLocks noChangeAspect="1"/>
          </p:cNvPicPr>
          <p:nvPr/>
        </p:nvPicPr>
        <p:blipFill>
          <a:blip r:embed="rId6"/>
          <a:stretch>
            <a:fillRect/>
          </a:stretch>
        </p:blipFill>
        <p:spPr>
          <a:xfrm>
            <a:off x="6414723" y="3223673"/>
            <a:ext cx="406400" cy="660400"/>
          </a:xfrm>
          <a:prstGeom prst="rect">
            <a:avLst/>
          </a:prstGeom>
        </p:spPr>
      </p:pic>
      <p:sp>
        <p:nvSpPr>
          <p:cNvPr id="35" name="TextBox 34"/>
          <p:cNvSpPr txBox="1"/>
          <p:nvPr/>
        </p:nvSpPr>
        <p:spPr>
          <a:xfrm>
            <a:off x="8879550" y="4438264"/>
            <a:ext cx="1736373" cy="338554"/>
          </a:xfrm>
          <a:prstGeom prst="rect">
            <a:avLst/>
          </a:prstGeom>
          <a:noFill/>
        </p:spPr>
        <p:txBody>
          <a:bodyPr wrap="none" rtlCol="0">
            <a:spAutoFit/>
          </a:bodyPr>
          <a:lstStyle/>
          <a:p>
            <a:r>
              <a:rPr lang="en-US" sz="1600" dirty="0" smtClean="0">
                <a:latin typeface="Graphik Regular"/>
                <a:cs typeface="Graphik Regular"/>
              </a:rPr>
              <a:t>ARTIK S-module</a:t>
            </a:r>
            <a:endParaRPr lang="en-US" sz="1600" dirty="0">
              <a:latin typeface="Graphik Regular"/>
              <a:cs typeface="Graphik Regular"/>
            </a:endParaRPr>
          </a:p>
        </p:txBody>
      </p:sp>
      <p:sp>
        <p:nvSpPr>
          <p:cNvPr id="36" name="Content Placeholder 2"/>
          <p:cNvSpPr txBox="1">
            <a:spLocks/>
          </p:cNvSpPr>
          <p:nvPr/>
        </p:nvSpPr>
        <p:spPr>
          <a:xfrm>
            <a:off x="8086743" y="2708606"/>
            <a:ext cx="2100112" cy="387971"/>
          </a:xfrm>
          <a:prstGeom prst="rect">
            <a:avLst/>
          </a:prstGeom>
        </p:spPr>
        <p:txBody>
          <a:bodyPr/>
          <a:lstStyle>
            <a:lvl1pPr marL="228600" indent="-228600" algn="l" defTabSz="914400" rtl="0" eaLnBrk="1" latinLnBrk="0" hangingPunct="1">
              <a:lnSpc>
                <a:spcPct val="110000"/>
              </a:lnSpc>
              <a:spcBef>
                <a:spcPts val="1000"/>
              </a:spcBef>
              <a:spcAft>
                <a:spcPts val="600"/>
              </a:spcAft>
              <a:buFont typeface="Arial"/>
              <a:buChar char="•"/>
              <a:defRPr sz="2200" kern="1200">
                <a:solidFill>
                  <a:srgbClr val="404040"/>
                </a:solidFill>
                <a:latin typeface="Graphik light"/>
                <a:ea typeface="+mn-ea"/>
                <a:cs typeface="Graphik light"/>
              </a:defRPr>
            </a:lvl1pPr>
            <a:lvl2pPr marL="54864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2pPr>
            <a:lvl3pPr marL="914400" indent="-228600" algn="l" defTabSz="914400" rtl="0" eaLnBrk="1" latinLnBrk="0" hangingPunct="1">
              <a:lnSpc>
                <a:spcPct val="110000"/>
              </a:lnSpc>
              <a:spcBef>
                <a:spcPts val="500"/>
              </a:spcBef>
              <a:spcAft>
                <a:spcPts val="600"/>
              </a:spcAft>
              <a:buFont typeface="Arial"/>
              <a:buChar char="•"/>
              <a:defRPr sz="2000" kern="1200">
                <a:solidFill>
                  <a:srgbClr val="404040"/>
                </a:solidFill>
                <a:latin typeface="Graphik light"/>
                <a:ea typeface="+mn-ea"/>
                <a:cs typeface="Graphik light"/>
              </a:defRPr>
            </a:lvl3pPr>
            <a:lvl4pPr marL="128016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4pPr>
            <a:lvl5pPr marL="1645920" indent="-228600" algn="l" defTabSz="914400" rtl="0" eaLnBrk="1" latinLnBrk="0" hangingPunct="1">
              <a:lnSpc>
                <a:spcPct val="110000"/>
              </a:lnSpc>
              <a:spcBef>
                <a:spcPts val="500"/>
              </a:spcBef>
              <a:spcAft>
                <a:spcPts val="600"/>
              </a:spcAft>
              <a:buFont typeface="Arial"/>
              <a:buChar char="•"/>
              <a:defRPr sz="1800" kern="1200">
                <a:solidFill>
                  <a:srgbClr val="404040"/>
                </a:solidFill>
                <a:latin typeface="Graphik light"/>
                <a:ea typeface="+mn-ea"/>
                <a:cs typeface="Graphik light"/>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200" dirty="0" smtClean="0">
                <a:solidFill>
                  <a:schemeClr val="tx1"/>
                </a:solidFill>
                <a:latin typeface="Graphik Light"/>
                <a:cs typeface="Graphik Light"/>
              </a:rPr>
              <a:t>Device maker deploys code, enables Secure Boot</a:t>
            </a:r>
          </a:p>
        </p:txBody>
      </p:sp>
      <p:sp>
        <p:nvSpPr>
          <p:cNvPr id="37" name="Rectangle 36"/>
          <p:cNvSpPr/>
          <p:nvPr/>
        </p:nvSpPr>
        <p:spPr>
          <a:xfrm>
            <a:off x="3384323" y="4656791"/>
            <a:ext cx="748808" cy="43088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p:cNvGrpSpPr/>
          <p:nvPr/>
        </p:nvGrpSpPr>
        <p:grpSpPr>
          <a:xfrm>
            <a:off x="8433936" y="4751060"/>
            <a:ext cx="661888" cy="622638"/>
            <a:chOff x="8433936" y="4751060"/>
            <a:chExt cx="661888" cy="622638"/>
          </a:xfrm>
        </p:grpSpPr>
        <p:sp>
          <p:nvSpPr>
            <p:cNvPr id="39" name="Oval 38"/>
            <p:cNvSpPr/>
            <p:nvPr/>
          </p:nvSpPr>
          <p:spPr>
            <a:xfrm>
              <a:off x="8433936" y="4751060"/>
              <a:ext cx="485700" cy="48570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11"/>
            <a:stretch>
              <a:fillRect/>
            </a:stretch>
          </p:blipFill>
          <p:spPr>
            <a:xfrm>
              <a:off x="8514687" y="4812600"/>
              <a:ext cx="581137" cy="561098"/>
            </a:xfrm>
            <a:prstGeom prst="rect">
              <a:avLst/>
            </a:prstGeom>
          </p:spPr>
        </p:pic>
      </p:grpSp>
    </p:spTree>
    <p:extLst>
      <p:ext uri="{BB962C8B-B14F-4D97-AF65-F5344CB8AC3E}">
        <p14:creationId xmlns:p14="http://schemas.microsoft.com/office/powerpoint/2010/main" val="32941451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1000"/>
                                        <p:tgtEl>
                                          <p:spTgt spid="2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par>
                          <p:cTn id="11" fill="hold">
                            <p:stCondLst>
                              <p:cond delay="1000"/>
                            </p:stCondLst>
                            <p:childTnLst>
                              <p:par>
                                <p:cTn id="12" presetID="10" presetClass="exit" presetSubtype="0" fill="hold" grpId="0" nodeType="afterEffect">
                                  <p:stCondLst>
                                    <p:cond delay="500"/>
                                  </p:stCondLst>
                                  <p:childTnLst>
                                    <p:animEffect transition="out" filter="fade">
                                      <p:cBhvr>
                                        <p:cTn id="13" dur="500"/>
                                        <p:tgtEl>
                                          <p:spTgt spid="37"/>
                                        </p:tgtEl>
                                      </p:cBhvr>
                                    </p:animEffect>
                                    <p:set>
                                      <p:cBhvr>
                                        <p:cTn id="14" dur="1" fill="hold">
                                          <p:stCondLst>
                                            <p:cond delay="499"/>
                                          </p:stCondLst>
                                        </p:cTn>
                                        <p:tgtEl>
                                          <p:spTgt spid="3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1000"/>
                                        <p:tgtEl>
                                          <p:spTgt spid="23"/>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up)">
                                      <p:cBhvr>
                                        <p:cTn id="36" dur="1000"/>
                                        <p:tgtEl>
                                          <p:spTgt spid="25"/>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36" grpId="0"/>
      <p:bldP spid="3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raphik Regular"/>
                <a:cs typeface="Graphik Regular"/>
              </a:rPr>
              <a:t>Device Protection</a:t>
            </a:r>
            <a:endParaRPr lang="en-US" dirty="0">
              <a:latin typeface="Graphik Regular"/>
              <a:cs typeface="Graphik Regular"/>
            </a:endParaRPr>
          </a:p>
        </p:txBody>
      </p:sp>
      <p:sp>
        <p:nvSpPr>
          <p:cNvPr id="4" name="Rectangle 3"/>
          <p:cNvSpPr/>
          <p:nvPr/>
        </p:nvSpPr>
        <p:spPr>
          <a:xfrm>
            <a:off x="527050" y="3158362"/>
            <a:ext cx="11277601" cy="1524000"/>
          </a:xfrm>
          <a:prstGeom prst="rect">
            <a:avLst/>
          </a:prstGeom>
          <a:noFill/>
          <a:ln w="57150" cmpd="sng">
            <a:solidFill>
              <a:srgbClr val="0074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smtClean="0">
              <a:solidFill>
                <a:schemeClr val="bg1"/>
              </a:solidFill>
            </a:endParaRPr>
          </a:p>
        </p:txBody>
      </p:sp>
      <p:graphicFrame>
        <p:nvGraphicFramePr>
          <p:cNvPr id="5" name="Content Placeholder 5"/>
          <p:cNvGraphicFramePr>
            <a:graphicFrameLocks noGrp="1"/>
          </p:cNvGraphicFramePr>
          <p:nvPr>
            <p:ph sz="quarter" idx="4294967295"/>
            <p:extLst>
              <p:ext uri="{D42A27DB-BD31-4B8C-83A1-F6EECF244321}">
                <p14:modId xmlns:p14="http://schemas.microsoft.com/office/powerpoint/2010/main" val="1793788689"/>
              </p:ext>
            </p:extLst>
          </p:nvPr>
        </p:nvGraphicFramePr>
        <p:xfrm>
          <a:off x="694944" y="1117602"/>
          <a:ext cx="10799064" cy="5236250"/>
        </p:xfrm>
        <a:graphic>
          <a:graphicData uri="http://schemas.openxmlformats.org/drawingml/2006/table">
            <a:tbl>
              <a:tblPr firstRow="1" bandRow="1">
                <a:tableStyleId>{5940675A-B579-460E-94D1-54222C63F5DA}</a:tableStyleId>
              </a:tblPr>
              <a:tblGrid>
                <a:gridCol w="1645513"/>
                <a:gridCol w="3454010"/>
                <a:gridCol w="1700050"/>
                <a:gridCol w="1748707"/>
                <a:gridCol w="2250784"/>
              </a:tblGrid>
              <a:tr h="281272">
                <a:tc gridSpan="2">
                  <a:txBody>
                    <a:bodyPr/>
                    <a:lstStyle/>
                    <a:p>
                      <a:endParaRPr lang="en-US" sz="1100" b="1" dirty="0">
                        <a:solidFill>
                          <a:schemeClr val="bg1"/>
                        </a:solidFill>
                        <a:latin typeface="Graphik Light"/>
                        <a:cs typeface="Graphik Light"/>
                      </a:endParaRPr>
                    </a:p>
                  </a:txBody>
                  <a:tcPr marL="68724" marR="68724" marT="34290" marB="34290">
                    <a:lnL w="635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noFill/>
                  </a:tcPr>
                </a:tc>
                <a:tc hMerge="1">
                  <a:txBody>
                    <a:bodyPr/>
                    <a:lstStyle/>
                    <a:p>
                      <a:endParaRPr lang="en-US" sz="14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100" b="1" dirty="0" smtClean="0">
                          <a:solidFill>
                            <a:schemeClr val="bg1"/>
                          </a:solidFill>
                          <a:latin typeface="Helvetica Neue"/>
                          <a:cs typeface="Helvetica Neue"/>
                        </a:rPr>
                        <a:t>ARTIK module </a:t>
                      </a:r>
                    </a:p>
                    <a:p>
                      <a:pPr algn="ctr"/>
                      <a:r>
                        <a:rPr lang="en-US" sz="1100" b="1" dirty="0" smtClean="0">
                          <a:solidFill>
                            <a:schemeClr val="bg1"/>
                          </a:solidFill>
                          <a:latin typeface="Helvetica Neue"/>
                          <a:cs typeface="Helvetica Neue"/>
                        </a:rPr>
                        <a:t>(05x, 5, 7)</a:t>
                      </a:r>
                    </a:p>
                  </a:txBody>
                  <a:tcPr marL="68724" marR="68724"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schemeClr>
                    </a:solidFill>
                  </a:tcPr>
                </a:tc>
                <a:tc>
                  <a:txBody>
                    <a:bodyPr/>
                    <a:lstStyle/>
                    <a:p>
                      <a:pPr algn="ctr"/>
                      <a:r>
                        <a:rPr lang="en-US" sz="1100" b="1" dirty="0" smtClean="0">
                          <a:solidFill>
                            <a:schemeClr val="bg1"/>
                          </a:solidFill>
                          <a:latin typeface="Helvetica Neue"/>
                          <a:cs typeface="Helvetica Neue"/>
                        </a:rPr>
                        <a:t>ARTIK</a:t>
                      </a:r>
                      <a:r>
                        <a:rPr lang="en-US" sz="1100" b="1" baseline="0" dirty="0" smtClean="0">
                          <a:solidFill>
                            <a:schemeClr val="bg1"/>
                          </a:solidFill>
                          <a:latin typeface="Helvetica Neue"/>
                          <a:cs typeface="Helvetica Neue"/>
                        </a:rPr>
                        <a:t> S</a:t>
                      </a:r>
                      <a:r>
                        <a:rPr lang="en-US" sz="1100" b="1" dirty="0" smtClean="0">
                          <a:solidFill>
                            <a:schemeClr val="bg1"/>
                          </a:solidFill>
                          <a:latin typeface="Helvetica Neue"/>
                          <a:cs typeface="Helvetica Neue"/>
                        </a:rPr>
                        <a:t>-module</a:t>
                      </a:r>
                    </a:p>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smtClean="0">
                          <a:solidFill>
                            <a:schemeClr val="bg1"/>
                          </a:solidFill>
                          <a:latin typeface="Helvetica Neue"/>
                          <a:cs typeface="Helvetica Neue"/>
                        </a:rPr>
                        <a:t>(053s, 055s, 530s, 710s)</a:t>
                      </a:r>
                    </a:p>
                    <a:p>
                      <a:pPr algn="ctr"/>
                      <a:endParaRPr lang="en-US" sz="1100" b="1" dirty="0" smtClean="0">
                        <a:solidFill>
                          <a:schemeClr val="bg1"/>
                        </a:solidFill>
                        <a:latin typeface="Helvetica Neue"/>
                        <a:cs typeface="Helvetica Neue"/>
                      </a:endParaRPr>
                    </a:p>
                  </a:txBody>
                  <a:tcPr marL="68724" marR="68724"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schemeClr>
                    </a:solidFill>
                  </a:tcPr>
                </a:tc>
                <a:tc>
                  <a:txBody>
                    <a:bodyPr/>
                    <a:lstStyle/>
                    <a:p>
                      <a:r>
                        <a:rPr lang="en-US" sz="1100" b="0" dirty="0" smtClean="0">
                          <a:solidFill>
                            <a:schemeClr val="bg1"/>
                          </a:solidFill>
                          <a:latin typeface="Helvetica Neue"/>
                          <a:cs typeface="Helvetica Neue"/>
                        </a:rPr>
                        <a:t>Comments</a:t>
                      </a:r>
                      <a:endParaRPr lang="en-US" sz="1100" b="0" dirty="0">
                        <a:solidFill>
                          <a:schemeClr val="bg1"/>
                        </a:solidFill>
                        <a:latin typeface="Helvetica Neue"/>
                        <a:cs typeface="Helvetica Neue"/>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schemeClr>
                    </a:solidFill>
                  </a:tcPr>
                </a:tc>
              </a:tr>
              <a:tr h="281272">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lumMod val="50000"/>
                            </a:schemeClr>
                          </a:solidFill>
                          <a:latin typeface="Graphik Regular"/>
                          <a:cs typeface="Graphik Regular"/>
                        </a:rPr>
                        <a:t>Secure communication</a:t>
                      </a:r>
                    </a:p>
                  </a:txBody>
                  <a:tcPr marL="68724" marR="68724" marT="34290" marB="3429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Per device unique key &amp; certificate</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dirty="0" smtClean="0">
                          <a:solidFill>
                            <a:schemeClr val="tx1">
                              <a:lumMod val="50000"/>
                            </a:schemeClr>
                          </a:solidFill>
                          <a:latin typeface="Graphik Regular"/>
                          <a:cs typeface="Graphik Regular"/>
                          <a:sym typeface="Wingdings"/>
                        </a:rPr>
                        <a:t></a:t>
                      </a: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dirty="0" smtClean="0">
                          <a:solidFill>
                            <a:schemeClr val="tx1">
                              <a:lumMod val="50000"/>
                            </a:schemeClr>
                          </a:solidFill>
                          <a:latin typeface="Graphik Regular"/>
                          <a:cs typeface="Graphik Regular"/>
                          <a:sym typeface="Wingdings"/>
                        </a:rPr>
                        <a:t></a:t>
                      </a: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Uniquely identifies device</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281272">
                <a:tc vMerge="1">
                  <a:txBody>
                    <a:bodyPr/>
                    <a:lstStyle/>
                    <a:p>
                      <a:endParaRPr lang="en-US" sz="1400" dirty="0">
                        <a:solidFill>
                          <a:schemeClr val="tx1">
                            <a:lumMod val="50000"/>
                          </a:schemeClr>
                        </a:solidFill>
                      </a:endParaRPr>
                    </a:p>
                  </a:txBody>
                  <a:tcPr/>
                </a:tc>
                <a:tc>
                  <a:txBody>
                    <a:bodyPr/>
                    <a:lstStyle/>
                    <a:p>
                      <a:r>
                        <a:rPr lang="en-US" sz="1200" b="0" i="0" dirty="0" smtClean="0">
                          <a:solidFill>
                            <a:schemeClr val="tx1">
                              <a:lumMod val="50000"/>
                            </a:schemeClr>
                          </a:solidFill>
                          <a:latin typeface="Graphik Regular"/>
                          <a:ea typeface="Graphik" charset="0"/>
                          <a:cs typeface="Graphik Regular"/>
                        </a:rPr>
                        <a:t>Key stored in HW secure element</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dirty="0" smtClean="0">
                          <a:solidFill>
                            <a:schemeClr val="tx1">
                              <a:lumMod val="50000"/>
                            </a:schemeClr>
                          </a:solidFill>
                          <a:latin typeface="Graphik Regular"/>
                          <a:cs typeface="Graphik Regular"/>
                          <a:sym typeface="Wingdings"/>
                        </a:rPr>
                        <a:t></a:t>
                      </a: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dirty="0" smtClean="0">
                          <a:solidFill>
                            <a:schemeClr val="tx1">
                              <a:lumMod val="50000"/>
                            </a:schemeClr>
                          </a:solidFill>
                          <a:latin typeface="Graphik Regular"/>
                          <a:cs typeface="Graphik Regular"/>
                          <a:sym typeface="Wingdings"/>
                        </a:rPr>
                        <a:t></a:t>
                      </a: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Secure key storage</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281272">
                <a:tc vMerge="1">
                  <a:txBody>
                    <a:bodyPr/>
                    <a:lstStyle/>
                    <a:p>
                      <a:endParaRPr lang="en-US"/>
                    </a:p>
                  </a:txBody>
                  <a:tcPr/>
                </a:tc>
                <a:tc>
                  <a:txBody>
                    <a:bodyPr/>
                    <a:lstStyle/>
                    <a:p>
                      <a:r>
                        <a:rPr lang="en-US" sz="1200" b="0" i="0" dirty="0" smtClean="0">
                          <a:solidFill>
                            <a:schemeClr val="tx1">
                              <a:lumMod val="50000"/>
                            </a:schemeClr>
                          </a:solidFill>
                          <a:latin typeface="Graphik Regular"/>
                          <a:ea typeface="Graphik" charset="0"/>
                          <a:cs typeface="Graphik Regular"/>
                        </a:rPr>
                        <a:t>PKI infrastructure</a:t>
                      </a:r>
                      <a:r>
                        <a:rPr lang="en-US" sz="1200" b="0" i="0" baseline="0" dirty="0" smtClean="0">
                          <a:solidFill>
                            <a:schemeClr val="tx1">
                              <a:lumMod val="50000"/>
                            </a:schemeClr>
                          </a:solidFill>
                          <a:latin typeface="Graphik Regular"/>
                          <a:ea typeface="Graphik" charset="0"/>
                          <a:cs typeface="Graphik Regular"/>
                        </a:rPr>
                        <a:t>: </a:t>
                      </a:r>
                      <a:r>
                        <a:rPr lang="en-US" sz="1200" b="0" i="0" dirty="0" smtClean="0">
                          <a:solidFill>
                            <a:schemeClr val="tx1">
                              <a:lumMod val="50000"/>
                            </a:schemeClr>
                          </a:solidFill>
                          <a:latin typeface="Graphik Regular"/>
                          <a:ea typeface="Graphik" charset="0"/>
                          <a:cs typeface="Graphik Regular"/>
                        </a:rPr>
                        <a:t>Mutual</a:t>
                      </a:r>
                      <a:r>
                        <a:rPr lang="en-US" sz="1200" b="0" i="0" baseline="0" dirty="0" smtClean="0">
                          <a:solidFill>
                            <a:schemeClr val="tx1">
                              <a:lumMod val="50000"/>
                            </a:schemeClr>
                          </a:solidFill>
                          <a:latin typeface="Graphik Regular"/>
                          <a:ea typeface="Graphik" charset="0"/>
                          <a:cs typeface="Graphik Regular"/>
                        </a:rPr>
                        <a:t> authentication of device and cloud</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dirty="0" smtClean="0">
                          <a:solidFill>
                            <a:schemeClr val="tx1">
                              <a:lumMod val="50000"/>
                            </a:schemeClr>
                          </a:solidFill>
                          <a:latin typeface="Graphik Regular"/>
                          <a:cs typeface="Graphik Regular"/>
                          <a:sym typeface="Wingdings"/>
                        </a:rPr>
                        <a:t></a:t>
                      </a: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dirty="0" smtClean="0">
                          <a:solidFill>
                            <a:schemeClr val="tx1">
                              <a:lumMod val="50000"/>
                            </a:schemeClr>
                          </a:solidFill>
                          <a:latin typeface="Graphik Regular"/>
                          <a:cs typeface="Graphik Regular"/>
                          <a:sym typeface="Wingdings"/>
                        </a:rPr>
                        <a:t></a:t>
                      </a: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Device talks to authorized</a:t>
                      </a:r>
                      <a:r>
                        <a:rPr lang="en-US" sz="1200" b="0" i="0" baseline="0" dirty="0" smtClean="0">
                          <a:solidFill>
                            <a:schemeClr val="tx1">
                              <a:lumMod val="50000"/>
                            </a:schemeClr>
                          </a:solidFill>
                          <a:latin typeface="Graphik Regular"/>
                          <a:ea typeface="Graphik" charset="0"/>
                          <a:cs typeface="Graphik Regular"/>
                        </a:rPr>
                        <a:t> cloud and vice versa</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376586">
                <a:tc vMerge="1">
                  <a:txBody>
                    <a:bodyPr/>
                    <a:lstStyle/>
                    <a:p>
                      <a:endParaRPr lang="en-US" sz="1400" dirty="0">
                        <a:solidFill>
                          <a:schemeClr val="tx1">
                            <a:lumMod val="50000"/>
                          </a:schemeClr>
                        </a:solidFill>
                      </a:endParaRPr>
                    </a:p>
                  </a:txBody>
                  <a:tcPr/>
                </a:tc>
                <a:tc>
                  <a:txBody>
                    <a:bodyPr/>
                    <a:lstStyle/>
                    <a:p>
                      <a:r>
                        <a:rPr lang="en-US" sz="1200" b="0" i="0" dirty="0" smtClean="0">
                          <a:solidFill>
                            <a:schemeClr val="tx1">
                              <a:lumMod val="50000"/>
                            </a:schemeClr>
                          </a:solidFill>
                          <a:latin typeface="Graphik Regular"/>
                          <a:ea typeface="Graphik" charset="0"/>
                          <a:cs typeface="Graphik Regular"/>
                        </a:rPr>
                        <a:t>Post Provisioning</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gn="ct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gn="ctr"/>
                      <a:r>
                        <a:rPr lang="en-US" sz="1800" dirty="0" smtClean="0">
                          <a:solidFill>
                            <a:schemeClr val="tx1">
                              <a:lumMod val="50000"/>
                            </a:schemeClr>
                          </a:solidFill>
                          <a:latin typeface="Graphik Regular"/>
                          <a:cs typeface="Graphik Regular"/>
                          <a:sym typeface="Wingdings"/>
                        </a:rPr>
                        <a:t></a:t>
                      </a: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Provision with your own keys and certificates</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r>
              <a:tr h="281272">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lumMod val="50000"/>
                            </a:schemeClr>
                          </a:solidFill>
                          <a:latin typeface="Graphik Regular"/>
                          <a:cs typeface="Graphik Regular"/>
                        </a:rPr>
                        <a:t>Device</a:t>
                      </a:r>
                      <a:r>
                        <a:rPr lang="en-US" sz="1200" b="1" baseline="0" dirty="0" smtClean="0">
                          <a:solidFill>
                            <a:schemeClr val="tx1">
                              <a:lumMod val="50000"/>
                            </a:schemeClr>
                          </a:solidFill>
                          <a:latin typeface="Graphik Regular"/>
                          <a:cs typeface="Graphik Regular"/>
                        </a:rPr>
                        <a:t> protection/ secure code execution </a:t>
                      </a:r>
                      <a:endParaRPr lang="en-US" sz="1200" b="1" dirty="0" smtClean="0">
                        <a:solidFill>
                          <a:schemeClr val="tx1">
                            <a:lumMod val="50000"/>
                          </a:schemeClr>
                        </a:solidFill>
                        <a:latin typeface="Graphik Regular"/>
                        <a:cs typeface="Graphik Regular"/>
                      </a:endParaRPr>
                    </a:p>
                  </a:txBody>
                  <a:tcPr marL="68724" marR="68724" marT="34290" marB="3429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r>
                        <a:rPr lang="en-US" sz="1200" b="1" i="0" dirty="0" smtClean="0">
                          <a:solidFill>
                            <a:schemeClr val="tx1">
                              <a:lumMod val="50000"/>
                            </a:schemeClr>
                          </a:solidFill>
                          <a:latin typeface="Graphik Regular"/>
                          <a:ea typeface="Graphik" charset="0"/>
                          <a:cs typeface="Graphik Regular"/>
                        </a:rPr>
                        <a:t>KMS infrastructure</a:t>
                      </a:r>
                      <a:r>
                        <a:rPr lang="en-US" sz="1200" b="1" i="0" baseline="0" dirty="0" smtClean="0">
                          <a:solidFill>
                            <a:schemeClr val="tx1">
                              <a:lumMod val="50000"/>
                            </a:schemeClr>
                          </a:solidFill>
                          <a:latin typeface="Graphik Regular"/>
                          <a:ea typeface="Graphik" charset="0"/>
                          <a:cs typeface="Graphik Regular"/>
                        </a:rPr>
                        <a:t> for code signing</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800" b="1"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lumMod val="50000"/>
                            </a:schemeClr>
                          </a:solidFill>
                          <a:latin typeface="Graphik Regular"/>
                          <a:cs typeface="Graphik Regular"/>
                          <a:sym typeface="Wingdings"/>
                        </a:rPr>
                        <a:t></a:t>
                      </a:r>
                      <a:endParaRPr lang="en-US" sz="1800" b="1"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1" i="0" dirty="0" smtClean="0">
                          <a:solidFill>
                            <a:schemeClr val="tx1">
                              <a:lumMod val="50000"/>
                            </a:schemeClr>
                          </a:solidFill>
                          <a:latin typeface="Graphik Regular"/>
                          <a:ea typeface="Graphik" charset="0"/>
                          <a:cs typeface="Graphik Regular"/>
                        </a:rPr>
                        <a:t>Key Management Service</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281272">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solidFill>
                          <a:schemeClr val="tx1">
                            <a:lumMod val="50000"/>
                          </a:schemeClr>
                        </a:solidFill>
                      </a:endParaRPr>
                    </a:p>
                  </a:txBody>
                  <a:tcPr/>
                </a:tc>
                <a:tc>
                  <a:txBody>
                    <a:bodyPr/>
                    <a:lstStyle/>
                    <a:p>
                      <a:r>
                        <a:rPr lang="en-US" sz="1200" b="1" i="0" dirty="0" smtClean="0">
                          <a:solidFill>
                            <a:schemeClr val="tx1">
                              <a:lumMod val="50000"/>
                            </a:schemeClr>
                          </a:solidFill>
                          <a:latin typeface="Graphik Regular"/>
                          <a:ea typeface="Graphik" charset="0"/>
                          <a:cs typeface="Graphik Regular"/>
                        </a:rPr>
                        <a:t>Code</a:t>
                      </a:r>
                      <a:r>
                        <a:rPr lang="en-US" sz="1200" b="1" i="0" baseline="0" dirty="0" smtClean="0">
                          <a:solidFill>
                            <a:schemeClr val="tx1">
                              <a:lumMod val="50000"/>
                            </a:schemeClr>
                          </a:solidFill>
                          <a:latin typeface="Graphik Regular"/>
                          <a:ea typeface="Graphik" charset="0"/>
                          <a:cs typeface="Graphik Regular"/>
                        </a:rPr>
                        <a:t> verification key in HW</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800" b="1"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lumMod val="50000"/>
                            </a:schemeClr>
                          </a:solidFill>
                          <a:latin typeface="Graphik Regular"/>
                          <a:cs typeface="Graphik Regular"/>
                          <a:sym typeface="Wingdings"/>
                        </a:rPr>
                        <a:t></a:t>
                      </a:r>
                      <a:endParaRPr lang="en-US" sz="1800" b="1"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1" i="0" dirty="0" smtClean="0">
                          <a:solidFill>
                            <a:schemeClr val="tx1">
                              <a:lumMod val="50000"/>
                            </a:schemeClr>
                          </a:solidFill>
                          <a:latin typeface="Graphik Regular"/>
                          <a:ea typeface="Graphik" charset="0"/>
                          <a:cs typeface="Graphik Regular"/>
                        </a:rPr>
                        <a:t>Secure key storage</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295512">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solidFill>
                          <a:schemeClr val="tx1">
                            <a:lumMod val="50000"/>
                          </a:schemeClr>
                        </a:solidFill>
                      </a:endParaRPr>
                    </a:p>
                  </a:txBody>
                  <a:tcPr/>
                </a:tc>
                <a:tc>
                  <a:txBody>
                    <a:bodyPr/>
                    <a:lstStyle/>
                    <a:p>
                      <a:r>
                        <a:rPr lang="en-US" sz="1200" b="1" i="0" dirty="0" smtClean="0">
                          <a:solidFill>
                            <a:schemeClr val="tx1">
                              <a:lumMod val="50000"/>
                            </a:schemeClr>
                          </a:solidFill>
                          <a:latin typeface="Graphik Regular"/>
                          <a:ea typeface="Graphik" charset="0"/>
                          <a:cs typeface="Graphik Regular"/>
                        </a:rPr>
                        <a:t>Secure boot (check</a:t>
                      </a:r>
                      <a:r>
                        <a:rPr lang="en-US" sz="1200" b="1" i="0" baseline="0" dirty="0" smtClean="0">
                          <a:solidFill>
                            <a:schemeClr val="tx1">
                              <a:lumMod val="50000"/>
                            </a:schemeClr>
                          </a:solidFill>
                          <a:latin typeface="Graphik Regular"/>
                          <a:ea typeface="Graphik" charset="0"/>
                          <a:cs typeface="Graphik Regular"/>
                        </a:rPr>
                        <a:t> for authorized code)</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800" b="1"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lumMod val="50000"/>
                            </a:schemeClr>
                          </a:solidFill>
                          <a:latin typeface="Graphik Regular"/>
                          <a:cs typeface="Graphik Regular"/>
                          <a:sym typeface="Wingdings"/>
                        </a:rPr>
                        <a:t></a:t>
                      </a:r>
                      <a:endParaRPr lang="en-US" sz="1800" b="1"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1" i="0" dirty="0" smtClean="0">
                          <a:solidFill>
                            <a:schemeClr val="tx1">
                              <a:lumMod val="50000"/>
                            </a:schemeClr>
                          </a:solidFill>
                          <a:latin typeface="Graphik Regular"/>
                          <a:ea typeface="Graphik" charset="0"/>
                          <a:cs typeface="Graphik Regular"/>
                        </a:rPr>
                        <a:t>Boot image verification</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281272">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solidFill>
                          <a:schemeClr val="tx1">
                            <a:lumMod val="50000"/>
                          </a:schemeClr>
                        </a:solidFill>
                      </a:endParaRPr>
                    </a:p>
                  </a:txBody>
                  <a:tcPr/>
                </a:tc>
                <a:tc>
                  <a:txBody>
                    <a:bodyPr/>
                    <a:lstStyle/>
                    <a:p>
                      <a:r>
                        <a:rPr lang="en-US" sz="1200" b="1" i="0" dirty="0" smtClean="0">
                          <a:solidFill>
                            <a:schemeClr val="tx1">
                              <a:lumMod val="50000"/>
                            </a:schemeClr>
                          </a:solidFill>
                          <a:latin typeface="Graphik Regular"/>
                          <a:ea typeface="Graphik" charset="0"/>
                          <a:cs typeface="Graphik Regular"/>
                        </a:rPr>
                        <a:t>JTAG</a:t>
                      </a:r>
                      <a:r>
                        <a:rPr lang="en-US" sz="1200" b="1" i="0" baseline="0" dirty="0" smtClean="0">
                          <a:solidFill>
                            <a:schemeClr val="tx1">
                              <a:lumMod val="50000"/>
                            </a:schemeClr>
                          </a:solidFill>
                          <a:latin typeface="Graphik Regular"/>
                          <a:ea typeface="Graphik" charset="0"/>
                          <a:cs typeface="Graphik Regular"/>
                        </a:rPr>
                        <a:t> access locked</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gn="ctr"/>
                      <a:endParaRPr lang="en-US" sz="1800" b="1"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lumMod val="50000"/>
                            </a:schemeClr>
                          </a:solidFill>
                          <a:latin typeface="Graphik Regular"/>
                          <a:cs typeface="Graphik Regular"/>
                          <a:sym typeface="Wingdings"/>
                        </a:rPr>
                        <a:t></a:t>
                      </a:r>
                      <a:endParaRPr lang="en-US" sz="1800" b="1"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r>
                        <a:rPr lang="en-US" sz="1200" b="1" i="0" dirty="0" smtClean="0">
                          <a:solidFill>
                            <a:schemeClr val="tx1">
                              <a:lumMod val="50000"/>
                            </a:schemeClr>
                          </a:solidFill>
                          <a:latin typeface="Graphik Regular"/>
                          <a:ea typeface="Graphik" charset="0"/>
                          <a:cs typeface="Graphik Regular"/>
                        </a:rPr>
                        <a:t>Lock out debug access</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r>
              <a:tr h="440573">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lumMod val="50000"/>
                            </a:schemeClr>
                          </a:solidFill>
                          <a:latin typeface="Graphik Regular"/>
                          <a:cs typeface="Graphik Regular"/>
                        </a:rPr>
                        <a:t>Data protection/</a:t>
                      </a:r>
                      <a:r>
                        <a:rPr lang="en-US" sz="1200" baseline="0" dirty="0" smtClean="0">
                          <a:solidFill>
                            <a:schemeClr val="tx1">
                              <a:lumMod val="50000"/>
                            </a:schemeClr>
                          </a:solidFill>
                          <a:latin typeface="Graphik Regular"/>
                          <a:cs typeface="Graphik Regular"/>
                        </a:rPr>
                        <a:t/>
                      </a:r>
                      <a:br>
                        <a:rPr lang="en-US" sz="1200" baseline="0" dirty="0" smtClean="0">
                          <a:solidFill>
                            <a:schemeClr val="tx1">
                              <a:lumMod val="50000"/>
                            </a:schemeClr>
                          </a:solidFill>
                          <a:latin typeface="Graphik Regular"/>
                          <a:cs typeface="Graphik Regular"/>
                        </a:rPr>
                      </a:br>
                      <a:r>
                        <a:rPr lang="en-US" sz="1200" baseline="0" dirty="0" smtClean="0">
                          <a:solidFill>
                            <a:schemeClr val="tx1">
                              <a:lumMod val="50000"/>
                            </a:schemeClr>
                          </a:solidFill>
                          <a:latin typeface="Graphik Regular"/>
                          <a:cs typeface="Graphik Regular"/>
                        </a:rPr>
                        <a:t>Secure storage</a:t>
                      </a:r>
                      <a:endParaRPr lang="en-US" sz="1200" dirty="0" smtClean="0">
                        <a:solidFill>
                          <a:schemeClr val="tx1">
                            <a:lumMod val="50000"/>
                          </a:schemeClr>
                        </a:solidFill>
                        <a:latin typeface="Graphik Regular"/>
                        <a:cs typeface="Graphik Regular"/>
                      </a:endParaRPr>
                    </a:p>
                  </a:txBody>
                  <a:tcPr marL="68724" marR="68724" marT="34290" marB="3429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Secure OS (separate</a:t>
                      </a:r>
                      <a:r>
                        <a:rPr lang="en-US" sz="1200" b="0" i="0" baseline="0" dirty="0" smtClean="0">
                          <a:solidFill>
                            <a:schemeClr val="tx1">
                              <a:lumMod val="50000"/>
                            </a:schemeClr>
                          </a:solidFill>
                          <a:latin typeface="Graphik Regular"/>
                          <a:ea typeface="Graphik" charset="0"/>
                          <a:cs typeface="Graphik Regular"/>
                        </a:rPr>
                        <a:t> normal &amp; secure operations)</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Graphik Regular"/>
                          <a:cs typeface="Graphik Regular"/>
                          <a:sym typeface="Wingdings"/>
                        </a:rPr>
                        <a:t></a:t>
                      </a:r>
                      <a:endParaRPr lang="en-US" sz="18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Hardware enforced secure applications via TEE</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480884">
                <a:tc vMerge="1">
                  <a:txBody>
                    <a:bodyPr/>
                    <a:lstStyle/>
                    <a:p>
                      <a:endParaRPr lang="en-US"/>
                    </a:p>
                  </a:txBody>
                  <a:tcPr/>
                </a:tc>
                <a:tc>
                  <a:txBody>
                    <a:bodyPr/>
                    <a:lstStyle/>
                    <a:p>
                      <a:r>
                        <a:rPr lang="en-US" sz="1200" b="0" i="0" dirty="0" smtClean="0">
                          <a:solidFill>
                            <a:srgbClr val="161617"/>
                          </a:solidFill>
                          <a:latin typeface="Graphik Regular"/>
                          <a:ea typeface="Graphik" charset="0"/>
                          <a:cs typeface="Graphik Regular"/>
                        </a:rPr>
                        <a:t>Security</a:t>
                      </a:r>
                      <a:r>
                        <a:rPr lang="en-US" sz="1200" b="0" i="0" baseline="0" dirty="0" smtClean="0">
                          <a:solidFill>
                            <a:srgbClr val="161617"/>
                          </a:solidFill>
                          <a:latin typeface="Graphik Regular"/>
                          <a:ea typeface="Graphik" charset="0"/>
                          <a:cs typeface="Graphik Regular"/>
                        </a:rPr>
                        <a:t> Lib API (27 API calls)</a:t>
                      </a:r>
                      <a:endParaRPr lang="en-US" sz="1200" b="0" i="0" dirty="0">
                        <a:solidFill>
                          <a:srgbClr val="161617"/>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lumMod val="50000"/>
                            </a:schemeClr>
                          </a:solidFill>
                          <a:latin typeface="Graphik Regular"/>
                          <a:cs typeface="Graphik Regular"/>
                        </a:rPr>
                        <a:t>Limited(random number generator,</a:t>
                      </a:r>
                      <a:r>
                        <a:rPr lang="en-US" sz="1200" baseline="0" dirty="0" smtClean="0">
                          <a:solidFill>
                            <a:schemeClr val="tx1">
                              <a:lumMod val="50000"/>
                            </a:schemeClr>
                          </a:solidFill>
                          <a:latin typeface="Graphik Regular"/>
                          <a:cs typeface="Graphik Regular"/>
                        </a:rPr>
                        <a:t> get cert and signature)</a:t>
                      </a:r>
                      <a:endParaRPr lang="en-US" sz="12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Graphik Regular"/>
                          <a:cs typeface="Graphik Regular"/>
                          <a:sym typeface="Wingdings"/>
                        </a:rPr>
                        <a:t></a:t>
                      </a:r>
                      <a:endParaRPr lang="en-US" sz="1800" dirty="0" smtClean="0">
                        <a:solidFill>
                          <a:schemeClr val="tx1">
                            <a:lumMod val="50000"/>
                          </a:schemeClr>
                        </a:solidFill>
                        <a:latin typeface="Graphik Regular"/>
                        <a:cs typeface="Graphik Regular"/>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0" i="0" baseline="0" dirty="0" smtClean="0">
                          <a:solidFill>
                            <a:srgbClr val="161617"/>
                          </a:solidFill>
                          <a:latin typeface="Graphik Regular"/>
                          <a:ea typeface="Graphik" charset="0"/>
                          <a:cs typeface="Graphik Regular"/>
                        </a:rPr>
                        <a:t>Key Manager, Authentication, Secure Storage, Post Provisioning, Encrypt/Decrypt </a:t>
                      </a:r>
                      <a:endParaRPr lang="en-US" sz="1200" b="0" i="0" dirty="0">
                        <a:solidFill>
                          <a:srgbClr val="FF0000"/>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497997">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solidFill>
                          <a:schemeClr val="tx1">
                            <a:lumMod val="50000"/>
                          </a:schemeClr>
                        </a:solidFill>
                      </a:endParaRPr>
                    </a:p>
                  </a:txBody>
                  <a:tcPr/>
                </a:tc>
                <a:tc>
                  <a:txBody>
                    <a:bodyPr/>
                    <a:lstStyle/>
                    <a:p>
                      <a:r>
                        <a:rPr lang="en-US" sz="1200" b="0" i="0" dirty="0" smtClean="0">
                          <a:solidFill>
                            <a:schemeClr val="tx1">
                              <a:lumMod val="50000"/>
                            </a:schemeClr>
                          </a:solidFill>
                          <a:latin typeface="Graphik Regular"/>
                          <a:ea typeface="Graphik" charset="0"/>
                          <a:cs typeface="Graphik Regular"/>
                        </a:rPr>
                        <a:t>Secure storage</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Graphik Regular"/>
                          <a:cs typeface="Graphik Regular"/>
                          <a:sym typeface="Wingdings"/>
                        </a:rPr>
                        <a:t></a:t>
                      </a:r>
                      <a:endParaRPr lang="en-US" sz="18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Encrypt data stored</a:t>
                      </a:r>
                      <a:r>
                        <a:rPr lang="en-US" sz="1200" b="0" i="0" baseline="0" dirty="0" smtClean="0">
                          <a:solidFill>
                            <a:schemeClr val="tx1">
                              <a:lumMod val="50000"/>
                            </a:schemeClr>
                          </a:solidFill>
                          <a:latin typeface="Graphik Regular"/>
                          <a:ea typeface="Graphik" charset="0"/>
                          <a:cs typeface="Graphik Regular"/>
                        </a:rPr>
                        <a:t> on Flash</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6897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raphik Regular"/>
                <a:cs typeface="Graphik Regular"/>
              </a:rPr>
              <a:t>Trusted Execution Environment on 5/7x (TEE)</a:t>
            </a:r>
            <a:endParaRPr lang="en-US" dirty="0">
              <a:latin typeface="Graphik Regular"/>
              <a:cs typeface="Graphik Regular"/>
            </a:endParaRPr>
          </a:p>
        </p:txBody>
      </p:sp>
      <p:sp>
        <p:nvSpPr>
          <p:cNvPr id="4" name="Rectangle 3"/>
          <p:cNvSpPr/>
          <p:nvPr/>
        </p:nvSpPr>
        <p:spPr>
          <a:xfrm>
            <a:off x="679450" y="1289748"/>
            <a:ext cx="4648200" cy="3581400"/>
          </a:xfrm>
          <a:prstGeom prst="rect">
            <a:avLst/>
          </a:prstGeom>
          <a:ln>
            <a:solidFill>
              <a:srgbClr val="0074BB"/>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b="1" dirty="0" smtClean="0">
              <a:solidFill>
                <a:schemeClr val="tx2"/>
              </a:solidFill>
            </a:endParaRPr>
          </a:p>
        </p:txBody>
      </p:sp>
      <p:sp>
        <p:nvSpPr>
          <p:cNvPr id="5" name="Rounded Rectangle 4"/>
          <p:cNvSpPr/>
          <p:nvPr/>
        </p:nvSpPr>
        <p:spPr>
          <a:xfrm>
            <a:off x="2051050" y="1823148"/>
            <a:ext cx="1981200" cy="838200"/>
          </a:xfrm>
          <a:prstGeom prst="roundRect">
            <a:avLst/>
          </a:prstGeom>
          <a:solidFill>
            <a:srgbClr val="0074BB"/>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smtClean="0">
                <a:solidFill>
                  <a:schemeClr val="bg1"/>
                </a:solidFill>
                <a:latin typeface="Graphik Regular"/>
                <a:cs typeface="Graphik Regular"/>
              </a:rPr>
              <a:t>Normal CPU</a:t>
            </a:r>
          </a:p>
        </p:txBody>
      </p:sp>
      <p:sp>
        <p:nvSpPr>
          <p:cNvPr id="6" name="Rounded Rectangle 5"/>
          <p:cNvSpPr/>
          <p:nvPr/>
        </p:nvSpPr>
        <p:spPr>
          <a:xfrm>
            <a:off x="908050" y="3651948"/>
            <a:ext cx="1981200" cy="838200"/>
          </a:xfrm>
          <a:prstGeom prst="roundRect">
            <a:avLst/>
          </a:prstGeom>
          <a:solidFill>
            <a:srgbClr val="0074BB"/>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smtClean="0">
                <a:solidFill>
                  <a:schemeClr val="bg1"/>
                </a:solidFill>
                <a:latin typeface="Graphik Regular"/>
                <a:cs typeface="Graphik Regular"/>
              </a:rPr>
              <a:t>Normal </a:t>
            </a:r>
          </a:p>
          <a:p>
            <a:pPr algn="ctr"/>
            <a:r>
              <a:rPr lang="en-US" b="1" dirty="0" smtClean="0">
                <a:solidFill>
                  <a:schemeClr val="bg1"/>
                </a:solidFill>
                <a:latin typeface="Graphik Regular"/>
                <a:cs typeface="Graphik Regular"/>
              </a:rPr>
              <a:t>Memory</a:t>
            </a:r>
          </a:p>
        </p:txBody>
      </p:sp>
      <p:sp>
        <p:nvSpPr>
          <p:cNvPr id="7" name="Rounded Rectangle 6"/>
          <p:cNvSpPr/>
          <p:nvPr/>
        </p:nvSpPr>
        <p:spPr>
          <a:xfrm>
            <a:off x="3270250" y="3651948"/>
            <a:ext cx="1981200" cy="838200"/>
          </a:xfrm>
          <a:prstGeom prst="roundRect">
            <a:avLst/>
          </a:prstGeom>
          <a:solidFill>
            <a:srgbClr val="0074BB"/>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smtClean="0">
                <a:solidFill>
                  <a:schemeClr val="bg1"/>
                </a:solidFill>
                <a:latin typeface="Graphik Regular"/>
                <a:cs typeface="Graphik Regular"/>
              </a:rPr>
              <a:t>Normal Peripherals</a:t>
            </a:r>
          </a:p>
        </p:txBody>
      </p:sp>
      <p:sp>
        <p:nvSpPr>
          <p:cNvPr id="8" name="Left-Right Arrow 7"/>
          <p:cNvSpPr/>
          <p:nvPr/>
        </p:nvSpPr>
        <p:spPr>
          <a:xfrm>
            <a:off x="831850" y="2966148"/>
            <a:ext cx="4419600" cy="381000"/>
          </a:xfrm>
          <a:prstGeom prst="leftRightArrow">
            <a:avLst/>
          </a:prstGeom>
          <a:solidFill>
            <a:srgbClr val="0074BB"/>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dirty="0" err="1" smtClean="0">
              <a:solidFill>
                <a:schemeClr val="bg1"/>
              </a:solidFill>
            </a:endParaRPr>
          </a:p>
        </p:txBody>
      </p:sp>
      <p:sp>
        <p:nvSpPr>
          <p:cNvPr id="9" name="TextBox 8"/>
          <p:cNvSpPr txBox="1"/>
          <p:nvPr/>
        </p:nvSpPr>
        <p:spPr>
          <a:xfrm>
            <a:off x="1517650" y="1365948"/>
            <a:ext cx="3544560" cy="369332"/>
          </a:xfrm>
          <a:prstGeom prst="rect">
            <a:avLst/>
          </a:prstGeom>
          <a:noFill/>
        </p:spPr>
        <p:txBody>
          <a:bodyPr wrap="none" rtlCol="0">
            <a:spAutoFit/>
          </a:bodyPr>
          <a:lstStyle/>
          <a:p>
            <a:pPr>
              <a:buClr>
                <a:schemeClr val="accent2"/>
              </a:buClr>
            </a:pPr>
            <a:r>
              <a:rPr lang="en-US" dirty="0" smtClean="0">
                <a:solidFill>
                  <a:schemeClr val="bg2">
                    <a:lumMod val="10000"/>
                  </a:schemeClr>
                </a:solidFill>
                <a:latin typeface="Graphik Regular"/>
                <a:cs typeface="Graphik Regular"/>
              </a:rPr>
              <a:t>Normal Execution Environment</a:t>
            </a:r>
          </a:p>
        </p:txBody>
      </p:sp>
      <p:sp>
        <p:nvSpPr>
          <p:cNvPr id="10" name="Rectangle 9"/>
          <p:cNvSpPr/>
          <p:nvPr/>
        </p:nvSpPr>
        <p:spPr>
          <a:xfrm>
            <a:off x="6165850" y="1289748"/>
            <a:ext cx="4648200" cy="3581400"/>
          </a:xfrm>
          <a:prstGeom prst="rect">
            <a:avLst/>
          </a:prstGeom>
          <a:ln>
            <a:solidFill>
              <a:srgbClr val="FF66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b="1" dirty="0" smtClean="0">
              <a:solidFill>
                <a:schemeClr val="tx2"/>
              </a:solidFill>
            </a:endParaRPr>
          </a:p>
        </p:txBody>
      </p:sp>
      <p:sp>
        <p:nvSpPr>
          <p:cNvPr id="11" name="Rounded Rectangle 10"/>
          <p:cNvSpPr/>
          <p:nvPr/>
        </p:nvSpPr>
        <p:spPr>
          <a:xfrm>
            <a:off x="7537450" y="1823148"/>
            <a:ext cx="1981200" cy="838200"/>
          </a:xfrm>
          <a:prstGeom prst="roundRect">
            <a:avLst/>
          </a:prstGeom>
          <a:solidFill>
            <a:srgbClr val="FF66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solidFill>
                  <a:schemeClr val="bg1"/>
                </a:solidFill>
                <a:latin typeface="Graphik Regular"/>
                <a:cs typeface="Graphik Regular"/>
              </a:rPr>
              <a:t>Trusted CPU</a:t>
            </a:r>
          </a:p>
        </p:txBody>
      </p:sp>
      <p:sp>
        <p:nvSpPr>
          <p:cNvPr id="12" name="Rounded Rectangle 11"/>
          <p:cNvSpPr/>
          <p:nvPr/>
        </p:nvSpPr>
        <p:spPr>
          <a:xfrm>
            <a:off x="6394450" y="3651948"/>
            <a:ext cx="1981200" cy="838200"/>
          </a:xfrm>
          <a:prstGeom prst="roundRect">
            <a:avLst/>
          </a:prstGeom>
          <a:solidFill>
            <a:srgbClr val="FF66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solidFill>
                  <a:schemeClr val="bg1"/>
                </a:solidFill>
                <a:latin typeface="Graphik Regular"/>
                <a:cs typeface="Graphik Regular"/>
              </a:rPr>
              <a:t>Trusted</a:t>
            </a:r>
          </a:p>
          <a:p>
            <a:pPr algn="ctr"/>
            <a:r>
              <a:rPr lang="en-US" b="1" dirty="0" smtClean="0">
                <a:solidFill>
                  <a:schemeClr val="bg1"/>
                </a:solidFill>
                <a:latin typeface="Graphik Regular"/>
                <a:cs typeface="Graphik Regular"/>
              </a:rPr>
              <a:t>Memory</a:t>
            </a:r>
          </a:p>
        </p:txBody>
      </p:sp>
      <p:sp>
        <p:nvSpPr>
          <p:cNvPr id="13" name="Rounded Rectangle 12"/>
          <p:cNvSpPr/>
          <p:nvPr/>
        </p:nvSpPr>
        <p:spPr>
          <a:xfrm>
            <a:off x="8756650" y="3651948"/>
            <a:ext cx="1981200" cy="838200"/>
          </a:xfrm>
          <a:prstGeom prst="roundRect">
            <a:avLst/>
          </a:prstGeom>
          <a:solidFill>
            <a:srgbClr val="FF66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solidFill>
                  <a:schemeClr val="bg1"/>
                </a:solidFill>
                <a:latin typeface="Graphik Regular"/>
                <a:cs typeface="Graphik Regular"/>
              </a:rPr>
              <a:t>Trusted Peripherals</a:t>
            </a:r>
          </a:p>
        </p:txBody>
      </p:sp>
      <p:sp>
        <p:nvSpPr>
          <p:cNvPr id="14" name="Left-Right Arrow 13"/>
          <p:cNvSpPr/>
          <p:nvPr/>
        </p:nvSpPr>
        <p:spPr>
          <a:xfrm>
            <a:off x="6318250" y="2966148"/>
            <a:ext cx="4419600" cy="381000"/>
          </a:xfrm>
          <a:prstGeom prst="leftRightArrow">
            <a:avLst/>
          </a:prstGeom>
          <a:solidFill>
            <a:srgbClr val="FF660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b="1" dirty="0" err="1" smtClean="0">
              <a:solidFill>
                <a:schemeClr val="bg1"/>
              </a:solidFill>
            </a:endParaRPr>
          </a:p>
        </p:txBody>
      </p:sp>
      <p:sp>
        <p:nvSpPr>
          <p:cNvPr id="15" name="TextBox 14"/>
          <p:cNvSpPr txBox="1"/>
          <p:nvPr/>
        </p:nvSpPr>
        <p:spPr>
          <a:xfrm>
            <a:off x="7004050" y="1365948"/>
            <a:ext cx="3570208" cy="369332"/>
          </a:xfrm>
          <a:prstGeom prst="rect">
            <a:avLst/>
          </a:prstGeom>
          <a:noFill/>
        </p:spPr>
        <p:txBody>
          <a:bodyPr wrap="none" rtlCol="0">
            <a:spAutoFit/>
          </a:bodyPr>
          <a:lstStyle/>
          <a:p>
            <a:pPr>
              <a:buClr>
                <a:schemeClr val="accent2"/>
              </a:buClr>
            </a:pPr>
            <a:r>
              <a:rPr lang="en-US" dirty="0" smtClean="0">
                <a:solidFill>
                  <a:schemeClr val="bg2">
                    <a:lumMod val="10000"/>
                  </a:schemeClr>
                </a:solidFill>
                <a:latin typeface="Graphik Regular"/>
                <a:cs typeface="Graphik Regular"/>
              </a:rPr>
              <a:t>Trusted Execution Environment</a:t>
            </a:r>
          </a:p>
        </p:txBody>
      </p:sp>
      <p:cxnSp>
        <p:nvCxnSpPr>
          <p:cNvPr id="16" name="Straight Arrow Connector 15"/>
          <p:cNvCxnSpPr>
            <a:endCxn id="8" idx="1"/>
          </p:cNvCxnSpPr>
          <p:nvPr/>
        </p:nvCxnSpPr>
        <p:spPr>
          <a:xfrm>
            <a:off x="3041650" y="2661348"/>
            <a:ext cx="0" cy="400050"/>
          </a:xfrm>
          <a:prstGeom prst="straightConnector1">
            <a:avLst/>
          </a:prstGeom>
          <a:ln>
            <a:solidFill>
              <a:srgbClr val="0074BB"/>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898650" y="3270948"/>
            <a:ext cx="0" cy="400050"/>
          </a:xfrm>
          <a:prstGeom prst="straightConnector1">
            <a:avLst/>
          </a:prstGeom>
          <a:ln>
            <a:solidFill>
              <a:srgbClr val="0074BB"/>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184650" y="3270948"/>
            <a:ext cx="0" cy="400050"/>
          </a:xfrm>
          <a:prstGeom prst="straightConnector1">
            <a:avLst/>
          </a:prstGeom>
          <a:ln>
            <a:solidFill>
              <a:srgbClr val="0074BB"/>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8528050" y="2661348"/>
            <a:ext cx="0" cy="400050"/>
          </a:xfrm>
          <a:prstGeom prst="straightConnector1">
            <a:avLst/>
          </a:prstGeom>
          <a:ln>
            <a:solidFill>
              <a:srgbClr val="EB592A"/>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385050" y="3251898"/>
            <a:ext cx="0" cy="400050"/>
          </a:xfrm>
          <a:prstGeom prst="straightConnector1">
            <a:avLst/>
          </a:prstGeom>
          <a:ln>
            <a:solidFill>
              <a:srgbClr val="EB592A"/>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9671050" y="3251898"/>
            <a:ext cx="0" cy="400050"/>
          </a:xfrm>
          <a:prstGeom prst="straightConnector1">
            <a:avLst/>
          </a:prstGeom>
          <a:ln>
            <a:solidFill>
              <a:srgbClr val="EB592A"/>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3" name="Content Placeholder 2"/>
          <p:cNvSpPr>
            <a:spLocks noGrp="1"/>
          </p:cNvSpPr>
          <p:nvPr>
            <p:ph idx="1"/>
          </p:nvPr>
        </p:nvSpPr>
        <p:spPr>
          <a:xfrm>
            <a:off x="694944" y="4914949"/>
            <a:ext cx="10799064" cy="1501619"/>
          </a:xfrm>
        </p:spPr>
        <p:txBody>
          <a:bodyPr/>
          <a:lstStyle/>
          <a:p>
            <a:r>
              <a:rPr lang="en-US" sz="1800" dirty="0" smtClean="0">
                <a:latin typeface="Graphik Regular"/>
                <a:cs typeface="Graphik Regular"/>
              </a:rPr>
              <a:t>ARTIK 5 and 7 module families support Trusted Execution Environment(TEE)</a:t>
            </a:r>
          </a:p>
          <a:p>
            <a:r>
              <a:rPr lang="en-US" sz="1800" dirty="0">
                <a:latin typeface="Graphik Regular"/>
                <a:cs typeface="Graphik Regular"/>
              </a:rPr>
              <a:t>Samsung TEE implementation is based on ARM </a:t>
            </a:r>
            <a:r>
              <a:rPr lang="en-US" sz="1800" dirty="0" err="1">
                <a:latin typeface="Graphik Regular"/>
                <a:cs typeface="Graphik Regular"/>
              </a:rPr>
              <a:t>TrustZone</a:t>
            </a:r>
            <a:r>
              <a:rPr lang="en-US" sz="1800" dirty="0">
                <a:latin typeface="Graphik Regular"/>
                <a:cs typeface="Graphik Regular"/>
              </a:rPr>
              <a:t> hardware </a:t>
            </a:r>
            <a:r>
              <a:rPr lang="en-US" sz="1800" dirty="0" smtClean="0">
                <a:latin typeface="Graphik Regular"/>
                <a:cs typeface="Graphik Regular"/>
              </a:rPr>
              <a:t>architecture</a:t>
            </a:r>
          </a:p>
          <a:p>
            <a:r>
              <a:rPr lang="en-US" sz="1800" dirty="0" smtClean="0">
                <a:latin typeface="Graphik Regular"/>
                <a:cs typeface="Graphik Regular"/>
              </a:rPr>
              <a:t>TEE provides a fully-isolated and secured operation environment</a:t>
            </a:r>
          </a:p>
        </p:txBody>
      </p:sp>
      <p:sp>
        <p:nvSpPr>
          <p:cNvPr id="3" name="Left-Right Arrow 2"/>
          <p:cNvSpPr/>
          <p:nvPr/>
        </p:nvSpPr>
        <p:spPr>
          <a:xfrm>
            <a:off x="5178298" y="2349107"/>
            <a:ext cx="1216152" cy="484632"/>
          </a:xfrm>
          <a:prstGeom prst="leftRight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841469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raphik Regular"/>
                <a:cs typeface="Graphik Regular"/>
              </a:rPr>
              <a:t>Secure Storage – </a:t>
            </a:r>
            <a:r>
              <a:rPr lang="en-US" dirty="0" err="1" smtClean="0">
                <a:latin typeface="Graphik Regular"/>
                <a:cs typeface="Graphik Regular"/>
              </a:rPr>
              <a:t>eMMC</a:t>
            </a:r>
            <a:r>
              <a:rPr lang="en-US" dirty="0" smtClean="0">
                <a:latin typeface="Graphik Regular"/>
                <a:cs typeface="Graphik Regular"/>
              </a:rPr>
              <a:t> file system</a:t>
            </a:r>
            <a:endParaRPr lang="en-US" dirty="0">
              <a:latin typeface="Graphik Regular"/>
              <a:cs typeface="Graphik Regular"/>
            </a:endParaRPr>
          </a:p>
        </p:txBody>
      </p:sp>
      <p:sp>
        <p:nvSpPr>
          <p:cNvPr id="4" name="Content Placeholder 2"/>
          <p:cNvSpPr>
            <a:spLocks noGrp="1"/>
          </p:cNvSpPr>
          <p:nvPr>
            <p:ph idx="1"/>
          </p:nvPr>
        </p:nvSpPr>
        <p:spPr/>
        <p:txBody>
          <a:bodyPr/>
          <a:lstStyle/>
          <a:p>
            <a:pPr>
              <a:buFont typeface="Wingdings" charset="2"/>
              <a:buChar char="§"/>
            </a:pPr>
            <a:r>
              <a:rPr lang="en-US" sz="1800" dirty="0" err="1" smtClean="0">
                <a:latin typeface="Graphik Light"/>
                <a:cs typeface="Graphik Light"/>
              </a:rPr>
              <a:t>eMMC</a:t>
            </a:r>
            <a:r>
              <a:rPr lang="en-US" sz="1800" dirty="0" smtClean="0">
                <a:latin typeface="Graphik Light"/>
                <a:cs typeface="Graphik Light"/>
              </a:rPr>
              <a:t> </a:t>
            </a:r>
            <a:r>
              <a:rPr lang="en-US" sz="1800" dirty="0">
                <a:latin typeface="Graphik Light"/>
                <a:cs typeface="Graphik Light"/>
              </a:rPr>
              <a:t>file system (Flash-based) </a:t>
            </a:r>
          </a:p>
          <a:p>
            <a:pPr lvl="1">
              <a:buFont typeface="Arial"/>
              <a:buChar char="•"/>
            </a:pPr>
            <a:r>
              <a:rPr lang="en-US" sz="1800" dirty="0" smtClean="0">
                <a:latin typeface="Graphik Light"/>
                <a:cs typeface="Graphik Light"/>
              </a:rPr>
              <a:t>Uses </a:t>
            </a:r>
            <a:r>
              <a:rPr lang="en-US" sz="1800" dirty="0">
                <a:latin typeface="Graphik Light"/>
                <a:cs typeface="Graphik Light"/>
              </a:rPr>
              <a:t>the same storage as the normal operating system. However, a specific partition is managed </a:t>
            </a:r>
            <a:r>
              <a:rPr lang="en-US" sz="1800" dirty="0" smtClean="0">
                <a:latin typeface="Graphik Light"/>
                <a:cs typeface="Graphik Light"/>
              </a:rPr>
              <a:t>by Secure </a:t>
            </a:r>
            <a:r>
              <a:rPr lang="en-US" sz="1800" dirty="0">
                <a:latin typeface="Graphik Light"/>
                <a:cs typeface="Graphik Light"/>
              </a:rPr>
              <a:t>OS. </a:t>
            </a:r>
            <a:endParaRPr lang="en-US" sz="1800" dirty="0" smtClean="0">
              <a:latin typeface="Graphik Light"/>
              <a:cs typeface="Graphik Light"/>
            </a:endParaRPr>
          </a:p>
          <a:p>
            <a:pPr lvl="1">
              <a:buFont typeface="Arial"/>
              <a:buChar char="•"/>
            </a:pPr>
            <a:r>
              <a:rPr lang="en-US" sz="1800" dirty="0" smtClean="0">
                <a:latin typeface="Graphik Light"/>
                <a:cs typeface="Graphik Light"/>
              </a:rPr>
              <a:t>All </a:t>
            </a:r>
            <a:r>
              <a:rPr lang="en-US" sz="1800" dirty="0">
                <a:latin typeface="Graphik Light"/>
                <a:cs typeface="Graphik Light"/>
              </a:rPr>
              <a:t>data in this partition is encrypted with a unique key generated at run time, and is stored as a file unit of 32KB with a maximum of 1024 files that may be stored</a:t>
            </a:r>
            <a:r>
              <a:rPr lang="en-US" sz="1800" dirty="0" smtClean="0">
                <a:latin typeface="Graphik Light"/>
                <a:cs typeface="Graphik Light"/>
              </a:rPr>
              <a:t>.</a:t>
            </a:r>
          </a:p>
          <a:p>
            <a:pPr lvl="1">
              <a:buFont typeface="Arial"/>
              <a:buChar char="•"/>
            </a:pPr>
            <a:r>
              <a:rPr lang="en-US" sz="1800" dirty="0" smtClean="0">
                <a:latin typeface="Graphik Light"/>
                <a:cs typeface="Graphik Light"/>
              </a:rPr>
              <a:t>Applies to ARTIK 05x and 5/7 modules.</a:t>
            </a:r>
            <a:endParaRPr lang="en-US" sz="1800" dirty="0">
              <a:latin typeface="Graphik Light"/>
              <a:cs typeface="Graphik Light"/>
            </a:endParaRPr>
          </a:p>
          <a:p>
            <a:pPr marL="0" lvl="1" indent="0">
              <a:buNone/>
            </a:pPr>
            <a:endParaRPr lang="en-US" sz="1800" dirty="0" smtClean="0">
              <a:latin typeface="Helvetica Neue"/>
              <a:cs typeface="Helvetica Neue"/>
            </a:endParaRPr>
          </a:p>
          <a:p>
            <a:pPr marL="0" lvl="1" indent="0">
              <a:buNone/>
            </a:pPr>
            <a:endParaRPr lang="en-US" sz="1800" dirty="0">
              <a:latin typeface="Helvetica Neue"/>
              <a:cs typeface="Helvetica Neue"/>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105226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750374" y="6571614"/>
            <a:ext cx="907549" cy="286386"/>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RTIK710-module-14-dec-16.jpg"/>
          <p:cNvPicPr>
            <a:picLocks noChangeAspect="1"/>
          </p:cNvPicPr>
          <p:nvPr/>
        </p:nvPicPr>
        <p:blipFill rotWithShape="1">
          <a:blip r:embed="rId3">
            <a:extLst>
              <a:ext uri="{28A0092B-C50C-407E-A947-70E740481C1C}">
                <a14:useLocalDpi xmlns:a14="http://schemas.microsoft.com/office/drawing/2010/main" val="0"/>
              </a:ext>
            </a:extLst>
          </a:blip>
          <a:srcRect l="12207" t="6138" r="10238" b="9088"/>
          <a:stretch/>
        </p:blipFill>
        <p:spPr>
          <a:xfrm>
            <a:off x="694945" y="1739900"/>
            <a:ext cx="3137016" cy="2286000"/>
          </a:xfrm>
          <a:prstGeom prst="rect">
            <a:avLst/>
          </a:prstGeom>
        </p:spPr>
      </p:pic>
      <p:sp>
        <p:nvSpPr>
          <p:cNvPr id="2" name="Title 1"/>
          <p:cNvSpPr>
            <a:spLocks noGrp="1"/>
          </p:cNvSpPr>
          <p:nvPr>
            <p:ph type="title"/>
          </p:nvPr>
        </p:nvSpPr>
        <p:spPr/>
        <p:txBody>
          <a:bodyPr/>
          <a:lstStyle/>
          <a:p>
            <a:r>
              <a:rPr lang="en-US" dirty="0">
                <a:latin typeface="Graphik Regular"/>
                <a:cs typeface="Graphik Regular"/>
              </a:rPr>
              <a:t>Samsung ARTIK</a:t>
            </a:r>
            <a:r>
              <a:rPr lang="en-US" baseline="30000" dirty="0"/>
              <a:t>™  </a:t>
            </a:r>
            <a:r>
              <a:rPr lang="en-US" dirty="0" smtClean="0"/>
              <a:t>710/710s high-end gateway</a:t>
            </a:r>
            <a:br>
              <a:rPr lang="en-US" dirty="0" smtClean="0"/>
            </a:br>
            <a:r>
              <a:rPr lang="en-US" dirty="0">
                <a:solidFill>
                  <a:srgbClr val="ED7D31"/>
                </a:solidFill>
              </a:rPr>
              <a:t>Secure, fully-integrated </a:t>
            </a:r>
            <a:r>
              <a:rPr lang="en-US" dirty="0" err="1">
                <a:solidFill>
                  <a:srgbClr val="ED7D31"/>
                </a:solidFill>
              </a:rPr>
              <a:t>IoT</a:t>
            </a:r>
            <a:r>
              <a:rPr lang="en-US" dirty="0">
                <a:solidFill>
                  <a:srgbClr val="ED7D31"/>
                </a:solidFill>
              </a:rPr>
              <a:t> solution</a:t>
            </a:r>
            <a:endParaRPr lang="en-US" sz="1800" dirty="0">
              <a:solidFill>
                <a:srgbClr val="ED7D31"/>
              </a:solidFill>
            </a:endParaRPr>
          </a:p>
        </p:txBody>
      </p:sp>
      <p:graphicFrame>
        <p:nvGraphicFramePr>
          <p:cNvPr id="6" name="Content Placeholder 4"/>
          <p:cNvGraphicFramePr>
            <a:graphicFrameLocks/>
          </p:cNvGraphicFramePr>
          <p:nvPr>
            <p:extLst>
              <p:ext uri="{D42A27DB-BD31-4B8C-83A1-F6EECF244321}">
                <p14:modId xmlns:p14="http://schemas.microsoft.com/office/powerpoint/2010/main" val="3894560222"/>
              </p:ext>
            </p:extLst>
          </p:nvPr>
        </p:nvGraphicFramePr>
        <p:xfrm>
          <a:off x="4805983" y="1755793"/>
          <a:ext cx="7121741" cy="4815839"/>
        </p:xfrm>
        <a:graphic>
          <a:graphicData uri="http://schemas.openxmlformats.org/drawingml/2006/table">
            <a:tbl>
              <a:tblPr firstRow="1" bandRow="1">
                <a:tableStyleId>{5940675A-B579-460E-94D1-54222C63F5DA}</a:tableStyleId>
              </a:tblPr>
              <a:tblGrid>
                <a:gridCol w="1984693"/>
                <a:gridCol w="5137048"/>
              </a:tblGrid>
              <a:tr h="224592">
                <a:tc>
                  <a:txBody>
                    <a:bodyPr/>
                    <a:lstStyle/>
                    <a:p>
                      <a:pPr algn="r"/>
                      <a:r>
                        <a:rPr lang="en-US" sz="1400" b="1" dirty="0" smtClean="0">
                          <a:solidFill>
                            <a:schemeClr val="tx1"/>
                          </a:solidFill>
                          <a:latin typeface="Graphik Regular"/>
                          <a:cs typeface="Graphik Regular"/>
                        </a:rPr>
                        <a:t>Processor</a:t>
                      </a:r>
                      <a:endParaRPr lang="en-US" sz="1400" b="1" dirty="0">
                        <a:solidFill>
                          <a:schemeClr val="tx1"/>
                        </a:solidFill>
                        <a:latin typeface="Graphik Regular"/>
                        <a:cs typeface="Graphik Regular"/>
                      </a:endParaRPr>
                    </a:p>
                  </a:txBody>
                  <a:tcPr marL="121920" marR="121920" marT="60960" marB="60960" anchor="ctr">
                    <a:lnL w="12700"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c>
                  <a:txBody>
                    <a:bodyPr/>
                    <a:lstStyle/>
                    <a:p>
                      <a:pPr algn="l"/>
                      <a:r>
                        <a:rPr lang="en-US" sz="1400" dirty="0" smtClean="0">
                          <a:solidFill>
                            <a:schemeClr val="tx1"/>
                          </a:solidFill>
                          <a:latin typeface="Graphik Regular"/>
                          <a:cs typeface="Graphik Regular"/>
                        </a:rPr>
                        <a:t>CPU:</a:t>
                      </a:r>
                      <a:r>
                        <a:rPr lang="en-US" sz="1400" dirty="0" smtClean="0">
                          <a:solidFill>
                            <a:schemeClr val="tx1"/>
                          </a:solidFill>
                          <a:latin typeface="Graphik Light"/>
                          <a:cs typeface="Graphik Light"/>
                        </a:rPr>
                        <a:t> 8x ARM®</a:t>
                      </a:r>
                      <a:r>
                        <a:rPr lang="en-US" sz="1400" baseline="0" dirty="0" smtClean="0">
                          <a:solidFill>
                            <a:schemeClr val="tx1"/>
                          </a:solidFill>
                          <a:latin typeface="Graphik Light"/>
                          <a:cs typeface="Graphik Light"/>
                        </a:rPr>
                        <a:t> </a:t>
                      </a:r>
                      <a:r>
                        <a:rPr lang="en-US" sz="1400" dirty="0" smtClean="0">
                          <a:solidFill>
                            <a:schemeClr val="tx1"/>
                          </a:solidFill>
                          <a:latin typeface="Graphik Light"/>
                          <a:cs typeface="Graphik Light"/>
                        </a:rPr>
                        <a:t>Cortex® A53 @ 1.4 GHz</a:t>
                      </a:r>
                    </a:p>
                    <a:p>
                      <a:pPr algn="l"/>
                      <a:r>
                        <a:rPr lang="en-US" sz="1400" dirty="0" smtClean="0">
                          <a:solidFill>
                            <a:schemeClr val="tx1"/>
                          </a:solidFill>
                          <a:latin typeface="Graphik Regular"/>
                          <a:cs typeface="Graphik Regular"/>
                        </a:rPr>
                        <a:t>GPU:</a:t>
                      </a:r>
                      <a:r>
                        <a:rPr lang="en-US" sz="1400" baseline="0" dirty="0" smtClean="0">
                          <a:solidFill>
                            <a:schemeClr val="tx1"/>
                          </a:solidFill>
                          <a:latin typeface="Graphik Light"/>
                          <a:cs typeface="Graphik Light"/>
                        </a:rPr>
                        <a:t> </a:t>
                      </a:r>
                      <a:r>
                        <a:rPr lang="en-US" sz="1400" dirty="0" smtClean="0">
                          <a:solidFill>
                            <a:schemeClr val="tx1"/>
                          </a:solidFill>
                          <a:latin typeface="Graphik Light"/>
                          <a:cs typeface="Graphik Light"/>
                        </a:rPr>
                        <a:t>3D graphics accelerator</a:t>
                      </a:r>
                      <a:endParaRPr lang="en-US" sz="1400" dirty="0">
                        <a:solidFill>
                          <a:schemeClr val="tx1"/>
                        </a:solidFill>
                        <a:latin typeface="Graphik Light"/>
                        <a:cs typeface="Graphik Light"/>
                      </a:endParaRPr>
                    </a:p>
                  </a:txBody>
                  <a:tcPr marL="121920" marR="121920" marT="60960" marB="60960" anchor="ctr">
                    <a:lnL w="6350" cap="flat" cmpd="sng" algn="ctr">
                      <a:solidFill>
                        <a:scrgbClr r="0" g="0" b="0"/>
                      </a:solidFill>
                      <a:prstDash val="solid"/>
                      <a:round/>
                      <a:headEnd type="none" w="med" len="med"/>
                      <a:tailEnd type="none" w="med" len="med"/>
                    </a:lnL>
                    <a:lnR w="12700" cmpd="sng">
                      <a:noFill/>
                    </a:lnR>
                    <a:lnT w="12700" cap="flat" cmpd="sng" algn="ctr">
                      <a:solidFill>
                        <a:prstClr val="black"/>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r>
              <a:tr h="261845">
                <a:tc>
                  <a:txBody>
                    <a:bodyPr/>
                    <a:lstStyle/>
                    <a:p>
                      <a:pPr algn="r"/>
                      <a:r>
                        <a:rPr lang="en-US" sz="1400" b="0" dirty="0" smtClean="0">
                          <a:solidFill>
                            <a:schemeClr val="tx1"/>
                          </a:solidFill>
                          <a:latin typeface="Graphik Regular"/>
                          <a:cs typeface="Graphik Regular"/>
                        </a:rPr>
                        <a:t>Memory</a:t>
                      </a:r>
                      <a:endParaRPr lang="en-US" sz="1400" b="0" dirty="0">
                        <a:solidFill>
                          <a:schemeClr val="tx1"/>
                        </a:solidFill>
                        <a:latin typeface="Graphik Regular"/>
                        <a:cs typeface="Graphik Regular"/>
                      </a:endParaRPr>
                    </a:p>
                  </a:txBody>
                  <a:tcPr marL="121920" marR="121920" marT="60960" marB="60960" anchor="ctr">
                    <a:lnL w="12700"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c>
                  <a:txBody>
                    <a:bodyPr/>
                    <a:lstStyle/>
                    <a:p>
                      <a:pPr algn="l"/>
                      <a:r>
                        <a:rPr lang="en-US" sz="1400" dirty="0" smtClean="0">
                          <a:solidFill>
                            <a:schemeClr val="tx1"/>
                          </a:solidFill>
                          <a:latin typeface="Graphik Regular"/>
                          <a:cs typeface="Graphik Regular"/>
                        </a:rPr>
                        <a:t>DRAM:</a:t>
                      </a:r>
                      <a:r>
                        <a:rPr lang="en-US" sz="1400" dirty="0" smtClean="0">
                          <a:solidFill>
                            <a:schemeClr val="tx1"/>
                          </a:solidFill>
                          <a:latin typeface="Graphik Light"/>
                          <a:cs typeface="Graphik Light"/>
                        </a:rPr>
                        <a:t> 1</a:t>
                      </a:r>
                      <a:r>
                        <a:rPr lang="en-US" sz="1400" baseline="0" dirty="0" smtClean="0">
                          <a:solidFill>
                            <a:schemeClr val="tx1"/>
                          </a:solidFill>
                          <a:latin typeface="Graphik Light"/>
                          <a:cs typeface="Graphik Light"/>
                        </a:rPr>
                        <a:t> GB </a:t>
                      </a:r>
                      <a:r>
                        <a:rPr lang="en-US" sz="1400" dirty="0" smtClean="0">
                          <a:solidFill>
                            <a:schemeClr val="tx1"/>
                          </a:solidFill>
                          <a:latin typeface="Graphik Light"/>
                          <a:cs typeface="Graphik Light"/>
                        </a:rPr>
                        <a:t>DDR3 @ 800 MHz</a:t>
                      </a:r>
                    </a:p>
                    <a:p>
                      <a:pPr algn="l"/>
                      <a:r>
                        <a:rPr lang="en-US" sz="1400" dirty="0" smtClean="0">
                          <a:solidFill>
                            <a:schemeClr val="tx1"/>
                          </a:solidFill>
                          <a:latin typeface="Graphik Regular"/>
                          <a:cs typeface="Graphik Regular"/>
                        </a:rPr>
                        <a:t>Flash:</a:t>
                      </a:r>
                      <a:r>
                        <a:rPr lang="en-US" sz="1400" dirty="0" smtClean="0">
                          <a:solidFill>
                            <a:schemeClr val="tx1"/>
                          </a:solidFill>
                          <a:latin typeface="Graphik Light"/>
                          <a:cs typeface="Graphik Light"/>
                        </a:rPr>
                        <a:t> 4 GB </a:t>
                      </a:r>
                      <a:r>
                        <a:rPr lang="en-US" sz="1400" dirty="0" err="1" smtClean="0">
                          <a:solidFill>
                            <a:schemeClr val="tx1"/>
                          </a:solidFill>
                          <a:latin typeface="Graphik Light"/>
                          <a:cs typeface="Graphik Light"/>
                        </a:rPr>
                        <a:t>eMMC</a:t>
                      </a:r>
                      <a:r>
                        <a:rPr lang="en-US" sz="1400" dirty="0" smtClean="0">
                          <a:solidFill>
                            <a:schemeClr val="tx1"/>
                          </a:solidFill>
                          <a:latin typeface="Graphik Light"/>
                          <a:cs typeface="Graphik Light"/>
                        </a:rPr>
                        <a:t> v4.5</a:t>
                      </a:r>
                      <a:endParaRPr lang="en-US" sz="1400" dirty="0">
                        <a:solidFill>
                          <a:schemeClr val="tx1"/>
                        </a:solidFill>
                        <a:latin typeface="Graphik Light"/>
                        <a:cs typeface="Graphik Light"/>
                      </a:endParaRPr>
                    </a:p>
                  </a:txBody>
                  <a:tcPr marL="121920" marR="121920" marT="60960" marB="60960" anchor="ctr">
                    <a:lnL w="6350" cap="flat" cmpd="sng" algn="ctr">
                      <a:solidFill>
                        <a:scrgbClr r="0" g="0" b="0"/>
                      </a:solidFill>
                      <a:prstDash val="solid"/>
                      <a:round/>
                      <a:headEnd type="none" w="med" len="med"/>
                      <a:tailEnd type="none" w="med" len="med"/>
                    </a:lnL>
                    <a:lnR w="12700" cmpd="sng">
                      <a:noFill/>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r>
              <a:tr h="332965">
                <a:tc>
                  <a:txBody>
                    <a:bodyPr/>
                    <a:lstStyle/>
                    <a:p>
                      <a:pPr algn="r"/>
                      <a:r>
                        <a:rPr lang="en-US" sz="1400" b="1" dirty="0" smtClean="0">
                          <a:solidFill>
                            <a:schemeClr val="tx1"/>
                          </a:solidFill>
                          <a:latin typeface="Graphik Regular"/>
                          <a:cs typeface="Graphik Regular"/>
                        </a:rPr>
                        <a:t>Multimedia</a:t>
                      </a:r>
                      <a:endParaRPr lang="en-US" sz="1400" b="1" dirty="0">
                        <a:solidFill>
                          <a:schemeClr val="tx1"/>
                        </a:solidFill>
                        <a:latin typeface="Graphik Regular"/>
                        <a:cs typeface="Graphik Regular"/>
                      </a:endParaRPr>
                    </a:p>
                  </a:txBody>
                  <a:tcPr marL="121920" marR="121920" marT="60960" marB="60960" anchor="ctr">
                    <a:lnL w="12700"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c>
                  <a:txBody>
                    <a:bodyPr/>
                    <a:lstStyle/>
                    <a:p>
                      <a:pPr algn="l"/>
                      <a:r>
                        <a:rPr lang="en-US" sz="1400" dirty="0" smtClean="0">
                          <a:solidFill>
                            <a:schemeClr val="tx1"/>
                          </a:solidFill>
                          <a:latin typeface="Graphik Regular"/>
                          <a:cs typeface="Graphik Regular"/>
                        </a:rPr>
                        <a:t>Camera I/F: </a:t>
                      </a:r>
                      <a:r>
                        <a:rPr lang="en-US" sz="1400" dirty="0" smtClean="0">
                          <a:solidFill>
                            <a:schemeClr val="tx1"/>
                          </a:solidFill>
                          <a:latin typeface="Graphik Light"/>
                          <a:cs typeface="Graphik Light"/>
                        </a:rPr>
                        <a:t>4-lane MIPI CSI</a:t>
                      </a:r>
                      <a:endParaRPr lang="en-US" sz="1400" baseline="0" dirty="0" smtClean="0">
                        <a:solidFill>
                          <a:schemeClr val="tx1"/>
                        </a:solidFill>
                        <a:latin typeface="Graphik Light"/>
                        <a:cs typeface="Graphik Ligh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latin typeface="Graphik Regular"/>
                          <a:cs typeface="Graphik Regular"/>
                        </a:rPr>
                        <a:t>Display: </a:t>
                      </a:r>
                      <a:r>
                        <a:rPr lang="en-US" sz="1400" dirty="0" smtClean="0">
                          <a:solidFill>
                            <a:schemeClr val="tx1"/>
                          </a:solidFill>
                          <a:latin typeface="Graphik Light"/>
                          <a:cs typeface="Graphik Light"/>
                        </a:rPr>
                        <a:t>4-lane MIPI DSI up to FHD@24 </a:t>
                      </a:r>
                      <a:r>
                        <a:rPr lang="en-US" sz="1400" dirty="0" err="1" smtClean="0">
                          <a:solidFill>
                            <a:schemeClr val="tx1"/>
                          </a:solidFill>
                          <a:latin typeface="Graphik Light"/>
                          <a:cs typeface="Graphik Light"/>
                        </a:rPr>
                        <a:t>bpp</a:t>
                      </a:r>
                      <a:r>
                        <a:rPr lang="en-US" sz="1400" dirty="0" smtClean="0">
                          <a:solidFill>
                            <a:schemeClr val="tx1"/>
                          </a:solidFill>
                          <a:latin typeface="Graphik Light"/>
                          <a:cs typeface="Graphik Light"/>
                        </a:rPr>
                        <a:t>, LVDS,</a:t>
                      </a:r>
                      <a:r>
                        <a:rPr lang="en-US" sz="1400" baseline="0" dirty="0" smtClean="0">
                          <a:solidFill>
                            <a:schemeClr val="tx1"/>
                          </a:solidFill>
                          <a:latin typeface="Graphik Light"/>
                          <a:cs typeface="Graphik Light"/>
                        </a:rPr>
                        <a:t> HDMI v1.4</a:t>
                      </a:r>
                      <a:endParaRPr lang="en-US" sz="1400" dirty="0" smtClean="0">
                        <a:solidFill>
                          <a:schemeClr val="tx1"/>
                        </a:solidFill>
                        <a:latin typeface="Graphik Light"/>
                        <a:cs typeface="Graphik Ligh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latin typeface="Graphik Regular"/>
                          <a:cs typeface="Graphik Regular"/>
                        </a:rPr>
                        <a:t>Audio: </a:t>
                      </a:r>
                      <a:r>
                        <a:rPr lang="en-US" sz="1400" dirty="0" smtClean="0">
                          <a:solidFill>
                            <a:schemeClr val="tx1"/>
                          </a:solidFill>
                          <a:latin typeface="Graphik Light"/>
                          <a:cs typeface="Graphik Light"/>
                        </a:rPr>
                        <a:t>I</a:t>
                      </a:r>
                      <a:r>
                        <a:rPr lang="en-US" sz="1400" baseline="30000" dirty="0" smtClean="0">
                          <a:solidFill>
                            <a:schemeClr val="tx1"/>
                          </a:solidFill>
                          <a:latin typeface="Graphik Light"/>
                          <a:cs typeface="Graphik Light"/>
                        </a:rPr>
                        <a:t>2</a:t>
                      </a:r>
                      <a:r>
                        <a:rPr lang="en-US" sz="1400" dirty="0" smtClean="0">
                          <a:solidFill>
                            <a:schemeClr val="tx1"/>
                          </a:solidFill>
                          <a:latin typeface="Graphik Light"/>
                          <a:cs typeface="Graphik Light"/>
                        </a:rPr>
                        <a:t>S audio interface</a:t>
                      </a:r>
                    </a:p>
                  </a:txBody>
                  <a:tcPr marL="121920" marR="121920" marT="60960" marB="60960" anchor="ctr">
                    <a:lnL w="6350" cap="flat" cmpd="sng" algn="ctr">
                      <a:solidFill>
                        <a:scrgbClr r="0" g="0" b="0"/>
                      </a:solidFill>
                      <a:prstDash val="solid"/>
                      <a:round/>
                      <a:headEnd type="none" w="med" len="med"/>
                      <a:tailEnd type="none" w="med" len="med"/>
                    </a:lnL>
                    <a:lnR w="12700" cmpd="sng">
                      <a:noFill/>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r>
              <a:tr h="332965">
                <a:tc>
                  <a:txBody>
                    <a:bodyPr/>
                    <a:lstStyle/>
                    <a:p>
                      <a:pPr algn="r"/>
                      <a:r>
                        <a:rPr lang="en-US" sz="1400" b="1" dirty="0" smtClean="0">
                          <a:solidFill>
                            <a:schemeClr val="tx1"/>
                          </a:solidFill>
                          <a:latin typeface="Graphik Regular"/>
                          <a:cs typeface="Graphik Regular"/>
                        </a:rPr>
                        <a:t>Connectivity</a:t>
                      </a:r>
                      <a:endParaRPr lang="en-US" sz="1400" b="1" dirty="0">
                        <a:solidFill>
                          <a:schemeClr val="tx1"/>
                        </a:solidFill>
                        <a:latin typeface="Graphik Regular"/>
                        <a:cs typeface="Graphik Regular"/>
                      </a:endParaRPr>
                    </a:p>
                  </a:txBody>
                  <a:tcPr marL="121920" marR="121920" marT="60960" marB="60960" anchor="ctr">
                    <a:lnL w="12700"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c>
                  <a:txBody>
                    <a:bodyPr/>
                    <a:lstStyle/>
                    <a:p>
                      <a:pPr algn="l"/>
                      <a:r>
                        <a:rPr lang="en-US" sz="1400" dirty="0" smtClean="0">
                          <a:solidFill>
                            <a:schemeClr val="tx1"/>
                          </a:solidFill>
                          <a:latin typeface="Graphik Regular"/>
                          <a:cs typeface="Graphik Regular"/>
                        </a:rPr>
                        <a:t>WLAN (Wi-Fi): </a:t>
                      </a:r>
                      <a:r>
                        <a:rPr lang="en-US" sz="1400" dirty="0" smtClean="0">
                          <a:solidFill>
                            <a:schemeClr val="tx1"/>
                          </a:solidFill>
                          <a:latin typeface="Graphik Light"/>
                          <a:cs typeface="Graphik Light"/>
                        </a:rPr>
                        <a:t>IEEE 802.11 b/g/n/ac</a:t>
                      </a:r>
                      <a:endParaRPr lang="en-US" sz="1400" baseline="0" dirty="0" smtClean="0">
                        <a:solidFill>
                          <a:schemeClr val="tx1"/>
                        </a:solidFill>
                        <a:latin typeface="Graphik Light"/>
                        <a:cs typeface="Graphik Ligh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latin typeface="Graphik Regular"/>
                          <a:cs typeface="Graphik Regular"/>
                        </a:rPr>
                        <a:t>Bluetooth: </a:t>
                      </a:r>
                      <a:r>
                        <a:rPr lang="en-US" sz="1400" dirty="0" smtClean="0">
                          <a:solidFill>
                            <a:schemeClr val="tx1"/>
                          </a:solidFill>
                          <a:latin typeface="Graphik Light"/>
                          <a:cs typeface="Graphik Light"/>
                        </a:rPr>
                        <a:t>4.1+ Smart</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latin typeface="Graphik Regular"/>
                          <a:cs typeface="Graphik Regular"/>
                        </a:rPr>
                        <a:t>802.15.4: </a:t>
                      </a:r>
                      <a:r>
                        <a:rPr lang="en-US" sz="1400" dirty="0" err="1" smtClean="0">
                          <a:solidFill>
                            <a:schemeClr val="tx1"/>
                          </a:solidFill>
                          <a:latin typeface="Graphik Light"/>
                          <a:cs typeface="Graphik Light"/>
                        </a:rPr>
                        <a:t>Zigbee</a:t>
                      </a:r>
                      <a:r>
                        <a:rPr lang="en-US" sz="1400" dirty="0" smtClean="0">
                          <a:solidFill>
                            <a:schemeClr val="tx1"/>
                          </a:solidFill>
                          <a:latin typeface="Graphik Light"/>
                          <a:cs typeface="Graphik Light"/>
                        </a:rPr>
                        <a:t>, Thread</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latin typeface="Graphik Regular"/>
                          <a:cs typeface="Graphik Regular"/>
                        </a:rPr>
                        <a:t>Ethernet: </a:t>
                      </a:r>
                      <a:r>
                        <a:rPr lang="en-US" sz="1400" dirty="0" smtClean="0">
                          <a:solidFill>
                            <a:schemeClr val="tx1"/>
                          </a:solidFill>
                          <a:latin typeface="Graphik Light"/>
                          <a:cs typeface="Graphik Light"/>
                        </a:rPr>
                        <a:t>10/100/1000 Base-T MAC (external</a:t>
                      </a:r>
                      <a:r>
                        <a:rPr lang="en-US" sz="1400" baseline="0" dirty="0" smtClean="0">
                          <a:solidFill>
                            <a:schemeClr val="tx1"/>
                          </a:solidFill>
                          <a:latin typeface="Graphik Light"/>
                          <a:cs typeface="Graphik Light"/>
                        </a:rPr>
                        <a:t> PHY required)</a:t>
                      </a:r>
                      <a:endParaRPr lang="en-US" sz="1400" dirty="0" smtClean="0">
                        <a:solidFill>
                          <a:schemeClr val="tx1"/>
                        </a:solidFill>
                        <a:latin typeface="Graphik Light"/>
                        <a:cs typeface="Graphik Light"/>
                      </a:endParaRPr>
                    </a:p>
                  </a:txBody>
                  <a:tcPr marL="121920" marR="121920" marT="60960" marB="60960" anchor="ctr">
                    <a:lnL w="6350" cap="flat" cmpd="sng" algn="ctr">
                      <a:solidFill>
                        <a:scrgbClr r="0" g="0" b="0"/>
                      </a:solidFill>
                      <a:prstDash val="solid"/>
                      <a:round/>
                      <a:headEnd type="none" w="med" len="med"/>
                      <a:tailEnd type="none" w="med" len="med"/>
                    </a:lnL>
                    <a:lnR w="12700" cmpd="sng">
                      <a:noFill/>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r>
              <a:tr h="404085">
                <a:tc>
                  <a:txBody>
                    <a:bodyPr/>
                    <a:lstStyle/>
                    <a:p>
                      <a:pPr algn="r"/>
                      <a:r>
                        <a:rPr lang="en-US" sz="1400" b="1" dirty="0" smtClean="0">
                          <a:solidFill>
                            <a:schemeClr val="tx1"/>
                          </a:solidFill>
                          <a:latin typeface="Graphik Regular"/>
                          <a:cs typeface="Graphik Regular"/>
                        </a:rPr>
                        <a:t>Security</a:t>
                      </a:r>
                      <a:endParaRPr lang="en-US" sz="1400" b="1" dirty="0">
                        <a:solidFill>
                          <a:schemeClr val="tx1"/>
                        </a:solidFill>
                        <a:latin typeface="Graphik Regular"/>
                        <a:cs typeface="Graphik Regular"/>
                      </a:endParaRPr>
                    </a:p>
                  </a:txBody>
                  <a:tcPr marL="121920" marR="121920" marT="60960" marB="60960" anchor="ctr">
                    <a:lnL w="12700"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c>
                  <a:txBody>
                    <a:bodyPr/>
                    <a:lstStyle/>
                    <a:p>
                      <a:pPr algn="l">
                        <a:tabLst>
                          <a:tab pos="4302125" algn="l"/>
                        </a:tabLst>
                      </a:pPr>
                      <a:r>
                        <a:rPr lang="en-US" sz="1400" dirty="0" smtClean="0">
                          <a:solidFill>
                            <a:schemeClr val="tx1"/>
                          </a:solidFill>
                          <a:latin typeface="Graphik Light"/>
                          <a:cs typeface="Graphik Light"/>
                        </a:rPr>
                        <a:t>Secure</a:t>
                      </a:r>
                      <a:r>
                        <a:rPr lang="en-US" sz="1400" baseline="0" dirty="0" smtClean="0">
                          <a:solidFill>
                            <a:schemeClr val="tx1"/>
                          </a:solidFill>
                          <a:latin typeface="Graphik Light"/>
                          <a:cs typeface="Graphik Light"/>
                        </a:rPr>
                        <a:t> element, EAL Level 5, unique device certificate and keys, PKI with mutual authentication to cloud, hardware crypto engine; secure boot*, KMS*, TEE*, 	</a:t>
                      </a:r>
                      <a:r>
                        <a:rPr lang="en-US" sz="1000" baseline="0" dirty="0" smtClean="0">
                          <a:solidFill>
                            <a:schemeClr val="tx1"/>
                          </a:solidFill>
                          <a:latin typeface="Graphik Light"/>
                          <a:cs typeface="Graphik Light"/>
                        </a:rPr>
                        <a:t>*</a:t>
                      </a:r>
                      <a:r>
                        <a:rPr lang="en-US" sz="800" baseline="0" dirty="0" smtClean="0">
                          <a:solidFill>
                            <a:schemeClr val="tx1"/>
                          </a:solidFill>
                          <a:latin typeface="Graphik Medium"/>
                          <a:cs typeface="Graphik Medium"/>
                        </a:rPr>
                        <a:t>S-modules</a:t>
                      </a:r>
                      <a:endParaRPr lang="en-US" sz="800" dirty="0">
                        <a:solidFill>
                          <a:schemeClr val="tx1"/>
                        </a:solidFill>
                        <a:latin typeface="Graphik Medium"/>
                        <a:cs typeface="Graphik Medium"/>
                      </a:endParaRPr>
                    </a:p>
                  </a:txBody>
                  <a:tcPr marL="121920" marR="121920" marT="60960" marB="60960" anchor="ctr">
                    <a:lnL w="6350" cap="flat" cmpd="sng" algn="ctr">
                      <a:solidFill>
                        <a:scrgbClr r="0" g="0" b="0"/>
                      </a:solidFill>
                      <a:prstDash val="solid"/>
                      <a:round/>
                      <a:headEnd type="none" w="med" len="med"/>
                      <a:tailEnd type="none" w="med" len="med"/>
                    </a:lnL>
                    <a:lnR w="12700" cmpd="sng">
                      <a:noFill/>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r>
              <a:tr h="185645">
                <a:tc>
                  <a:txBody>
                    <a:bodyPr/>
                    <a:lstStyle/>
                    <a:p>
                      <a:pPr algn="r"/>
                      <a:r>
                        <a:rPr lang="en-US" sz="1400" b="0" dirty="0" smtClean="0">
                          <a:solidFill>
                            <a:schemeClr val="tx1"/>
                          </a:solidFill>
                          <a:latin typeface="Graphik Regular"/>
                          <a:cs typeface="Graphik Regular"/>
                        </a:rPr>
                        <a:t>I/O</a:t>
                      </a:r>
                      <a:endParaRPr lang="en-US" sz="1400" b="0" dirty="0">
                        <a:solidFill>
                          <a:schemeClr val="tx1"/>
                        </a:solidFill>
                        <a:latin typeface="Graphik Regular"/>
                        <a:cs typeface="Graphik Regular"/>
                      </a:endParaRPr>
                    </a:p>
                  </a:txBody>
                  <a:tcPr marL="121920" marR="121920" marT="60960" marB="60960" anchor="ctr">
                    <a:lnL w="12700"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c>
                  <a:txBody>
                    <a:bodyPr/>
                    <a:lstStyle/>
                    <a:p>
                      <a:pPr marL="0" marR="0" indent="0" algn="l" defTabSz="686257"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latin typeface="Graphik Light"/>
                          <a:cs typeface="Graphik Light"/>
                        </a:rPr>
                        <a:t>GPIO, I</a:t>
                      </a:r>
                      <a:r>
                        <a:rPr lang="en-US" sz="1400" baseline="30000" dirty="0" smtClean="0">
                          <a:solidFill>
                            <a:schemeClr val="tx1"/>
                          </a:solidFill>
                          <a:latin typeface="Graphik Light"/>
                          <a:cs typeface="Graphik Light"/>
                        </a:rPr>
                        <a:t>2</a:t>
                      </a:r>
                      <a:r>
                        <a:rPr lang="en-US" sz="1400" dirty="0" smtClean="0">
                          <a:solidFill>
                            <a:schemeClr val="tx1"/>
                          </a:solidFill>
                          <a:latin typeface="Graphik Light"/>
                          <a:cs typeface="Graphik Light"/>
                        </a:rPr>
                        <a:t>C, I</a:t>
                      </a:r>
                      <a:r>
                        <a:rPr lang="en-US" sz="1400" baseline="30000" dirty="0" smtClean="0">
                          <a:solidFill>
                            <a:schemeClr val="tx1"/>
                          </a:solidFill>
                          <a:latin typeface="Graphik Light"/>
                          <a:cs typeface="Graphik Light"/>
                        </a:rPr>
                        <a:t>2</a:t>
                      </a:r>
                      <a:r>
                        <a:rPr lang="en-US" sz="1400" dirty="0" smtClean="0">
                          <a:solidFill>
                            <a:schemeClr val="tx1"/>
                          </a:solidFill>
                          <a:latin typeface="Graphik Light"/>
                          <a:cs typeface="Graphik Light"/>
                        </a:rPr>
                        <a:t>S, SPI, UART, PWM, SDIO, USB 2.0, JTAG, </a:t>
                      </a:r>
                      <a:br>
                        <a:rPr lang="en-US" sz="1400" dirty="0" smtClean="0">
                          <a:solidFill>
                            <a:schemeClr val="tx1"/>
                          </a:solidFill>
                          <a:latin typeface="Graphik Light"/>
                          <a:cs typeface="Graphik Light"/>
                        </a:rPr>
                      </a:br>
                      <a:r>
                        <a:rPr lang="en-US" sz="1400" dirty="0" smtClean="0">
                          <a:solidFill>
                            <a:schemeClr val="tx1"/>
                          </a:solidFill>
                          <a:latin typeface="Graphik Light"/>
                          <a:cs typeface="Graphik Light"/>
                        </a:rPr>
                        <a:t>analog input</a:t>
                      </a:r>
                    </a:p>
                  </a:txBody>
                  <a:tcPr marL="121920" marR="121920" marT="60960" marB="60960" anchor="ctr">
                    <a:lnL w="6350" cap="flat" cmpd="sng" algn="ctr">
                      <a:solidFill>
                        <a:scrgbClr r="0" g="0" b="0"/>
                      </a:solidFill>
                      <a:prstDash val="solid"/>
                      <a:round/>
                      <a:headEnd type="none" w="med" len="med"/>
                      <a:tailEnd type="none" w="med" len="med"/>
                    </a:lnL>
                    <a:lnR w="12700" cmpd="sng">
                      <a:noFill/>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r>
              <a:tr h="211044">
                <a:tc>
                  <a:txBody>
                    <a:bodyPr/>
                    <a:lstStyle/>
                    <a:p>
                      <a:pPr algn="r"/>
                      <a:r>
                        <a:rPr lang="en-US" sz="1400" b="0" dirty="0" smtClean="0">
                          <a:solidFill>
                            <a:schemeClr val="tx1"/>
                          </a:solidFill>
                          <a:latin typeface="Graphik Regular"/>
                          <a:cs typeface="Graphik Regular"/>
                        </a:rPr>
                        <a:t>Temperature</a:t>
                      </a:r>
                      <a:r>
                        <a:rPr lang="en-US" sz="1400" b="0" baseline="0" dirty="0" smtClean="0">
                          <a:solidFill>
                            <a:schemeClr val="tx1"/>
                          </a:solidFill>
                          <a:latin typeface="Graphik Regular"/>
                          <a:cs typeface="Graphik Regular"/>
                        </a:rPr>
                        <a:t> range</a:t>
                      </a:r>
                      <a:endParaRPr lang="en-US" sz="1400" b="0" dirty="0">
                        <a:solidFill>
                          <a:schemeClr val="tx1"/>
                        </a:solidFill>
                        <a:latin typeface="Graphik Regular"/>
                        <a:cs typeface="Graphik Regular"/>
                      </a:endParaRPr>
                    </a:p>
                  </a:txBody>
                  <a:tcPr marL="121920" marR="121920" marT="60960" marB="60960" anchor="ctr">
                    <a:lnL w="12700"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c>
                  <a:txBody>
                    <a:bodyPr/>
                    <a:lstStyle/>
                    <a:p>
                      <a:pPr marL="0" marR="0" indent="0" algn="l" defTabSz="686257"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latin typeface="Graphik Light"/>
                          <a:cs typeface="Graphik Light"/>
                        </a:rPr>
                        <a:t>-25° to 85° (°C)</a:t>
                      </a:r>
                      <a:r>
                        <a:rPr lang="en-US" sz="1400" baseline="0" dirty="0" smtClean="0">
                          <a:solidFill>
                            <a:schemeClr val="tx1"/>
                          </a:solidFill>
                          <a:latin typeface="Graphik Light"/>
                          <a:cs typeface="Graphik Light"/>
                        </a:rPr>
                        <a:t> </a:t>
                      </a:r>
                    </a:p>
                  </a:txBody>
                  <a:tcPr marL="121920" marR="121920" marT="60960" marB="60960" anchor="ctr">
                    <a:lnL w="6350" cap="flat" cmpd="sng" algn="ctr">
                      <a:solidFill>
                        <a:scrgbClr r="0" g="0" b="0"/>
                      </a:solidFill>
                      <a:prstDash val="solid"/>
                      <a:round/>
                      <a:headEnd type="none" w="med" len="med"/>
                      <a:tailEnd type="none" w="med" len="med"/>
                    </a:lnL>
                    <a:lnR w="12700" cmpd="sng">
                      <a:noFill/>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chemeClr val="bg1"/>
                    </a:solidFill>
                  </a:tcPr>
                </a:tc>
              </a:tr>
              <a:tr h="0">
                <a:tc>
                  <a:txBody>
                    <a:bodyPr/>
                    <a:lstStyle/>
                    <a:p>
                      <a:pPr algn="r"/>
                      <a:r>
                        <a:rPr lang="en-US" sz="1400" b="0" dirty="0" smtClean="0">
                          <a:solidFill>
                            <a:schemeClr val="tx1"/>
                          </a:solidFill>
                          <a:latin typeface="Graphik Regular"/>
                          <a:cs typeface="Graphik Regular"/>
                        </a:rPr>
                        <a:t>Size</a:t>
                      </a:r>
                    </a:p>
                  </a:txBody>
                  <a:tcPr marL="121920" marR="121920" marT="60960" marB="60960" anchor="ctr">
                    <a:lnL w="12700"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latin typeface="Graphik Light"/>
                          <a:cs typeface="Graphik Light"/>
                        </a:rPr>
                        <a:t>36 mm W x 49 mm H x 3.4 mm D</a:t>
                      </a:r>
                    </a:p>
                  </a:txBody>
                  <a:tcPr marL="121920" marR="121920" marT="60960" marB="60960" anchor="ctr">
                    <a:lnL w="6350" cap="flat" cmpd="sng" algn="ctr">
                      <a:solidFill>
                        <a:scrgbClr r="0" g="0" b="0"/>
                      </a:solidFill>
                      <a:prstDash val="solid"/>
                      <a:round/>
                      <a:headEnd type="none" w="med" len="med"/>
                      <a:tailEnd type="none" w="med" len="med"/>
                    </a:lnL>
                    <a:lnR w="12700" cmpd="sng">
                      <a:noFill/>
                    </a:lnR>
                    <a:lnT w="6350"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7" name="Content Placeholder 2"/>
          <p:cNvSpPr>
            <a:spLocks noGrp="1"/>
          </p:cNvSpPr>
          <p:nvPr>
            <p:ph idx="1"/>
          </p:nvPr>
        </p:nvSpPr>
        <p:spPr>
          <a:xfrm>
            <a:off x="694945" y="4397600"/>
            <a:ext cx="4375314" cy="2979227"/>
          </a:xfrm>
        </p:spPr>
        <p:txBody>
          <a:bodyPr/>
          <a:lstStyle/>
          <a:p>
            <a:pPr>
              <a:lnSpc>
                <a:spcPct val="100000"/>
              </a:lnSpc>
              <a:spcBef>
                <a:spcPts val="800"/>
              </a:spcBef>
              <a:spcAft>
                <a:spcPts val="400"/>
              </a:spcAft>
            </a:pPr>
            <a:r>
              <a:rPr lang="en-US" sz="1800" dirty="0" smtClean="0"/>
              <a:t>High-end gateways</a:t>
            </a:r>
          </a:p>
          <a:p>
            <a:pPr>
              <a:lnSpc>
                <a:spcPct val="100000"/>
              </a:lnSpc>
              <a:spcBef>
                <a:spcPts val="800"/>
              </a:spcBef>
              <a:spcAft>
                <a:spcPts val="400"/>
              </a:spcAft>
            </a:pPr>
            <a:r>
              <a:rPr lang="en-US" sz="1800" dirty="0" smtClean="0"/>
              <a:t>Cameras</a:t>
            </a:r>
          </a:p>
          <a:p>
            <a:pPr>
              <a:lnSpc>
                <a:spcPct val="100000"/>
              </a:lnSpc>
              <a:spcBef>
                <a:spcPts val="800"/>
              </a:spcBef>
              <a:spcAft>
                <a:spcPts val="400"/>
              </a:spcAft>
            </a:pPr>
            <a:r>
              <a:rPr lang="en-US" sz="1800" dirty="0" smtClean="0"/>
              <a:t>Human-machine interface</a:t>
            </a:r>
          </a:p>
          <a:p>
            <a:pPr>
              <a:lnSpc>
                <a:spcPct val="100000"/>
              </a:lnSpc>
              <a:spcBef>
                <a:spcPts val="800"/>
              </a:spcBef>
              <a:spcAft>
                <a:spcPts val="400"/>
              </a:spcAft>
            </a:pPr>
            <a:r>
              <a:rPr lang="en-US" sz="1800" dirty="0" smtClean="0"/>
              <a:t>Machine learning</a:t>
            </a:r>
          </a:p>
        </p:txBody>
      </p:sp>
      <p:grpSp>
        <p:nvGrpSpPr>
          <p:cNvPr id="11" name="Group 10"/>
          <p:cNvGrpSpPr>
            <a:grpSpLocks noChangeAspect="1"/>
          </p:cNvGrpSpPr>
          <p:nvPr/>
        </p:nvGrpSpPr>
        <p:grpSpPr>
          <a:xfrm>
            <a:off x="10750383" y="1221227"/>
            <a:ext cx="1177341" cy="214399"/>
            <a:chOff x="5961254" y="1443600"/>
            <a:chExt cx="876748" cy="159660"/>
          </a:xfrm>
        </p:grpSpPr>
        <p:pic>
          <p:nvPicPr>
            <p:cNvPr id="14" name="Picture 13" descr="bluetooth.png"/>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383230" y="1443600"/>
              <a:ext cx="159661" cy="159660"/>
            </a:xfrm>
            <a:prstGeom prst="rect">
              <a:avLst/>
            </a:prstGeom>
          </p:spPr>
        </p:pic>
        <p:pic>
          <p:nvPicPr>
            <p:cNvPr id="16" name="Picture 15" descr="wifi.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9180" y="1443600"/>
              <a:ext cx="248822" cy="159660"/>
            </a:xfrm>
            <a:prstGeom prst="rect">
              <a:avLst/>
            </a:prstGeom>
          </p:spPr>
        </p:pic>
        <p:pic>
          <p:nvPicPr>
            <p:cNvPr id="17" name="Picture 16" descr="thread-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1254" y="1443600"/>
              <a:ext cx="158803" cy="159660"/>
            </a:xfrm>
            <a:prstGeom prst="rect">
              <a:avLst/>
            </a:prstGeom>
          </p:spPr>
        </p:pic>
        <p:pic>
          <p:nvPicPr>
            <p:cNvPr id="18" name="Picture 17" descr="zigbee2.png"/>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173062" y="1443600"/>
              <a:ext cx="162322" cy="159660"/>
            </a:xfrm>
            <a:prstGeom prst="rect">
              <a:avLst/>
            </a:prstGeom>
          </p:spPr>
        </p:pic>
      </p:grpSp>
    </p:spTree>
    <p:extLst>
      <p:ext uri="{BB962C8B-B14F-4D97-AF65-F5344CB8AC3E}">
        <p14:creationId xmlns:p14="http://schemas.microsoft.com/office/powerpoint/2010/main" val="263017347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raphik Regular"/>
                <a:cs typeface="Graphik Regular"/>
              </a:rPr>
              <a:t>Secure Storage – Secure Element</a:t>
            </a:r>
            <a:endParaRPr lang="en-US" dirty="0">
              <a:latin typeface="Graphik Regular"/>
              <a:cs typeface="Graphik Regular"/>
            </a:endParaRPr>
          </a:p>
        </p:txBody>
      </p:sp>
      <p:sp>
        <p:nvSpPr>
          <p:cNvPr id="4" name="Content Placeholder 2"/>
          <p:cNvSpPr>
            <a:spLocks noGrp="1"/>
          </p:cNvSpPr>
          <p:nvPr>
            <p:ph idx="1"/>
          </p:nvPr>
        </p:nvSpPr>
        <p:spPr/>
        <p:txBody>
          <a:bodyPr/>
          <a:lstStyle/>
          <a:p>
            <a:pPr marL="0" indent="0">
              <a:buNone/>
            </a:pPr>
            <a:r>
              <a:rPr lang="en-US" sz="2000" dirty="0" smtClean="0">
                <a:latin typeface="Graphik Light"/>
                <a:cs typeface="Graphik Light"/>
              </a:rPr>
              <a:t>Secure </a:t>
            </a:r>
            <a:r>
              <a:rPr lang="en-US" sz="2000" dirty="0">
                <a:latin typeface="Graphik Light"/>
                <a:cs typeface="Graphik Light"/>
              </a:rPr>
              <a:t>Element – an isolated storage device that supports </a:t>
            </a:r>
            <a:r>
              <a:rPr lang="en-US" sz="2000" dirty="0" smtClean="0">
                <a:latin typeface="Graphik Light"/>
                <a:cs typeface="Graphik Light"/>
              </a:rPr>
              <a:t>2 slots of ECDSA key pairs (</a:t>
            </a:r>
            <a:r>
              <a:rPr lang="en-US" sz="2000" dirty="0" smtClean="0">
                <a:solidFill>
                  <a:schemeClr val="tx1"/>
                </a:solidFill>
                <a:latin typeface="Graphik Light"/>
                <a:cs typeface="Graphik Light"/>
              </a:rPr>
              <a:t>16 </a:t>
            </a:r>
            <a:r>
              <a:rPr lang="en-US" sz="2000" dirty="0">
                <a:solidFill>
                  <a:schemeClr val="tx1"/>
                </a:solidFill>
                <a:latin typeface="Graphik Light"/>
                <a:cs typeface="Graphik Light"/>
              </a:rPr>
              <a:t>AES 128-bit </a:t>
            </a:r>
            <a:r>
              <a:rPr lang="en-US" sz="2000" dirty="0" smtClean="0">
                <a:solidFill>
                  <a:schemeClr val="tx1"/>
                </a:solidFill>
                <a:latin typeface="Graphik Light"/>
                <a:cs typeface="Graphik Light"/>
              </a:rPr>
              <a:t>keys</a:t>
            </a:r>
            <a:r>
              <a:rPr lang="en-US" sz="2000" dirty="0" smtClean="0">
                <a:latin typeface="Graphik Light"/>
                <a:cs typeface="Graphik Light"/>
              </a:rPr>
              <a:t>). </a:t>
            </a:r>
          </a:p>
          <a:p>
            <a:pPr marL="664367" lvl="1" indent="-285750">
              <a:buFont typeface="Wingdings" charset="2"/>
              <a:buChar char="§"/>
            </a:pPr>
            <a:r>
              <a:rPr lang="en-US" sz="1800" dirty="0" smtClean="0">
                <a:latin typeface="Graphik Light"/>
                <a:cs typeface="Graphik Light"/>
              </a:rPr>
              <a:t>The Secure Element provides high levels of security as hardware with anti-tamper measures. </a:t>
            </a:r>
          </a:p>
          <a:p>
            <a:pPr marL="664367" lvl="1" indent="-285750">
              <a:buFont typeface="Wingdings" charset="2"/>
              <a:buChar char="§"/>
            </a:pPr>
            <a:r>
              <a:rPr lang="en-US" sz="1800" dirty="0" smtClean="0">
                <a:latin typeface="Graphik Light"/>
                <a:cs typeface="Graphik Light"/>
              </a:rPr>
              <a:t>It </a:t>
            </a:r>
            <a:r>
              <a:rPr lang="en-US" sz="1800" dirty="0">
                <a:latin typeface="Graphik Light"/>
                <a:cs typeface="Graphik Light"/>
              </a:rPr>
              <a:t>includes cryptographic services such as random-number generation, key/data secure storage, and certificates handling and processing</a:t>
            </a:r>
            <a:r>
              <a:rPr lang="en-US" sz="1800" dirty="0" smtClean="0">
                <a:latin typeface="Graphik Light"/>
                <a:cs typeface="Graphik Light"/>
              </a:rPr>
              <a:t>.</a:t>
            </a:r>
          </a:p>
          <a:p>
            <a:pPr marL="664367" lvl="1" indent="-285750">
              <a:buFont typeface="Wingdings" charset="2"/>
              <a:buChar char="§"/>
            </a:pPr>
            <a:r>
              <a:rPr lang="en-US" sz="1800" dirty="0">
                <a:latin typeface="Graphik Light"/>
                <a:cs typeface="Graphik Light"/>
              </a:rPr>
              <a:t>All communication from the Secure Element to the processor is secured and encrypted</a:t>
            </a:r>
            <a:r>
              <a:rPr lang="en-US" sz="1800" dirty="0" smtClean="0">
                <a:latin typeface="Graphik Light"/>
                <a:cs typeface="Graphik Light"/>
              </a:rPr>
              <a:t>.</a:t>
            </a:r>
          </a:p>
          <a:p>
            <a:pPr marL="664367" lvl="1" indent="-285750">
              <a:buFont typeface="Wingdings" charset="2"/>
              <a:buChar char="§"/>
            </a:pPr>
            <a:r>
              <a:rPr lang="en-US" sz="1800" dirty="0" smtClean="0">
                <a:latin typeface="Graphik Light"/>
                <a:cs typeface="Graphik Light"/>
              </a:rPr>
              <a:t>Uses Power glitch detector, Active Shield removal detector etc. technologies to achieve the highest level of security and protection. </a:t>
            </a:r>
          </a:p>
          <a:p>
            <a:pPr marL="664367" lvl="1" indent="-285750">
              <a:buFont typeface="Wingdings" charset="2"/>
              <a:buChar char="§"/>
            </a:pPr>
            <a:r>
              <a:rPr lang="en-US" sz="1800" dirty="0" smtClean="0">
                <a:latin typeface="Graphik Light"/>
                <a:cs typeface="Graphik Light"/>
              </a:rPr>
              <a:t>The </a:t>
            </a:r>
            <a:r>
              <a:rPr lang="en-US" sz="1800" dirty="0">
                <a:latin typeface="Graphik Light"/>
                <a:cs typeface="Graphik Light"/>
              </a:rPr>
              <a:t>Secure Element meets the Common Criteria (CC) certification for security and for Evaluation Assurance Level (EAL) 5.</a:t>
            </a:r>
          </a:p>
          <a:p>
            <a:pPr marL="664367" lvl="1" indent="-285750">
              <a:buFont typeface="Arial"/>
              <a:buChar char="•"/>
            </a:pPr>
            <a:endParaRPr lang="en-US" sz="1800" dirty="0" smtClean="0">
              <a:latin typeface="Graphik Regular"/>
              <a:cs typeface="Graphik Regular"/>
            </a:endParaRPr>
          </a:p>
          <a:p>
            <a:pPr marL="0" lvl="1" indent="0">
              <a:buNone/>
            </a:pPr>
            <a:endParaRPr lang="en-US" sz="1800" dirty="0" smtClean="0">
              <a:latin typeface="Helvetica Neue"/>
              <a:cs typeface="Helvetica Neue"/>
            </a:endParaRPr>
          </a:p>
          <a:p>
            <a:pPr marL="0" lvl="1" indent="0">
              <a:buNone/>
            </a:pPr>
            <a:endParaRPr lang="en-US" sz="1800" dirty="0">
              <a:latin typeface="Helvetica Neue"/>
              <a:cs typeface="Helvetica Neue"/>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88103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000000"/>
                </a:solidFill>
              </a:rPr>
              <a:t>ARTIK SEE Architecture</a:t>
            </a:r>
            <a:endParaRPr lang="en-US" dirty="0">
              <a:solidFill>
                <a:srgbClr val="000000"/>
              </a:solidFill>
            </a:endParaRPr>
          </a:p>
        </p:txBody>
      </p:sp>
      <p:sp>
        <p:nvSpPr>
          <p:cNvPr id="4" name="모서리가 둥근 직사각형 5"/>
          <p:cNvSpPr/>
          <p:nvPr/>
        </p:nvSpPr>
        <p:spPr>
          <a:xfrm>
            <a:off x="2571485" y="3197719"/>
            <a:ext cx="6415395" cy="2088232"/>
          </a:xfrm>
          <a:prstGeom prst="roundRect">
            <a:avLst/>
          </a:prstGeom>
          <a:solidFill>
            <a:srgbClr val="BDD8AD"/>
          </a:solidFill>
          <a:ln>
            <a:solidFill>
              <a:schemeClr val="accent6">
                <a:lumMod val="40000"/>
                <a:lumOff val="6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5" name="모서리가 둥근 직사각형 6"/>
          <p:cNvSpPr/>
          <p:nvPr/>
        </p:nvSpPr>
        <p:spPr>
          <a:xfrm>
            <a:off x="2796530" y="3485751"/>
            <a:ext cx="1225412" cy="1656184"/>
          </a:xfrm>
          <a:prstGeom prst="roundRect">
            <a:avLst/>
          </a:prstGeom>
          <a:solidFill>
            <a:srgbClr val="E2F0D9"/>
          </a:solidFill>
          <a:ln>
            <a:solidFill>
              <a:schemeClr val="accent6">
                <a:lumMod val="60000"/>
                <a:lumOff val="4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dirty="0"/>
          </a:p>
        </p:txBody>
      </p:sp>
      <p:sp>
        <p:nvSpPr>
          <p:cNvPr id="7" name="모서리가 둥근 직사각형 11"/>
          <p:cNvSpPr/>
          <p:nvPr/>
        </p:nvSpPr>
        <p:spPr>
          <a:xfrm>
            <a:off x="1653250" y="1889572"/>
            <a:ext cx="8498251" cy="405399"/>
          </a:xfrm>
          <a:prstGeom prst="roundRect">
            <a:avLst/>
          </a:prstGeom>
          <a:solidFill>
            <a:schemeClr val="accent4">
              <a:lumMod val="20000"/>
              <a:lumOff val="80000"/>
            </a:schemeClr>
          </a:solidFill>
          <a:ln>
            <a:solidFill>
              <a:schemeClr val="accent4">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dirty="0" smtClean="0">
                <a:latin typeface="Graphik Regular"/>
                <a:cs typeface="Graphik Regular"/>
              </a:rPr>
              <a:t>Security API</a:t>
            </a:r>
            <a:endParaRPr lang="ko-KR" altLang="en-US" dirty="0">
              <a:latin typeface="Graphik Regular"/>
              <a:cs typeface="Graphik Regular"/>
            </a:endParaRPr>
          </a:p>
        </p:txBody>
      </p:sp>
      <p:sp>
        <p:nvSpPr>
          <p:cNvPr id="8" name="TextBox 7"/>
          <p:cNvSpPr txBox="1"/>
          <p:nvPr/>
        </p:nvSpPr>
        <p:spPr>
          <a:xfrm>
            <a:off x="1671792" y="2732876"/>
            <a:ext cx="1678149" cy="369332"/>
          </a:xfrm>
          <a:prstGeom prst="rect">
            <a:avLst/>
          </a:prstGeom>
          <a:noFill/>
        </p:spPr>
        <p:txBody>
          <a:bodyPr wrap="square" rtlCol="0">
            <a:spAutoFit/>
          </a:bodyPr>
          <a:lstStyle/>
          <a:p>
            <a:r>
              <a:rPr lang="en-US" altLang="ko-KR" dirty="0" smtClean="0">
                <a:latin typeface="Graphik Regular"/>
                <a:cs typeface="Graphik Regular"/>
              </a:rPr>
              <a:t>Secure OS</a:t>
            </a:r>
            <a:endParaRPr lang="ko-KR" altLang="en-US" dirty="0">
              <a:latin typeface="Graphik Regular"/>
              <a:cs typeface="Graphik Regular"/>
            </a:endParaRPr>
          </a:p>
        </p:txBody>
      </p:sp>
      <p:sp>
        <p:nvSpPr>
          <p:cNvPr id="9" name="TextBox 8"/>
          <p:cNvSpPr txBox="1"/>
          <p:nvPr/>
        </p:nvSpPr>
        <p:spPr>
          <a:xfrm>
            <a:off x="2746640" y="3600170"/>
            <a:ext cx="1523849" cy="307777"/>
          </a:xfrm>
          <a:prstGeom prst="rect">
            <a:avLst/>
          </a:prstGeom>
          <a:noFill/>
        </p:spPr>
        <p:txBody>
          <a:bodyPr wrap="square" rtlCol="0">
            <a:spAutoFit/>
          </a:bodyPr>
          <a:lstStyle/>
          <a:p>
            <a:r>
              <a:rPr lang="en-US" altLang="ko-KR" sz="1400" dirty="0" smtClean="0">
                <a:latin typeface="Graphik Regular"/>
                <a:cs typeface="Graphik Regular"/>
              </a:rPr>
              <a:t>Authentication</a:t>
            </a:r>
            <a:endParaRPr lang="ko-KR" altLang="en-US" sz="1600" dirty="0">
              <a:latin typeface="Graphik Regular"/>
              <a:cs typeface="Graphik Regular"/>
            </a:endParaRPr>
          </a:p>
        </p:txBody>
      </p:sp>
      <p:grpSp>
        <p:nvGrpSpPr>
          <p:cNvPr id="10" name="Group 9"/>
          <p:cNvGrpSpPr/>
          <p:nvPr/>
        </p:nvGrpSpPr>
        <p:grpSpPr>
          <a:xfrm>
            <a:off x="6076527" y="3431906"/>
            <a:ext cx="1302065" cy="1728192"/>
            <a:chOff x="6808830" y="3432122"/>
            <a:chExt cx="1224136" cy="1656184"/>
          </a:xfrm>
          <a:solidFill>
            <a:srgbClr val="E2F0D9"/>
          </a:solidFill>
        </p:grpSpPr>
        <p:sp>
          <p:nvSpPr>
            <p:cNvPr id="11" name="모서리가 둥근 직사각형 9"/>
            <p:cNvSpPr/>
            <p:nvPr/>
          </p:nvSpPr>
          <p:spPr>
            <a:xfrm>
              <a:off x="6808830" y="3432122"/>
              <a:ext cx="1224136" cy="1656184"/>
            </a:xfrm>
            <a:prstGeom prst="roundRect">
              <a:avLst/>
            </a:prstGeom>
            <a:grpFill/>
            <a:ln>
              <a:solidFill>
                <a:srgbClr val="C5E0B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dirty="0"/>
            </a:p>
          </p:txBody>
        </p:sp>
        <p:sp>
          <p:nvSpPr>
            <p:cNvPr id="12" name="TextBox 11"/>
            <p:cNvSpPr txBox="1"/>
            <p:nvPr/>
          </p:nvSpPr>
          <p:spPr>
            <a:xfrm>
              <a:off x="6988849" y="3488733"/>
              <a:ext cx="864096" cy="501419"/>
            </a:xfrm>
            <a:prstGeom prst="rect">
              <a:avLst/>
            </a:prstGeom>
            <a:grpFill/>
            <a:ln>
              <a:solidFill>
                <a:srgbClr val="C5E0B4"/>
              </a:solidFill>
            </a:ln>
          </p:spPr>
          <p:txBody>
            <a:bodyPr wrap="square" rtlCol="0">
              <a:spAutoFit/>
            </a:bodyPr>
            <a:lstStyle/>
            <a:p>
              <a:r>
                <a:rPr lang="en-US" altLang="ko-KR" sz="1400" dirty="0" smtClean="0">
                  <a:latin typeface="Graphik Regular"/>
                  <a:cs typeface="Graphik Regular"/>
                </a:rPr>
                <a:t>Key Manager</a:t>
              </a:r>
              <a:endParaRPr lang="ko-KR" altLang="en-US" sz="1400" dirty="0">
                <a:latin typeface="Graphik Regular"/>
                <a:cs typeface="Graphik Regular"/>
              </a:endParaRPr>
            </a:p>
          </p:txBody>
        </p:sp>
        <p:sp>
          <p:nvSpPr>
            <p:cNvPr id="13" name="모서리가 둥근 직사각형 19"/>
            <p:cNvSpPr/>
            <p:nvPr/>
          </p:nvSpPr>
          <p:spPr>
            <a:xfrm>
              <a:off x="6890774" y="3987327"/>
              <a:ext cx="1060248" cy="995898"/>
            </a:xfrm>
            <a:prstGeom prst="roundRect">
              <a:avLst/>
            </a:prstGeom>
            <a:grpFill/>
            <a:ln>
              <a:solidFill>
                <a:srgbClr val="C5E0B4"/>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sz="1200" dirty="0" smtClean="0">
                  <a:latin typeface="Graphik Regular"/>
                  <a:cs typeface="Graphik Regular"/>
                </a:rPr>
                <a:t>Generate</a:t>
              </a:r>
            </a:p>
            <a:p>
              <a:pPr algn="ctr"/>
              <a:r>
                <a:rPr lang="en-US" altLang="ko-KR" sz="1200" dirty="0" smtClean="0">
                  <a:latin typeface="Graphik Regular"/>
                  <a:cs typeface="Graphik Regular"/>
                </a:rPr>
                <a:t>Delete</a:t>
              </a:r>
            </a:p>
            <a:p>
              <a:pPr algn="ctr"/>
              <a:r>
                <a:rPr lang="en-US" altLang="ko-KR" sz="1200" dirty="0" smtClean="0">
                  <a:latin typeface="Graphik Regular"/>
                  <a:cs typeface="Graphik Regular"/>
                </a:rPr>
                <a:t>Protect</a:t>
              </a:r>
              <a:endParaRPr lang="ko-KR" altLang="en-US" sz="1200" dirty="0">
                <a:latin typeface="Graphik Regular"/>
                <a:cs typeface="Graphik Regular"/>
              </a:endParaRPr>
            </a:p>
          </p:txBody>
        </p:sp>
      </p:grpSp>
      <p:grpSp>
        <p:nvGrpSpPr>
          <p:cNvPr id="14" name="Group 13"/>
          <p:cNvGrpSpPr/>
          <p:nvPr/>
        </p:nvGrpSpPr>
        <p:grpSpPr>
          <a:xfrm>
            <a:off x="4270489" y="3483698"/>
            <a:ext cx="1225412" cy="1656184"/>
            <a:chOff x="8275993" y="3432122"/>
            <a:chExt cx="1224136" cy="1656184"/>
          </a:xfrm>
          <a:solidFill>
            <a:schemeClr val="accent6">
              <a:lumMod val="20000"/>
              <a:lumOff val="80000"/>
            </a:schemeClr>
          </a:solidFill>
        </p:grpSpPr>
        <p:sp>
          <p:nvSpPr>
            <p:cNvPr id="15" name="모서리가 둥근 직사각형 7"/>
            <p:cNvSpPr/>
            <p:nvPr/>
          </p:nvSpPr>
          <p:spPr>
            <a:xfrm>
              <a:off x="8275993" y="3432122"/>
              <a:ext cx="1224136" cy="1656184"/>
            </a:xfrm>
            <a:prstGeom prst="roundRect">
              <a:avLst/>
            </a:prstGeom>
            <a:grpFill/>
            <a:ln>
              <a:solidFill>
                <a:srgbClr val="C5E0B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dirty="0"/>
            </a:p>
          </p:txBody>
        </p:sp>
        <p:sp>
          <p:nvSpPr>
            <p:cNvPr id="16" name="TextBox 15"/>
            <p:cNvSpPr txBox="1"/>
            <p:nvPr/>
          </p:nvSpPr>
          <p:spPr>
            <a:xfrm>
              <a:off x="8456013" y="3556393"/>
              <a:ext cx="1044116" cy="307777"/>
            </a:xfrm>
            <a:prstGeom prst="rect">
              <a:avLst/>
            </a:prstGeom>
            <a:grpFill/>
            <a:ln>
              <a:solidFill>
                <a:srgbClr val="C5E0B4"/>
              </a:solidFill>
            </a:ln>
          </p:spPr>
          <p:txBody>
            <a:bodyPr wrap="square" rtlCol="0">
              <a:spAutoFit/>
            </a:bodyPr>
            <a:lstStyle/>
            <a:p>
              <a:r>
                <a:rPr lang="en-US" altLang="ko-KR" sz="1400" dirty="0" err="1" smtClean="0">
                  <a:latin typeface="Graphik Regular"/>
                  <a:cs typeface="Graphik Regular"/>
                </a:rPr>
                <a:t>Enc</a:t>
              </a:r>
              <a:r>
                <a:rPr lang="en-US" altLang="ko-KR" sz="1400" dirty="0" smtClean="0">
                  <a:latin typeface="Graphik Regular"/>
                  <a:cs typeface="Graphik Regular"/>
                </a:rPr>
                <a:t>/Dec</a:t>
              </a:r>
              <a:endParaRPr lang="ko-KR" altLang="en-US" sz="1400" dirty="0">
                <a:latin typeface="Graphik Regular"/>
                <a:cs typeface="Graphik Regular"/>
              </a:endParaRPr>
            </a:p>
          </p:txBody>
        </p:sp>
        <p:sp>
          <p:nvSpPr>
            <p:cNvPr id="17" name="모서리가 둥근 직사각형 20"/>
            <p:cNvSpPr/>
            <p:nvPr/>
          </p:nvSpPr>
          <p:spPr>
            <a:xfrm>
              <a:off x="8357937" y="3915524"/>
              <a:ext cx="1060248" cy="995898"/>
            </a:xfrm>
            <a:prstGeom prst="roundRect">
              <a:avLst/>
            </a:prstGeom>
            <a:grpFill/>
            <a:ln>
              <a:solidFill>
                <a:srgbClr val="C5E0B4"/>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sz="1000" dirty="0" smtClean="0">
                  <a:latin typeface="Graphik Regular"/>
                  <a:cs typeface="Graphik Regular"/>
                </a:rPr>
                <a:t>Encryption and decryption with Secured key</a:t>
              </a:r>
              <a:endParaRPr lang="ko-KR" altLang="en-US" sz="1000" dirty="0">
                <a:latin typeface="Graphik Regular"/>
                <a:cs typeface="Graphik Regular"/>
              </a:endParaRPr>
            </a:p>
          </p:txBody>
        </p:sp>
      </p:grpSp>
      <p:grpSp>
        <p:nvGrpSpPr>
          <p:cNvPr id="18" name="Group 17"/>
          <p:cNvGrpSpPr/>
          <p:nvPr/>
        </p:nvGrpSpPr>
        <p:grpSpPr>
          <a:xfrm>
            <a:off x="7594985" y="3407498"/>
            <a:ext cx="1225412" cy="1656184"/>
            <a:chOff x="5004676" y="3432122"/>
            <a:chExt cx="1224136" cy="1656184"/>
          </a:xfrm>
          <a:solidFill>
            <a:srgbClr val="E2F0D9"/>
          </a:solidFill>
        </p:grpSpPr>
        <p:sp>
          <p:nvSpPr>
            <p:cNvPr id="19" name="모서리가 둥근 직사각형 8"/>
            <p:cNvSpPr/>
            <p:nvPr/>
          </p:nvSpPr>
          <p:spPr>
            <a:xfrm>
              <a:off x="5004676" y="3432122"/>
              <a:ext cx="1224136" cy="1656184"/>
            </a:xfrm>
            <a:prstGeom prst="roundRect">
              <a:avLst/>
            </a:prstGeom>
            <a:grpFill/>
            <a:ln>
              <a:solidFill>
                <a:srgbClr val="C5E0B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dirty="0"/>
            </a:p>
          </p:txBody>
        </p:sp>
        <p:sp>
          <p:nvSpPr>
            <p:cNvPr id="20" name="TextBox 19"/>
            <p:cNvSpPr txBox="1"/>
            <p:nvPr/>
          </p:nvSpPr>
          <p:spPr>
            <a:xfrm>
              <a:off x="5184696" y="3540346"/>
              <a:ext cx="864096" cy="523220"/>
            </a:xfrm>
            <a:prstGeom prst="rect">
              <a:avLst/>
            </a:prstGeom>
            <a:grpFill/>
            <a:ln>
              <a:solidFill>
                <a:srgbClr val="C5E0B4"/>
              </a:solidFill>
            </a:ln>
          </p:spPr>
          <p:txBody>
            <a:bodyPr wrap="square" rtlCol="0">
              <a:spAutoFit/>
            </a:bodyPr>
            <a:lstStyle/>
            <a:p>
              <a:r>
                <a:rPr lang="en-US" altLang="ko-KR" sz="1400" dirty="0" smtClean="0">
                  <a:latin typeface="Graphik Regular"/>
                  <a:cs typeface="Graphik Regular"/>
                </a:rPr>
                <a:t>Secure Storage</a:t>
              </a:r>
              <a:endParaRPr lang="ko-KR" altLang="en-US" sz="1400" dirty="0">
                <a:latin typeface="Graphik Regular"/>
                <a:cs typeface="Graphik Regular"/>
              </a:endParaRPr>
            </a:p>
          </p:txBody>
        </p:sp>
        <p:sp>
          <p:nvSpPr>
            <p:cNvPr id="21" name="모서리가 둥근 직사각형 18"/>
            <p:cNvSpPr/>
            <p:nvPr/>
          </p:nvSpPr>
          <p:spPr>
            <a:xfrm>
              <a:off x="5086620" y="4138467"/>
              <a:ext cx="1060248" cy="200879"/>
            </a:xfrm>
            <a:prstGeom prst="roundRect">
              <a:avLst/>
            </a:prstGeom>
            <a:grp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sz="1200" dirty="0" smtClean="0">
                  <a:latin typeface="Graphik Regular"/>
                  <a:cs typeface="Graphik Regular"/>
                </a:rPr>
                <a:t>Key</a:t>
              </a:r>
              <a:endParaRPr lang="ko-KR" altLang="en-US" sz="1200" dirty="0">
                <a:latin typeface="Graphik Regular"/>
                <a:cs typeface="Graphik Regular"/>
              </a:endParaRPr>
            </a:p>
          </p:txBody>
        </p:sp>
        <p:sp>
          <p:nvSpPr>
            <p:cNvPr id="22" name="모서리가 둥근 직사각형 21"/>
            <p:cNvSpPr/>
            <p:nvPr/>
          </p:nvSpPr>
          <p:spPr>
            <a:xfrm>
              <a:off x="5086620" y="4411354"/>
              <a:ext cx="1060248" cy="200879"/>
            </a:xfrm>
            <a:prstGeom prst="roundRect">
              <a:avLst/>
            </a:prstGeom>
            <a:grp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sz="1200" dirty="0" smtClean="0">
                  <a:latin typeface="Graphik Regular"/>
                  <a:cs typeface="Graphik Regular"/>
                </a:rPr>
                <a:t>Certificate</a:t>
              </a:r>
              <a:endParaRPr lang="ko-KR" altLang="en-US" sz="1200" dirty="0">
                <a:latin typeface="Graphik Regular"/>
                <a:cs typeface="Graphik Regular"/>
              </a:endParaRPr>
            </a:p>
          </p:txBody>
        </p:sp>
        <p:sp>
          <p:nvSpPr>
            <p:cNvPr id="23" name="모서리가 둥근 직사각형 22"/>
            <p:cNvSpPr/>
            <p:nvPr/>
          </p:nvSpPr>
          <p:spPr>
            <a:xfrm>
              <a:off x="5086620" y="4735390"/>
              <a:ext cx="1060248" cy="200879"/>
            </a:xfrm>
            <a:prstGeom prst="roundRect">
              <a:avLst/>
            </a:prstGeom>
            <a:grp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sz="1200" dirty="0" smtClean="0">
                  <a:latin typeface="Graphik Regular"/>
                  <a:cs typeface="Graphik Regular"/>
                </a:rPr>
                <a:t>Other data</a:t>
              </a:r>
              <a:endParaRPr lang="ko-KR" altLang="en-US" sz="1200" dirty="0">
                <a:latin typeface="Graphik Regular"/>
                <a:cs typeface="Graphik Regular"/>
              </a:endParaRPr>
            </a:p>
          </p:txBody>
        </p:sp>
      </p:grpSp>
      <p:sp>
        <p:nvSpPr>
          <p:cNvPr id="24" name="TextBox 23"/>
          <p:cNvSpPr txBox="1"/>
          <p:nvPr/>
        </p:nvSpPr>
        <p:spPr>
          <a:xfrm>
            <a:off x="5598977" y="4057169"/>
            <a:ext cx="432499" cy="369332"/>
          </a:xfrm>
          <a:prstGeom prst="rect">
            <a:avLst/>
          </a:prstGeom>
          <a:noFill/>
        </p:spPr>
        <p:txBody>
          <a:bodyPr wrap="square" rtlCol="0">
            <a:spAutoFit/>
          </a:bodyPr>
          <a:lstStyle/>
          <a:p>
            <a:r>
              <a:rPr lang="en-US" altLang="ko-KR" dirty="0" smtClean="0"/>
              <a:t>…</a:t>
            </a:r>
            <a:endParaRPr lang="ko-KR" altLang="en-US" dirty="0"/>
          </a:p>
        </p:txBody>
      </p:sp>
      <p:sp>
        <p:nvSpPr>
          <p:cNvPr id="28" name="TextBox 27"/>
          <p:cNvSpPr txBox="1"/>
          <p:nvPr/>
        </p:nvSpPr>
        <p:spPr>
          <a:xfrm>
            <a:off x="1518316" y="988461"/>
            <a:ext cx="1699004" cy="369332"/>
          </a:xfrm>
          <a:prstGeom prst="rect">
            <a:avLst/>
          </a:prstGeom>
          <a:noFill/>
        </p:spPr>
        <p:txBody>
          <a:bodyPr wrap="square" rtlCol="0">
            <a:spAutoFit/>
          </a:bodyPr>
          <a:lstStyle/>
          <a:p>
            <a:pPr algn="ctr"/>
            <a:r>
              <a:rPr lang="en-US" altLang="ko-KR" dirty="0" smtClean="0">
                <a:latin typeface="Graphik Regular"/>
                <a:cs typeface="Graphik Regular"/>
              </a:rPr>
              <a:t>Normal OS</a:t>
            </a:r>
            <a:endParaRPr lang="ko-KR" altLang="en-US" dirty="0">
              <a:latin typeface="Graphik Regular"/>
              <a:cs typeface="Graphik Regular"/>
            </a:endParaRPr>
          </a:p>
        </p:txBody>
      </p:sp>
      <p:cxnSp>
        <p:nvCxnSpPr>
          <p:cNvPr id="29" name="꺾인 연결선 28"/>
          <p:cNvCxnSpPr/>
          <p:nvPr/>
        </p:nvCxnSpPr>
        <p:spPr>
          <a:xfrm>
            <a:off x="1527624" y="2720176"/>
            <a:ext cx="8538787" cy="12700"/>
          </a:xfrm>
          <a:prstGeom prst="bentConnector3">
            <a:avLst>
              <a:gd name="adj1" fmla="val 50000"/>
            </a:avLst>
          </a:prstGeom>
          <a:ln w="1905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위쪽/아래쪽 화살표 29"/>
          <p:cNvSpPr/>
          <p:nvPr/>
        </p:nvSpPr>
        <p:spPr>
          <a:xfrm>
            <a:off x="4875178" y="2319031"/>
            <a:ext cx="1603720" cy="792088"/>
          </a:xfrm>
          <a:prstGeom prst="upDownArrow">
            <a:avLst>
              <a:gd name="adj1" fmla="val 57461"/>
              <a:gd name="adj2" fmla="val 26125"/>
            </a:avLst>
          </a:prstGeom>
          <a:solidFill>
            <a:srgbClr val="BDD8AD"/>
          </a:solidFill>
          <a:ln>
            <a:solidFill>
              <a:srgbClr val="C5E0B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ko-KR" sz="1400" dirty="0" smtClean="0">
                <a:latin typeface="Graphik Regular"/>
                <a:cs typeface="Graphik Regular"/>
              </a:rPr>
              <a:t>Trusted</a:t>
            </a:r>
            <a:endParaRPr lang="ko-KR" altLang="en-US" sz="1400" dirty="0">
              <a:latin typeface="Graphik Regular"/>
              <a:cs typeface="Graphik Regular"/>
            </a:endParaRPr>
          </a:p>
        </p:txBody>
      </p:sp>
      <p:sp>
        <p:nvSpPr>
          <p:cNvPr id="32" name="모서리가 둥근 직사각형 31"/>
          <p:cNvSpPr/>
          <p:nvPr/>
        </p:nvSpPr>
        <p:spPr>
          <a:xfrm>
            <a:off x="1646275" y="1340832"/>
            <a:ext cx="1443093" cy="405399"/>
          </a:xfrm>
          <a:prstGeom prst="roundRect">
            <a:avLst/>
          </a:prstGeom>
          <a:solidFill>
            <a:schemeClr val="accent4">
              <a:lumMod val="20000"/>
              <a:lumOff val="80000"/>
            </a:schemeClr>
          </a:solidFill>
          <a:ln>
            <a:solidFill>
              <a:srgbClr val="FFF2CC"/>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sz="1400" dirty="0" smtClean="0"/>
              <a:t> </a:t>
            </a:r>
            <a:r>
              <a:rPr lang="en-US" altLang="ko-KR" sz="1400" dirty="0" smtClean="0">
                <a:latin typeface="Graphik Regular"/>
                <a:cs typeface="Graphik Regular"/>
              </a:rPr>
              <a:t>Application</a:t>
            </a:r>
            <a:endParaRPr lang="ko-KR" altLang="en-US" sz="1400" dirty="0">
              <a:latin typeface="Graphik Regular"/>
              <a:cs typeface="Graphik Regular"/>
            </a:endParaRPr>
          </a:p>
        </p:txBody>
      </p:sp>
      <p:sp>
        <p:nvSpPr>
          <p:cNvPr id="33" name="모서리가 둥근 직사각형 32"/>
          <p:cNvSpPr/>
          <p:nvPr/>
        </p:nvSpPr>
        <p:spPr>
          <a:xfrm>
            <a:off x="3329705" y="1340832"/>
            <a:ext cx="1443093" cy="405399"/>
          </a:xfrm>
          <a:prstGeom prst="roundRect">
            <a:avLst/>
          </a:prstGeom>
          <a:solidFill>
            <a:srgbClr val="FFF2CC"/>
          </a:solidFill>
          <a:ln>
            <a:solidFill>
              <a:srgbClr val="FFF2CC"/>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sz="1400" dirty="0" smtClean="0">
                <a:latin typeface="Graphik Regular"/>
                <a:cs typeface="Graphik Regular"/>
              </a:rPr>
              <a:t>Application</a:t>
            </a:r>
            <a:endParaRPr lang="ko-KR" altLang="en-US" sz="1400" dirty="0">
              <a:latin typeface="Graphik Regular"/>
              <a:cs typeface="Graphik Regular"/>
            </a:endParaRPr>
          </a:p>
        </p:txBody>
      </p:sp>
      <p:sp>
        <p:nvSpPr>
          <p:cNvPr id="35" name="TextBox 34"/>
          <p:cNvSpPr txBox="1"/>
          <p:nvPr/>
        </p:nvSpPr>
        <p:spPr>
          <a:xfrm>
            <a:off x="5708443" y="1376892"/>
            <a:ext cx="432499" cy="369332"/>
          </a:xfrm>
          <a:prstGeom prst="rect">
            <a:avLst/>
          </a:prstGeom>
          <a:noFill/>
        </p:spPr>
        <p:txBody>
          <a:bodyPr wrap="square" rtlCol="0">
            <a:spAutoFit/>
          </a:bodyPr>
          <a:lstStyle/>
          <a:p>
            <a:r>
              <a:rPr lang="en-US" altLang="ko-KR" dirty="0" smtClean="0"/>
              <a:t>…</a:t>
            </a:r>
            <a:endParaRPr lang="ko-KR" altLang="en-US" dirty="0"/>
          </a:p>
        </p:txBody>
      </p:sp>
      <p:sp>
        <p:nvSpPr>
          <p:cNvPr id="36" name="모서리가 둥근 직사각형 35"/>
          <p:cNvSpPr/>
          <p:nvPr/>
        </p:nvSpPr>
        <p:spPr>
          <a:xfrm>
            <a:off x="6936966" y="1340832"/>
            <a:ext cx="1443093" cy="405399"/>
          </a:xfrm>
          <a:prstGeom prst="roundRect">
            <a:avLst/>
          </a:prstGeom>
          <a:solidFill>
            <a:srgbClr val="FFF2CC"/>
          </a:solidFill>
          <a:ln>
            <a:solidFill>
              <a:srgbClr val="FFF2CC"/>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sz="1400" dirty="0" smtClean="0">
                <a:latin typeface="Graphik Regular"/>
                <a:cs typeface="Graphik Regular"/>
              </a:rPr>
              <a:t>Application</a:t>
            </a:r>
            <a:endParaRPr lang="ko-KR" altLang="en-US" sz="1400" dirty="0">
              <a:latin typeface="Graphik Regular"/>
              <a:cs typeface="Graphik Regular"/>
            </a:endParaRPr>
          </a:p>
        </p:txBody>
      </p:sp>
      <p:sp>
        <p:nvSpPr>
          <p:cNvPr id="37" name="모서리가 둥근 직사각형 2"/>
          <p:cNvSpPr/>
          <p:nvPr/>
        </p:nvSpPr>
        <p:spPr>
          <a:xfrm>
            <a:off x="6163688" y="5697287"/>
            <a:ext cx="1903890" cy="762000"/>
          </a:xfrm>
          <a:prstGeom prst="round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smtClean="0">
                <a:solidFill>
                  <a:srgbClr val="000000"/>
                </a:solidFill>
                <a:latin typeface="Graphik Regular"/>
                <a:cs typeface="Graphik Regular"/>
              </a:rPr>
              <a:t>eMMC</a:t>
            </a:r>
            <a:r>
              <a:rPr lang="en-US" altLang="ko-KR" sz="1600" dirty="0" smtClean="0">
                <a:solidFill>
                  <a:srgbClr val="000000"/>
                </a:solidFill>
                <a:latin typeface="Graphik Regular"/>
                <a:cs typeface="Graphik Regular"/>
              </a:rPr>
              <a:t> specific partition </a:t>
            </a:r>
            <a:endParaRPr lang="ko-KR" altLang="en-US" sz="1600" dirty="0" err="1" smtClean="0">
              <a:solidFill>
                <a:srgbClr val="000000"/>
              </a:solidFill>
              <a:latin typeface="Graphik Regular"/>
              <a:cs typeface="Graphik Regular"/>
            </a:endParaRPr>
          </a:p>
        </p:txBody>
      </p:sp>
      <p:sp>
        <p:nvSpPr>
          <p:cNvPr id="38" name="모서리가 둥근 직사각형 36"/>
          <p:cNvSpPr/>
          <p:nvPr/>
        </p:nvSpPr>
        <p:spPr>
          <a:xfrm>
            <a:off x="8640190" y="5697287"/>
            <a:ext cx="1251333" cy="762000"/>
          </a:xfrm>
          <a:prstGeom prst="round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rgbClr val="000000"/>
                </a:solidFill>
                <a:latin typeface="Graphik Regular"/>
                <a:cs typeface="Graphik Regular"/>
              </a:rPr>
              <a:t>Secure Storage</a:t>
            </a:r>
            <a:endParaRPr lang="ko-KR" altLang="en-US" sz="1600" dirty="0" err="1" smtClean="0">
              <a:solidFill>
                <a:srgbClr val="000000"/>
              </a:solidFill>
              <a:latin typeface="Graphik Regular"/>
              <a:cs typeface="Graphik Regular"/>
            </a:endParaRPr>
          </a:p>
        </p:txBody>
      </p:sp>
      <p:cxnSp>
        <p:nvCxnSpPr>
          <p:cNvPr id="39" name="직선 화살표 연결선 38"/>
          <p:cNvCxnSpPr>
            <a:stCxn id="19" idx="2"/>
          </p:cNvCxnSpPr>
          <p:nvPr/>
        </p:nvCxnSpPr>
        <p:spPr>
          <a:xfrm flipH="1">
            <a:off x="7460619" y="5063689"/>
            <a:ext cx="747072" cy="544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a:stCxn id="19" idx="2"/>
          </p:cNvCxnSpPr>
          <p:nvPr/>
        </p:nvCxnSpPr>
        <p:spPr>
          <a:xfrm>
            <a:off x="8207695" y="5063682"/>
            <a:ext cx="1072062" cy="610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26237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Protection</a:t>
            </a:r>
            <a:endParaRPr lang="en-US" dirty="0"/>
          </a:p>
        </p:txBody>
      </p:sp>
      <p:sp>
        <p:nvSpPr>
          <p:cNvPr id="4" name="Rectangle 3"/>
          <p:cNvSpPr/>
          <p:nvPr/>
        </p:nvSpPr>
        <p:spPr>
          <a:xfrm>
            <a:off x="527050" y="4404710"/>
            <a:ext cx="11277601" cy="1781502"/>
          </a:xfrm>
          <a:prstGeom prst="rect">
            <a:avLst/>
          </a:prstGeom>
          <a:noFill/>
          <a:ln w="57150" cmpd="sng">
            <a:solidFill>
              <a:srgbClr val="0074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smtClean="0">
              <a:solidFill>
                <a:schemeClr val="bg1"/>
              </a:solidFill>
            </a:endParaRPr>
          </a:p>
        </p:txBody>
      </p:sp>
      <p:graphicFrame>
        <p:nvGraphicFramePr>
          <p:cNvPr id="5" name="Content Placeholder 5"/>
          <p:cNvGraphicFramePr>
            <a:graphicFrameLocks noGrp="1"/>
          </p:cNvGraphicFramePr>
          <p:nvPr>
            <p:ph sz="quarter" idx="4294967295"/>
            <p:extLst>
              <p:ext uri="{D42A27DB-BD31-4B8C-83A1-F6EECF244321}">
                <p14:modId xmlns:p14="http://schemas.microsoft.com/office/powerpoint/2010/main" val="1478518513"/>
              </p:ext>
            </p:extLst>
          </p:nvPr>
        </p:nvGraphicFramePr>
        <p:xfrm>
          <a:off x="694944" y="1117602"/>
          <a:ext cx="10799064" cy="5068610"/>
        </p:xfrm>
        <a:graphic>
          <a:graphicData uri="http://schemas.openxmlformats.org/drawingml/2006/table">
            <a:tbl>
              <a:tblPr firstRow="1" bandRow="1">
                <a:tableStyleId>{5940675A-B579-460E-94D1-54222C63F5DA}</a:tableStyleId>
              </a:tblPr>
              <a:tblGrid>
                <a:gridCol w="1645513"/>
                <a:gridCol w="3454010"/>
                <a:gridCol w="1700050"/>
                <a:gridCol w="1689907"/>
                <a:gridCol w="2309584"/>
              </a:tblGrid>
              <a:tr h="281272">
                <a:tc gridSpan="2">
                  <a:txBody>
                    <a:bodyPr/>
                    <a:lstStyle/>
                    <a:p>
                      <a:endParaRPr lang="en-US" sz="1100" b="1" dirty="0">
                        <a:solidFill>
                          <a:schemeClr val="bg1"/>
                        </a:solidFill>
                        <a:latin typeface="Graphik Light"/>
                        <a:cs typeface="Graphik Light"/>
                      </a:endParaRPr>
                    </a:p>
                  </a:txBody>
                  <a:tcPr marL="68724" marR="68724" marT="34290" marB="34290">
                    <a:lnL w="635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noFill/>
                  </a:tcPr>
                </a:tc>
                <a:tc hMerge="1">
                  <a:txBody>
                    <a:bodyPr/>
                    <a:lstStyle/>
                    <a:p>
                      <a:endParaRPr lang="en-US" sz="14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100" b="1" dirty="0" smtClean="0">
                          <a:solidFill>
                            <a:schemeClr val="bg1"/>
                          </a:solidFill>
                          <a:latin typeface="Helvetica Neue"/>
                          <a:cs typeface="Helvetica Neue"/>
                        </a:rPr>
                        <a:t>ARTIK module </a:t>
                      </a:r>
                    </a:p>
                    <a:p>
                      <a:pPr algn="ctr"/>
                      <a:r>
                        <a:rPr lang="en-US" sz="1100" b="1" dirty="0" smtClean="0">
                          <a:solidFill>
                            <a:schemeClr val="bg1"/>
                          </a:solidFill>
                          <a:latin typeface="Helvetica Neue"/>
                          <a:cs typeface="Helvetica Neue"/>
                        </a:rPr>
                        <a:t>(05x, 5, 7)</a:t>
                      </a:r>
                    </a:p>
                  </a:txBody>
                  <a:tcPr marL="68724" marR="68724"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schemeClr>
                    </a:solidFill>
                  </a:tcPr>
                </a:tc>
                <a:tc>
                  <a:txBody>
                    <a:bodyPr/>
                    <a:lstStyle/>
                    <a:p>
                      <a:pPr algn="ctr"/>
                      <a:r>
                        <a:rPr lang="en-US" sz="1100" b="1" dirty="0" smtClean="0">
                          <a:solidFill>
                            <a:schemeClr val="bg1"/>
                          </a:solidFill>
                          <a:latin typeface="Helvetica Neue"/>
                          <a:cs typeface="Helvetica Neue"/>
                        </a:rPr>
                        <a:t>ARTIK</a:t>
                      </a:r>
                      <a:r>
                        <a:rPr lang="en-US" sz="1100" b="1" baseline="0" dirty="0" smtClean="0">
                          <a:solidFill>
                            <a:schemeClr val="bg1"/>
                          </a:solidFill>
                          <a:latin typeface="Helvetica Neue"/>
                          <a:cs typeface="Helvetica Neue"/>
                        </a:rPr>
                        <a:t> S</a:t>
                      </a:r>
                      <a:r>
                        <a:rPr lang="en-US" sz="1100" b="1" dirty="0" smtClean="0">
                          <a:solidFill>
                            <a:schemeClr val="bg1"/>
                          </a:solidFill>
                          <a:latin typeface="Helvetica Neue"/>
                          <a:cs typeface="Helvetica Neue"/>
                        </a:rPr>
                        <a:t>-module</a:t>
                      </a:r>
                    </a:p>
                    <a:p>
                      <a:pPr algn="ctr"/>
                      <a:r>
                        <a:rPr lang="en-US" sz="1100" b="1" dirty="0" smtClean="0">
                          <a:solidFill>
                            <a:schemeClr val="bg1"/>
                          </a:solidFill>
                          <a:latin typeface="Helvetica Neue"/>
                          <a:cs typeface="Helvetica Neue"/>
                        </a:rPr>
                        <a:t>(053s, 055s, 530s, 710s)</a:t>
                      </a:r>
                    </a:p>
                  </a:txBody>
                  <a:tcPr marL="68724" marR="68724"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schemeClr>
                    </a:solidFill>
                  </a:tcPr>
                </a:tc>
                <a:tc>
                  <a:txBody>
                    <a:bodyPr/>
                    <a:lstStyle/>
                    <a:p>
                      <a:r>
                        <a:rPr lang="en-US" sz="1100" b="1" dirty="0" smtClean="0">
                          <a:solidFill>
                            <a:schemeClr val="bg1"/>
                          </a:solidFill>
                          <a:latin typeface="Helvetica Neue"/>
                          <a:cs typeface="Helvetica Neue"/>
                        </a:rPr>
                        <a:t>Comments</a:t>
                      </a:r>
                      <a:endParaRPr lang="en-US" sz="1100" b="1" dirty="0">
                        <a:solidFill>
                          <a:schemeClr val="bg1"/>
                        </a:solidFill>
                        <a:latin typeface="Helvetica Neue"/>
                        <a:cs typeface="Helvetica Neue"/>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schemeClr>
                    </a:solidFill>
                  </a:tcPr>
                </a:tc>
              </a:tr>
              <a:tr h="281272">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lumMod val="50000"/>
                            </a:schemeClr>
                          </a:solidFill>
                          <a:latin typeface="Graphik Regular"/>
                          <a:cs typeface="Graphik Regular"/>
                        </a:rPr>
                        <a:t>Secure communication</a:t>
                      </a:r>
                    </a:p>
                  </a:txBody>
                  <a:tcPr marL="68724" marR="68724" marT="34290" marB="3429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Per device unique key &amp; certificate</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dirty="0" smtClean="0">
                          <a:solidFill>
                            <a:schemeClr val="tx1">
                              <a:lumMod val="50000"/>
                            </a:schemeClr>
                          </a:solidFill>
                          <a:latin typeface="Graphik Regular"/>
                          <a:cs typeface="Graphik Regular"/>
                          <a:sym typeface="Wingdings"/>
                        </a:rPr>
                        <a:t></a:t>
                      </a: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dirty="0" smtClean="0">
                          <a:solidFill>
                            <a:schemeClr val="tx1">
                              <a:lumMod val="50000"/>
                            </a:schemeClr>
                          </a:solidFill>
                          <a:latin typeface="Graphik Regular"/>
                          <a:cs typeface="Graphik Regular"/>
                          <a:sym typeface="Wingdings"/>
                        </a:rPr>
                        <a:t></a:t>
                      </a: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Uniquely identifies device</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281272">
                <a:tc vMerge="1">
                  <a:txBody>
                    <a:bodyPr/>
                    <a:lstStyle/>
                    <a:p>
                      <a:endParaRPr lang="en-US" sz="1400" dirty="0">
                        <a:solidFill>
                          <a:schemeClr val="tx1">
                            <a:lumMod val="50000"/>
                          </a:schemeClr>
                        </a:solidFill>
                      </a:endParaRPr>
                    </a:p>
                  </a:txBody>
                  <a:tcPr/>
                </a:tc>
                <a:tc>
                  <a:txBody>
                    <a:bodyPr/>
                    <a:lstStyle/>
                    <a:p>
                      <a:r>
                        <a:rPr lang="en-US" sz="1200" b="0" i="0" dirty="0" smtClean="0">
                          <a:solidFill>
                            <a:schemeClr val="tx1">
                              <a:lumMod val="50000"/>
                            </a:schemeClr>
                          </a:solidFill>
                          <a:latin typeface="Graphik Regular"/>
                          <a:ea typeface="Graphik" charset="0"/>
                          <a:cs typeface="Graphik Regular"/>
                        </a:rPr>
                        <a:t>Key stored in HW secure element</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dirty="0" smtClean="0">
                          <a:solidFill>
                            <a:schemeClr val="tx1">
                              <a:lumMod val="50000"/>
                            </a:schemeClr>
                          </a:solidFill>
                          <a:latin typeface="Graphik Regular"/>
                          <a:cs typeface="Graphik Regular"/>
                          <a:sym typeface="Wingdings"/>
                        </a:rPr>
                        <a:t></a:t>
                      </a: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dirty="0" smtClean="0">
                          <a:solidFill>
                            <a:schemeClr val="tx1">
                              <a:lumMod val="50000"/>
                            </a:schemeClr>
                          </a:solidFill>
                          <a:latin typeface="Graphik Regular"/>
                          <a:cs typeface="Graphik Regular"/>
                          <a:sym typeface="Wingdings"/>
                        </a:rPr>
                        <a:t></a:t>
                      </a: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Secure key storage</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281272">
                <a:tc vMerge="1">
                  <a:txBody>
                    <a:bodyPr/>
                    <a:lstStyle/>
                    <a:p>
                      <a:endParaRPr lang="en-US"/>
                    </a:p>
                  </a:txBody>
                  <a:tcPr/>
                </a:tc>
                <a:tc>
                  <a:txBody>
                    <a:bodyPr/>
                    <a:lstStyle/>
                    <a:p>
                      <a:r>
                        <a:rPr lang="en-US" sz="1200" b="0" i="0" dirty="0" smtClean="0">
                          <a:solidFill>
                            <a:schemeClr val="tx1">
                              <a:lumMod val="50000"/>
                            </a:schemeClr>
                          </a:solidFill>
                          <a:latin typeface="Graphik Regular"/>
                          <a:ea typeface="Graphik" charset="0"/>
                          <a:cs typeface="Graphik Regular"/>
                        </a:rPr>
                        <a:t>PKI infrastructure</a:t>
                      </a:r>
                      <a:r>
                        <a:rPr lang="en-US" sz="1200" b="0" i="0" baseline="0" dirty="0" smtClean="0">
                          <a:solidFill>
                            <a:schemeClr val="tx1">
                              <a:lumMod val="50000"/>
                            </a:schemeClr>
                          </a:solidFill>
                          <a:latin typeface="Graphik Regular"/>
                          <a:ea typeface="Graphik" charset="0"/>
                          <a:cs typeface="Graphik Regular"/>
                        </a:rPr>
                        <a:t>: </a:t>
                      </a:r>
                      <a:r>
                        <a:rPr lang="en-US" sz="1200" b="0" i="0" dirty="0" smtClean="0">
                          <a:solidFill>
                            <a:schemeClr val="tx1">
                              <a:lumMod val="50000"/>
                            </a:schemeClr>
                          </a:solidFill>
                          <a:latin typeface="Graphik Regular"/>
                          <a:ea typeface="Graphik" charset="0"/>
                          <a:cs typeface="Graphik Regular"/>
                        </a:rPr>
                        <a:t>Mutual</a:t>
                      </a:r>
                      <a:r>
                        <a:rPr lang="en-US" sz="1200" b="0" i="0" baseline="0" dirty="0" smtClean="0">
                          <a:solidFill>
                            <a:schemeClr val="tx1">
                              <a:lumMod val="50000"/>
                            </a:schemeClr>
                          </a:solidFill>
                          <a:latin typeface="Graphik Regular"/>
                          <a:ea typeface="Graphik" charset="0"/>
                          <a:cs typeface="Graphik Regular"/>
                        </a:rPr>
                        <a:t> authentication of device and cloud</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dirty="0" smtClean="0">
                          <a:solidFill>
                            <a:schemeClr val="tx1">
                              <a:lumMod val="50000"/>
                            </a:schemeClr>
                          </a:solidFill>
                          <a:latin typeface="Graphik Regular"/>
                          <a:cs typeface="Graphik Regular"/>
                          <a:sym typeface="Wingdings"/>
                        </a:rPr>
                        <a:t></a:t>
                      </a: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800" dirty="0" smtClean="0">
                          <a:solidFill>
                            <a:schemeClr val="tx1">
                              <a:lumMod val="50000"/>
                            </a:schemeClr>
                          </a:solidFill>
                          <a:latin typeface="Graphik Regular"/>
                          <a:cs typeface="Graphik Regular"/>
                          <a:sym typeface="Wingdings"/>
                        </a:rPr>
                        <a:t></a:t>
                      </a: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Device talks to authorized</a:t>
                      </a:r>
                      <a:r>
                        <a:rPr lang="en-US" sz="1200" b="0" i="0" baseline="0" dirty="0" smtClean="0">
                          <a:solidFill>
                            <a:schemeClr val="tx1">
                              <a:lumMod val="50000"/>
                            </a:schemeClr>
                          </a:solidFill>
                          <a:latin typeface="Graphik Regular"/>
                          <a:ea typeface="Graphik" charset="0"/>
                          <a:cs typeface="Graphik Regular"/>
                        </a:rPr>
                        <a:t> cloud and vice versa</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376586">
                <a:tc vMerge="1">
                  <a:txBody>
                    <a:bodyPr/>
                    <a:lstStyle/>
                    <a:p>
                      <a:endParaRPr lang="en-US" sz="1400" dirty="0">
                        <a:solidFill>
                          <a:schemeClr val="tx1">
                            <a:lumMod val="50000"/>
                          </a:schemeClr>
                        </a:solidFill>
                      </a:endParaRPr>
                    </a:p>
                  </a:txBody>
                  <a:tcPr/>
                </a:tc>
                <a:tc>
                  <a:txBody>
                    <a:bodyPr/>
                    <a:lstStyle/>
                    <a:p>
                      <a:r>
                        <a:rPr lang="en-US" sz="1200" b="0" i="0" dirty="0" smtClean="0">
                          <a:solidFill>
                            <a:schemeClr val="tx1">
                              <a:lumMod val="50000"/>
                            </a:schemeClr>
                          </a:solidFill>
                          <a:latin typeface="Graphik Regular"/>
                          <a:ea typeface="Graphik" charset="0"/>
                          <a:cs typeface="Graphik Regular"/>
                        </a:rPr>
                        <a:t>Post Provisioning</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gn="ct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gn="ctr"/>
                      <a:r>
                        <a:rPr lang="en-US" sz="1800" dirty="0" smtClean="0">
                          <a:solidFill>
                            <a:schemeClr val="tx1">
                              <a:lumMod val="50000"/>
                            </a:schemeClr>
                          </a:solidFill>
                          <a:latin typeface="Graphik Regular"/>
                          <a:cs typeface="Graphik Regular"/>
                          <a:sym typeface="Wingdings"/>
                        </a:rPr>
                        <a:t></a:t>
                      </a: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Provision with your own keys and certificates</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r>
              <a:tr h="281272">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lumMod val="50000"/>
                            </a:schemeClr>
                          </a:solidFill>
                          <a:latin typeface="Graphik Regular"/>
                          <a:cs typeface="Graphik Regular"/>
                        </a:rPr>
                        <a:t>Device</a:t>
                      </a:r>
                      <a:r>
                        <a:rPr lang="en-US" sz="1200" baseline="0" dirty="0" smtClean="0">
                          <a:solidFill>
                            <a:schemeClr val="tx1">
                              <a:lumMod val="50000"/>
                            </a:schemeClr>
                          </a:solidFill>
                          <a:latin typeface="Graphik Regular"/>
                          <a:cs typeface="Graphik Regular"/>
                        </a:rPr>
                        <a:t> protection/ secure code execution </a:t>
                      </a:r>
                      <a:endParaRPr lang="en-US" sz="1200" dirty="0" smtClean="0">
                        <a:solidFill>
                          <a:schemeClr val="tx1">
                            <a:lumMod val="50000"/>
                          </a:schemeClr>
                        </a:solidFill>
                        <a:latin typeface="Graphik Regular"/>
                        <a:cs typeface="Graphik Regular"/>
                      </a:endParaRPr>
                    </a:p>
                  </a:txBody>
                  <a:tcPr marL="68724" marR="68724" marT="34290" marB="3429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KMS infrastructure</a:t>
                      </a:r>
                      <a:r>
                        <a:rPr lang="en-US" sz="1200" b="0" i="0" baseline="0" dirty="0" smtClean="0">
                          <a:solidFill>
                            <a:schemeClr val="tx1">
                              <a:lumMod val="50000"/>
                            </a:schemeClr>
                          </a:solidFill>
                          <a:latin typeface="Graphik Regular"/>
                          <a:ea typeface="Graphik" charset="0"/>
                          <a:cs typeface="Graphik Regular"/>
                        </a:rPr>
                        <a:t> for code signing</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Graphik Regular"/>
                          <a:cs typeface="Graphik Regular"/>
                          <a:sym typeface="Wingdings"/>
                        </a:rPr>
                        <a:t></a:t>
                      </a:r>
                      <a:endParaRPr lang="en-US" sz="18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Key Management Service</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281272">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solidFill>
                          <a:schemeClr val="tx1">
                            <a:lumMod val="50000"/>
                          </a:schemeClr>
                        </a:solidFill>
                      </a:endParaRPr>
                    </a:p>
                  </a:txBody>
                  <a:tcPr/>
                </a:tc>
                <a:tc>
                  <a:txBody>
                    <a:bodyPr/>
                    <a:lstStyle/>
                    <a:p>
                      <a:r>
                        <a:rPr lang="en-US" sz="1200" b="0" i="0" dirty="0" smtClean="0">
                          <a:solidFill>
                            <a:schemeClr val="tx1">
                              <a:lumMod val="50000"/>
                            </a:schemeClr>
                          </a:solidFill>
                          <a:latin typeface="Graphik Regular"/>
                          <a:ea typeface="Graphik" charset="0"/>
                          <a:cs typeface="Graphik Regular"/>
                        </a:rPr>
                        <a:t>Code</a:t>
                      </a:r>
                      <a:r>
                        <a:rPr lang="en-US" sz="1200" b="0" i="0" baseline="0" dirty="0" smtClean="0">
                          <a:solidFill>
                            <a:schemeClr val="tx1">
                              <a:lumMod val="50000"/>
                            </a:schemeClr>
                          </a:solidFill>
                          <a:latin typeface="Graphik Regular"/>
                          <a:ea typeface="Graphik" charset="0"/>
                          <a:cs typeface="Graphik Regular"/>
                        </a:rPr>
                        <a:t> verification key in HW</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Graphik Regular"/>
                          <a:cs typeface="Graphik Regular"/>
                          <a:sym typeface="Wingdings"/>
                        </a:rPr>
                        <a:t></a:t>
                      </a:r>
                      <a:endParaRPr lang="en-US" sz="18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Secure key storage</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295512">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solidFill>
                          <a:schemeClr val="tx1">
                            <a:lumMod val="50000"/>
                          </a:schemeClr>
                        </a:solidFill>
                      </a:endParaRPr>
                    </a:p>
                  </a:txBody>
                  <a:tcPr/>
                </a:tc>
                <a:tc>
                  <a:txBody>
                    <a:bodyPr/>
                    <a:lstStyle/>
                    <a:p>
                      <a:r>
                        <a:rPr lang="en-US" sz="1200" b="0" i="0" dirty="0" smtClean="0">
                          <a:solidFill>
                            <a:schemeClr val="tx1">
                              <a:lumMod val="50000"/>
                            </a:schemeClr>
                          </a:solidFill>
                          <a:latin typeface="Graphik Regular"/>
                          <a:ea typeface="Graphik" charset="0"/>
                          <a:cs typeface="Graphik Regular"/>
                        </a:rPr>
                        <a:t>Secure boot (check</a:t>
                      </a:r>
                      <a:r>
                        <a:rPr lang="en-US" sz="1200" b="0" i="0" baseline="0" dirty="0" smtClean="0">
                          <a:solidFill>
                            <a:schemeClr val="tx1">
                              <a:lumMod val="50000"/>
                            </a:schemeClr>
                          </a:solidFill>
                          <a:latin typeface="Graphik Regular"/>
                          <a:ea typeface="Graphik" charset="0"/>
                          <a:cs typeface="Graphik Regular"/>
                        </a:rPr>
                        <a:t> for authorized code)</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Graphik Regular"/>
                          <a:cs typeface="Graphik Regular"/>
                          <a:sym typeface="Wingdings"/>
                        </a:rPr>
                        <a:t></a:t>
                      </a:r>
                      <a:endParaRPr lang="en-US" sz="18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Boot image verification</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281272">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solidFill>
                          <a:schemeClr val="tx1">
                            <a:lumMod val="50000"/>
                          </a:schemeClr>
                        </a:solidFill>
                      </a:endParaRPr>
                    </a:p>
                  </a:txBody>
                  <a:tcPr/>
                </a:tc>
                <a:tc>
                  <a:txBody>
                    <a:bodyPr/>
                    <a:lstStyle/>
                    <a:p>
                      <a:r>
                        <a:rPr lang="en-US" sz="1200" b="0" i="0" dirty="0" smtClean="0">
                          <a:solidFill>
                            <a:schemeClr val="tx1">
                              <a:lumMod val="50000"/>
                            </a:schemeClr>
                          </a:solidFill>
                          <a:latin typeface="Graphik Regular"/>
                          <a:ea typeface="Graphik" charset="0"/>
                          <a:cs typeface="Graphik Regular"/>
                        </a:rPr>
                        <a:t>JTAG</a:t>
                      </a:r>
                      <a:r>
                        <a:rPr lang="en-US" sz="1200" b="0" i="0" baseline="0" dirty="0" smtClean="0">
                          <a:solidFill>
                            <a:schemeClr val="tx1">
                              <a:lumMod val="50000"/>
                            </a:schemeClr>
                          </a:solidFill>
                          <a:latin typeface="Graphik Regular"/>
                          <a:ea typeface="Graphik" charset="0"/>
                          <a:cs typeface="Graphik Regular"/>
                        </a:rPr>
                        <a:t> access locked</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gn="ctr"/>
                      <a:endParaRPr lang="en-US" sz="1800"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Graphik Regular"/>
                          <a:cs typeface="Graphik Regular"/>
                          <a:sym typeface="Wingdings"/>
                        </a:rPr>
                        <a:t></a:t>
                      </a:r>
                      <a:endParaRPr lang="en-US" sz="1800"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r>
                        <a:rPr lang="en-US" sz="1200" b="0" i="0" dirty="0" smtClean="0">
                          <a:solidFill>
                            <a:schemeClr val="tx1">
                              <a:lumMod val="50000"/>
                            </a:schemeClr>
                          </a:solidFill>
                          <a:latin typeface="Graphik Regular"/>
                          <a:ea typeface="Graphik" charset="0"/>
                          <a:cs typeface="Graphik Regular"/>
                        </a:rPr>
                        <a:t>Lock out debug access</a:t>
                      </a:r>
                      <a:endParaRPr lang="en-US" sz="1200" b="0"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r>
              <a:tr h="440573">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lumMod val="50000"/>
                            </a:schemeClr>
                          </a:solidFill>
                          <a:latin typeface="Graphik Regular"/>
                          <a:cs typeface="Graphik Regular"/>
                        </a:rPr>
                        <a:t>Data protection/</a:t>
                      </a:r>
                      <a:r>
                        <a:rPr lang="en-US" sz="1200" b="1" baseline="0" dirty="0" smtClean="0">
                          <a:solidFill>
                            <a:schemeClr val="tx1">
                              <a:lumMod val="50000"/>
                            </a:schemeClr>
                          </a:solidFill>
                          <a:latin typeface="Graphik Regular"/>
                          <a:cs typeface="Graphik Regular"/>
                        </a:rPr>
                        <a:t/>
                      </a:r>
                      <a:br>
                        <a:rPr lang="en-US" sz="1200" b="1" baseline="0" dirty="0" smtClean="0">
                          <a:solidFill>
                            <a:schemeClr val="tx1">
                              <a:lumMod val="50000"/>
                            </a:schemeClr>
                          </a:solidFill>
                          <a:latin typeface="Graphik Regular"/>
                          <a:cs typeface="Graphik Regular"/>
                        </a:rPr>
                      </a:br>
                      <a:r>
                        <a:rPr lang="en-US" sz="1200" b="1" baseline="0" dirty="0" smtClean="0">
                          <a:solidFill>
                            <a:schemeClr val="tx1">
                              <a:lumMod val="50000"/>
                            </a:schemeClr>
                          </a:solidFill>
                          <a:latin typeface="Graphik Regular"/>
                          <a:cs typeface="Graphik Regular"/>
                        </a:rPr>
                        <a:t>Secure storage</a:t>
                      </a:r>
                      <a:endParaRPr lang="en-US" sz="1200" b="1" dirty="0" smtClean="0">
                        <a:solidFill>
                          <a:schemeClr val="tx1">
                            <a:lumMod val="50000"/>
                          </a:schemeClr>
                        </a:solidFill>
                        <a:latin typeface="Graphik Regular"/>
                        <a:cs typeface="Graphik Regular"/>
                      </a:endParaRPr>
                    </a:p>
                  </a:txBody>
                  <a:tcPr marL="68724" marR="68724" marT="34290" marB="3429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r>
                        <a:rPr lang="en-US" sz="1200" b="1" i="0" dirty="0" smtClean="0">
                          <a:solidFill>
                            <a:schemeClr val="tx1">
                              <a:lumMod val="50000"/>
                            </a:schemeClr>
                          </a:solidFill>
                          <a:latin typeface="Graphik Regular"/>
                          <a:ea typeface="Graphik" charset="0"/>
                          <a:cs typeface="Graphik Regular"/>
                        </a:rPr>
                        <a:t>Secure OS (separate</a:t>
                      </a:r>
                      <a:r>
                        <a:rPr lang="en-US" sz="1200" b="1" i="0" baseline="0" dirty="0" smtClean="0">
                          <a:solidFill>
                            <a:schemeClr val="tx1">
                              <a:lumMod val="50000"/>
                            </a:schemeClr>
                          </a:solidFill>
                          <a:latin typeface="Graphik Regular"/>
                          <a:ea typeface="Graphik" charset="0"/>
                          <a:cs typeface="Graphik Regular"/>
                        </a:rPr>
                        <a:t> normal &amp; secure operations)</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endParaRPr lang="en-US" sz="1800" b="1" dirty="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lumMod val="50000"/>
                            </a:schemeClr>
                          </a:solidFill>
                          <a:latin typeface="Graphik Regular"/>
                          <a:cs typeface="Graphik Regular"/>
                          <a:sym typeface="Wingdings"/>
                        </a:rPr>
                        <a:t></a:t>
                      </a:r>
                      <a:endParaRPr lang="en-US" sz="1800" b="1"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1" i="0" dirty="0" smtClean="0">
                          <a:solidFill>
                            <a:schemeClr val="tx1">
                              <a:lumMod val="50000"/>
                            </a:schemeClr>
                          </a:solidFill>
                          <a:latin typeface="Graphik Regular"/>
                          <a:ea typeface="Graphik" charset="0"/>
                          <a:cs typeface="Graphik Regular"/>
                        </a:rPr>
                        <a:t>Hardware enforced secure applications via TEE</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480884">
                <a:tc vMerge="1">
                  <a:txBody>
                    <a:bodyPr/>
                    <a:lstStyle/>
                    <a:p>
                      <a:endParaRPr lang="en-US"/>
                    </a:p>
                  </a:txBody>
                  <a:tcPr/>
                </a:tc>
                <a:tc>
                  <a:txBody>
                    <a:bodyPr/>
                    <a:lstStyle/>
                    <a:p>
                      <a:r>
                        <a:rPr lang="en-US" sz="1200" b="1" i="0" dirty="0" smtClean="0">
                          <a:solidFill>
                            <a:srgbClr val="161617"/>
                          </a:solidFill>
                          <a:latin typeface="Graphik Regular"/>
                          <a:ea typeface="Graphik" charset="0"/>
                          <a:cs typeface="Graphik Regular"/>
                        </a:rPr>
                        <a:t>Security</a:t>
                      </a:r>
                      <a:r>
                        <a:rPr lang="en-US" sz="1200" b="1" i="0" baseline="0" dirty="0" smtClean="0">
                          <a:solidFill>
                            <a:srgbClr val="161617"/>
                          </a:solidFill>
                          <a:latin typeface="Graphik Regular"/>
                          <a:ea typeface="Graphik" charset="0"/>
                          <a:cs typeface="Graphik Regular"/>
                        </a:rPr>
                        <a:t> Lib API (27 API calls)</a:t>
                      </a:r>
                      <a:endParaRPr lang="en-US" sz="1200" b="1" i="0" dirty="0">
                        <a:solidFill>
                          <a:srgbClr val="161617"/>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lumMod val="50000"/>
                            </a:schemeClr>
                          </a:solidFill>
                          <a:latin typeface="Graphik Regular"/>
                          <a:cs typeface="Graphik Regular"/>
                        </a:rPr>
                        <a:t>Limited(random number generator,</a:t>
                      </a:r>
                      <a:r>
                        <a:rPr lang="en-US" sz="1200" b="1" baseline="0" dirty="0" smtClean="0">
                          <a:solidFill>
                            <a:schemeClr val="tx1">
                              <a:lumMod val="50000"/>
                            </a:schemeClr>
                          </a:solidFill>
                          <a:latin typeface="Graphik Regular"/>
                          <a:cs typeface="Graphik Regular"/>
                        </a:rPr>
                        <a:t> get cert and signature)</a:t>
                      </a:r>
                      <a:endParaRPr lang="en-US" sz="1200" b="1"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lumMod val="50000"/>
                            </a:schemeClr>
                          </a:solidFill>
                          <a:latin typeface="Graphik Regular"/>
                          <a:cs typeface="Graphik Regular"/>
                          <a:sym typeface="Wingdings"/>
                        </a:rPr>
                        <a:t></a:t>
                      </a:r>
                      <a:endParaRPr lang="en-US" sz="1800" b="1" dirty="0" smtClean="0">
                        <a:solidFill>
                          <a:schemeClr val="tx1">
                            <a:lumMod val="50000"/>
                          </a:schemeClr>
                        </a:solidFill>
                        <a:latin typeface="Graphik Regular"/>
                        <a:cs typeface="Graphik Regular"/>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1800" b="1"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200" b="1" i="0" baseline="0" dirty="0" smtClean="0">
                          <a:solidFill>
                            <a:srgbClr val="161617"/>
                          </a:solidFill>
                          <a:latin typeface="Graphik Regular"/>
                          <a:ea typeface="Graphik" charset="0"/>
                          <a:cs typeface="Graphik Regular"/>
                        </a:rPr>
                        <a:t>Key Manager, Authentication, Secure Storage, Post Provisioning, Encrypt/Decrypt </a:t>
                      </a:r>
                      <a:endParaRPr lang="en-US" sz="1200" b="1" i="0" dirty="0">
                        <a:solidFill>
                          <a:srgbClr val="FF0000"/>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497997">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solidFill>
                          <a:schemeClr val="tx1">
                            <a:lumMod val="50000"/>
                          </a:schemeClr>
                        </a:solidFill>
                      </a:endParaRPr>
                    </a:p>
                  </a:txBody>
                  <a:tcPr/>
                </a:tc>
                <a:tc>
                  <a:txBody>
                    <a:bodyPr/>
                    <a:lstStyle/>
                    <a:p>
                      <a:r>
                        <a:rPr lang="en-US" sz="1200" b="1" i="0" dirty="0" smtClean="0">
                          <a:solidFill>
                            <a:schemeClr val="tx1">
                              <a:lumMod val="50000"/>
                            </a:schemeClr>
                          </a:solidFill>
                          <a:latin typeface="Graphik Regular"/>
                          <a:ea typeface="Graphik" charset="0"/>
                          <a:cs typeface="Graphik Regular"/>
                        </a:rPr>
                        <a:t>Secure storage</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b="1"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lumMod val="50000"/>
                            </a:schemeClr>
                          </a:solidFill>
                          <a:latin typeface="Graphik Regular"/>
                          <a:cs typeface="Graphik Regular"/>
                          <a:sym typeface="Wingdings"/>
                        </a:rPr>
                        <a:t></a:t>
                      </a:r>
                      <a:endParaRPr lang="en-US" sz="1800" b="1" dirty="0" smtClean="0">
                        <a:solidFill>
                          <a:schemeClr val="tx1">
                            <a:lumMod val="50000"/>
                          </a:schemeClr>
                        </a:solidFill>
                        <a:latin typeface="Graphik Regular"/>
                        <a:cs typeface="Graphik Regular"/>
                      </a:endParaRPr>
                    </a:p>
                  </a:txBody>
                  <a:tcPr marL="68724" marR="68724"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r>
                        <a:rPr lang="en-US" sz="1200" b="1" i="0" dirty="0" smtClean="0">
                          <a:solidFill>
                            <a:schemeClr val="tx1">
                              <a:lumMod val="50000"/>
                            </a:schemeClr>
                          </a:solidFill>
                          <a:latin typeface="Graphik Regular"/>
                          <a:ea typeface="Graphik" charset="0"/>
                          <a:cs typeface="Graphik Regular"/>
                        </a:rPr>
                        <a:t>Encrypt data stored</a:t>
                      </a:r>
                      <a:r>
                        <a:rPr lang="en-US" sz="1200" b="1" i="0" baseline="0" dirty="0" smtClean="0">
                          <a:solidFill>
                            <a:schemeClr val="tx1">
                              <a:lumMod val="50000"/>
                            </a:schemeClr>
                          </a:solidFill>
                          <a:latin typeface="Graphik Regular"/>
                          <a:ea typeface="Graphik" charset="0"/>
                          <a:cs typeface="Graphik Regular"/>
                        </a:rPr>
                        <a:t> on Flash</a:t>
                      </a:r>
                      <a:endParaRPr lang="en-US" sz="1200" b="1" i="0" dirty="0">
                        <a:solidFill>
                          <a:schemeClr val="tx1">
                            <a:lumMod val="50000"/>
                          </a:schemeClr>
                        </a:solidFill>
                        <a:latin typeface="Graphik Regular"/>
                        <a:ea typeface="Graphik" charset="0"/>
                        <a:cs typeface="Graphik Regular"/>
                      </a:endParaRPr>
                    </a:p>
                  </a:txBody>
                  <a:tcPr marL="68724" marR="68724" marT="34290" marB="34290">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494245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Platform Security</a:t>
            </a:r>
            <a:endParaRPr lang="en-US" dirty="0"/>
          </a:p>
        </p:txBody>
      </p:sp>
    </p:spTree>
    <p:extLst>
      <p:ext uri="{BB962C8B-B14F-4D97-AF65-F5344CB8AC3E}">
        <p14:creationId xmlns:p14="http://schemas.microsoft.com/office/powerpoint/2010/main" val="365623622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6828531" y="2720561"/>
            <a:ext cx="2076993" cy="954107"/>
          </a:xfrm>
          <a:prstGeom prst="rect">
            <a:avLst/>
          </a:prstGeom>
          <a:noFill/>
        </p:spPr>
        <p:txBody>
          <a:bodyPr wrap="square" rtlCol="0">
            <a:spAutoFit/>
          </a:bodyPr>
          <a:lstStyle/>
          <a:p>
            <a:pPr algn="ctr"/>
            <a:r>
              <a:rPr lang="en-US" sz="1600" dirty="0" err="1" smtClean="0">
                <a:latin typeface="Graphik Regular"/>
                <a:cs typeface="Graphik Regular"/>
              </a:rPr>
              <a:t>OAuth</a:t>
            </a:r>
            <a:endParaRPr lang="en-US" sz="1600" dirty="0" smtClean="0">
              <a:latin typeface="Graphik Regular"/>
              <a:cs typeface="Graphik Regular"/>
            </a:endParaRPr>
          </a:p>
          <a:p>
            <a:pPr algn="ctr"/>
            <a:r>
              <a:rPr lang="en-US" sz="1600" dirty="0" smtClean="0">
                <a:latin typeface="Graphik Regular"/>
                <a:cs typeface="Graphik Regular"/>
              </a:rPr>
              <a:t>authorization</a:t>
            </a:r>
            <a:endParaRPr lang="en-US" sz="1600" dirty="0">
              <a:latin typeface="Graphik Regular"/>
              <a:cs typeface="Graphik Regular"/>
            </a:endParaRPr>
          </a:p>
          <a:p>
            <a:pPr algn="ctr"/>
            <a:endParaRPr lang="en-US" sz="1200" dirty="0" smtClean="0">
              <a:latin typeface="Graphik Regular"/>
              <a:cs typeface="Graphik Regular"/>
            </a:endParaRPr>
          </a:p>
          <a:p>
            <a:pPr algn="ctr"/>
            <a:r>
              <a:rPr lang="en-US" sz="1200" dirty="0" smtClean="0">
                <a:latin typeface="Graphik Light"/>
                <a:cs typeface="Graphik Light"/>
              </a:rPr>
              <a:t>Password protection</a:t>
            </a:r>
          </a:p>
        </p:txBody>
      </p:sp>
      <p:sp>
        <p:nvSpPr>
          <p:cNvPr id="2" name="Title 1"/>
          <p:cNvSpPr>
            <a:spLocks noGrp="1"/>
          </p:cNvSpPr>
          <p:nvPr>
            <p:ph type="title"/>
          </p:nvPr>
        </p:nvSpPr>
        <p:spPr/>
        <p:txBody>
          <a:bodyPr/>
          <a:lstStyle/>
          <a:p>
            <a:r>
              <a:rPr lang="en-US" dirty="0" smtClean="0">
                <a:latin typeface="Graphik Regular"/>
                <a:cs typeface="Graphik Regular"/>
              </a:rPr>
              <a:t>Samsung ARTIK</a:t>
            </a:r>
            <a:r>
              <a:rPr lang="en-US" baseline="30000" dirty="0" smtClean="0"/>
              <a:t>™ </a:t>
            </a:r>
            <a:r>
              <a:rPr lang="en-US" dirty="0"/>
              <a:t>End-to-end Platform Security</a:t>
            </a:r>
            <a:r>
              <a:rPr lang="en-US" dirty="0" smtClean="0"/>
              <a:t/>
            </a:r>
            <a:br>
              <a:rPr lang="en-US" dirty="0" smtClean="0"/>
            </a:br>
            <a:r>
              <a:rPr lang="en-US" dirty="0" smtClean="0">
                <a:solidFill>
                  <a:srgbClr val="ED7D31"/>
                </a:solidFill>
              </a:rPr>
              <a:t>End-to-end protection for you and your customers</a:t>
            </a:r>
            <a:r>
              <a:rPr lang="en-US" dirty="0" smtClean="0"/>
              <a:t/>
            </a:r>
            <a:br>
              <a:rPr lang="en-US" dirty="0" smtClean="0"/>
            </a:br>
            <a:endParaRPr lang="en-US" dirty="0">
              <a:solidFill>
                <a:srgbClr val="ED7D31"/>
              </a:solidFill>
            </a:endParaRPr>
          </a:p>
        </p:txBody>
      </p:sp>
      <p:sp>
        <p:nvSpPr>
          <p:cNvPr id="13" name="TextBox 12"/>
          <p:cNvSpPr txBox="1"/>
          <p:nvPr/>
        </p:nvSpPr>
        <p:spPr>
          <a:xfrm>
            <a:off x="257217" y="3796258"/>
            <a:ext cx="1808361" cy="892552"/>
          </a:xfrm>
          <a:prstGeom prst="rect">
            <a:avLst/>
          </a:prstGeom>
          <a:noFill/>
        </p:spPr>
        <p:txBody>
          <a:bodyPr wrap="square" rtlCol="0">
            <a:spAutoFit/>
          </a:bodyPr>
          <a:lstStyle/>
          <a:p>
            <a:pPr algn="r"/>
            <a:r>
              <a:rPr lang="en-US" sz="1600" dirty="0" smtClean="0">
                <a:latin typeface="Graphik Regular"/>
                <a:cs typeface="Graphik Regular"/>
              </a:rPr>
              <a:t>Secure boot</a:t>
            </a:r>
            <a:endParaRPr lang="en-US" sz="1600" dirty="0">
              <a:latin typeface="Graphik Regular"/>
              <a:cs typeface="Graphik Regular"/>
            </a:endParaRPr>
          </a:p>
          <a:p>
            <a:pPr algn="r"/>
            <a:r>
              <a:rPr lang="en-US" sz="1200" dirty="0" smtClean="0">
                <a:latin typeface="Graphik Light"/>
                <a:cs typeface="Graphik Light"/>
              </a:rPr>
              <a:t>Prevents unauthorized software from booting and running on device</a:t>
            </a:r>
            <a:endParaRPr lang="en-US" sz="1200" dirty="0">
              <a:latin typeface="Graphik Light"/>
              <a:cs typeface="Graphik Light"/>
            </a:endParaRPr>
          </a:p>
        </p:txBody>
      </p:sp>
      <p:cxnSp>
        <p:nvCxnSpPr>
          <p:cNvPr id="14" name="Straight Connector 13"/>
          <p:cNvCxnSpPr>
            <a:stCxn id="41" idx="3"/>
            <a:endCxn id="39" idx="1"/>
          </p:cNvCxnSpPr>
          <p:nvPr/>
        </p:nvCxnSpPr>
        <p:spPr>
          <a:xfrm>
            <a:off x="3205357" y="3719452"/>
            <a:ext cx="2139756" cy="0"/>
          </a:xfrm>
          <a:prstGeom prst="line">
            <a:avLst/>
          </a:prstGeom>
          <a:ln w="38100" cmpd="sng">
            <a:solidFill>
              <a:srgbClr val="0F73BB"/>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1310963" y="1743480"/>
            <a:ext cx="2662903" cy="2547472"/>
            <a:chOff x="1310962" y="1743480"/>
            <a:chExt cx="2662903" cy="2547472"/>
          </a:xfrm>
        </p:grpSpPr>
        <p:grpSp>
          <p:nvGrpSpPr>
            <p:cNvPr id="3" name="Group 2"/>
            <p:cNvGrpSpPr/>
            <p:nvPr/>
          </p:nvGrpSpPr>
          <p:grpSpPr>
            <a:xfrm>
              <a:off x="1310962" y="1743480"/>
              <a:ext cx="2662903" cy="2547472"/>
              <a:chOff x="1310962" y="1743480"/>
              <a:chExt cx="2662903" cy="2547472"/>
            </a:xfrm>
          </p:grpSpPr>
          <p:sp>
            <p:nvSpPr>
              <p:cNvPr id="12" name="TextBox 11"/>
              <p:cNvSpPr txBox="1"/>
              <p:nvPr/>
            </p:nvSpPr>
            <p:spPr>
              <a:xfrm>
                <a:off x="1310962" y="1743480"/>
                <a:ext cx="2662903" cy="461665"/>
              </a:xfrm>
              <a:prstGeom prst="rect">
                <a:avLst/>
              </a:prstGeom>
              <a:noFill/>
            </p:spPr>
            <p:txBody>
              <a:bodyPr wrap="square" rtlCol="0">
                <a:spAutoFit/>
              </a:bodyPr>
              <a:lstStyle/>
              <a:p>
                <a:pPr algn="ctr"/>
                <a:r>
                  <a:rPr lang="en-US" sz="2400" dirty="0" smtClean="0">
                    <a:latin typeface="Graphik Regular"/>
                    <a:cs typeface="Graphik Regular"/>
                  </a:rPr>
                  <a:t>ARTIK Modules</a:t>
                </a:r>
              </a:p>
            </p:txBody>
          </p:sp>
          <p:pic>
            <p:nvPicPr>
              <p:cNvPr id="41" name="Picture 4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65577" y="3147952"/>
                <a:ext cx="1139780" cy="1143000"/>
              </a:xfrm>
              <a:prstGeom prst="rect">
                <a:avLst/>
              </a:prstGeom>
            </p:spPr>
          </p:pic>
        </p:grpSp>
        <p:pic>
          <p:nvPicPr>
            <p:cNvPr id="43" name="Picture 4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43477" y="3170082"/>
              <a:ext cx="210836" cy="279400"/>
            </a:xfrm>
            <a:prstGeom prst="rect">
              <a:avLst/>
            </a:prstGeom>
          </p:spPr>
        </p:pic>
      </p:grpSp>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11705" y="2891999"/>
            <a:ext cx="935192" cy="915037"/>
          </a:xfrm>
          <a:prstGeom prst="rect">
            <a:avLst/>
          </a:prstGeom>
        </p:spPr>
      </p:pic>
      <p:cxnSp>
        <p:nvCxnSpPr>
          <p:cNvPr id="50" name="Straight Connector 49"/>
          <p:cNvCxnSpPr>
            <a:stCxn id="39" idx="3"/>
            <a:endCxn id="42" idx="1"/>
          </p:cNvCxnSpPr>
          <p:nvPr/>
        </p:nvCxnSpPr>
        <p:spPr>
          <a:xfrm>
            <a:off x="6869114" y="3719452"/>
            <a:ext cx="2036410" cy="0"/>
          </a:xfrm>
          <a:prstGeom prst="line">
            <a:avLst/>
          </a:prstGeom>
          <a:ln w="38100" cmpd="sng">
            <a:solidFill>
              <a:srgbClr val="0F73BB"/>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1740901" y="4737230"/>
            <a:ext cx="1808361" cy="1508105"/>
          </a:xfrm>
          <a:prstGeom prst="rect">
            <a:avLst/>
          </a:prstGeom>
          <a:noFill/>
        </p:spPr>
        <p:txBody>
          <a:bodyPr wrap="square" rtlCol="0">
            <a:spAutoFit/>
          </a:bodyPr>
          <a:lstStyle/>
          <a:p>
            <a:pPr algn="ctr"/>
            <a:r>
              <a:rPr lang="en-US" sz="1600" dirty="0" smtClean="0">
                <a:latin typeface="Graphik Regular"/>
                <a:cs typeface="Graphik Regular"/>
              </a:rPr>
              <a:t>Secure OS</a:t>
            </a:r>
            <a:endParaRPr lang="en-US" sz="1600" dirty="0">
              <a:latin typeface="Graphik Regular"/>
              <a:cs typeface="Graphik Regular"/>
            </a:endParaRPr>
          </a:p>
          <a:p>
            <a:pPr algn="ctr"/>
            <a:r>
              <a:rPr lang="en-US" sz="1200" dirty="0" smtClean="0">
                <a:latin typeface="Graphik Light"/>
                <a:cs typeface="Graphik Light"/>
              </a:rPr>
              <a:t>Hardware-enforced secure applications</a:t>
            </a:r>
          </a:p>
          <a:p>
            <a:pPr algn="ctr"/>
            <a:endParaRPr lang="en-US" sz="1200" dirty="0" smtClean="0">
              <a:latin typeface="Graphik Regular"/>
              <a:cs typeface="Graphik Regular"/>
            </a:endParaRPr>
          </a:p>
          <a:p>
            <a:pPr algn="ctr"/>
            <a:r>
              <a:rPr lang="en-US" sz="1600" dirty="0">
                <a:latin typeface="Graphik Regular"/>
                <a:cs typeface="Graphik Regular"/>
              </a:rPr>
              <a:t>Secure </a:t>
            </a:r>
            <a:r>
              <a:rPr lang="en-US" sz="1600" dirty="0" smtClean="0">
                <a:latin typeface="Graphik Regular"/>
                <a:cs typeface="Graphik Regular"/>
              </a:rPr>
              <a:t>storage</a:t>
            </a:r>
            <a:endParaRPr lang="en-US" sz="1600" dirty="0">
              <a:latin typeface="Graphik Regular"/>
              <a:cs typeface="Graphik Regular"/>
            </a:endParaRPr>
          </a:p>
          <a:p>
            <a:pPr algn="ctr"/>
            <a:r>
              <a:rPr lang="en-US" sz="1200" dirty="0" smtClean="0">
                <a:latin typeface="Graphik Light"/>
                <a:cs typeface="Graphik Light"/>
              </a:rPr>
              <a:t>Data encryption</a:t>
            </a:r>
            <a:endParaRPr lang="en-US" sz="1200" dirty="0">
              <a:latin typeface="Graphik Light"/>
              <a:cs typeface="Graphik Light"/>
            </a:endParaRPr>
          </a:p>
          <a:p>
            <a:pPr algn="ctr"/>
            <a:endParaRPr lang="en-US" sz="1200" dirty="0">
              <a:latin typeface="Graphik Light"/>
              <a:cs typeface="Graphik Light"/>
            </a:endParaRPr>
          </a:p>
        </p:txBody>
      </p:sp>
      <p:grpSp>
        <p:nvGrpSpPr>
          <p:cNvPr id="7" name="Group 6"/>
          <p:cNvGrpSpPr/>
          <p:nvPr/>
        </p:nvGrpSpPr>
        <p:grpSpPr>
          <a:xfrm>
            <a:off x="4506197" y="1743480"/>
            <a:ext cx="3201834" cy="3763189"/>
            <a:chOff x="4506196" y="1743480"/>
            <a:chExt cx="3201834" cy="3763189"/>
          </a:xfrm>
        </p:grpSpPr>
        <p:grpSp>
          <p:nvGrpSpPr>
            <p:cNvPr id="4" name="Group 3"/>
            <p:cNvGrpSpPr/>
            <p:nvPr/>
          </p:nvGrpSpPr>
          <p:grpSpPr>
            <a:xfrm>
              <a:off x="5006973" y="1743480"/>
              <a:ext cx="2193032" cy="2737972"/>
              <a:chOff x="5006973" y="1743480"/>
              <a:chExt cx="2193032" cy="2737972"/>
            </a:xfrm>
          </p:grpSpPr>
          <p:pic>
            <p:nvPicPr>
              <p:cNvPr id="39" name="Picture 38"/>
              <p:cNvPicPr>
                <a:picLocks/>
              </p:cNvPicPr>
              <p:nvPr/>
            </p:nvPicPr>
            <p:blipFill>
              <a:blip r:embed="rId6"/>
              <a:stretch>
                <a:fillRect/>
              </a:stretch>
            </p:blipFill>
            <p:spPr>
              <a:xfrm>
                <a:off x="5345113" y="2957452"/>
                <a:ext cx="1524000" cy="1524000"/>
              </a:xfrm>
              <a:prstGeom prst="rect">
                <a:avLst/>
              </a:prstGeom>
            </p:spPr>
          </p:pic>
          <p:pic>
            <p:nvPicPr>
              <p:cNvPr id="44" name="Picture 4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518723" y="2957452"/>
                <a:ext cx="258024" cy="342900"/>
              </a:xfrm>
              <a:prstGeom prst="rect">
                <a:avLst/>
              </a:prstGeom>
            </p:spPr>
          </p:pic>
          <p:sp>
            <p:nvSpPr>
              <p:cNvPr id="51" name="TextBox 50"/>
              <p:cNvSpPr txBox="1"/>
              <p:nvPr/>
            </p:nvSpPr>
            <p:spPr>
              <a:xfrm>
                <a:off x="5006973" y="1743480"/>
                <a:ext cx="2193032" cy="830997"/>
              </a:xfrm>
              <a:prstGeom prst="rect">
                <a:avLst/>
              </a:prstGeom>
              <a:noFill/>
            </p:spPr>
            <p:txBody>
              <a:bodyPr wrap="square" rtlCol="0">
                <a:spAutoFit/>
              </a:bodyPr>
              <a:lstStyle/>
              <a:p>
                <a:pPr algn="ctr"/>
                <a:r>
                  <a:rPr lang="en-US" sz="2400" dirty="0" err="1" smtClean="0">
                    <a:latin typeface="Graphik Regular"/>
                    <a:cs typeface="Graphik Regular"/>
                  </a:rPr>
                  <a:t>SmartThings</a:t>
                </a:r>
                <a:r>
                  <a:rPr lang="en-US" sz="2400" dirty="0" smtClean="0">
                    <a:latin typeface="Graphik Regular"/>
                    <a:cs typeface="Graphik Regular"/>
                  </a:rPr>
                  <a:t> Cloud</a:t>
                </a:r>
              </a:p>
            </p:txBody>
          </p:sp>
        </p:grpSp>
        <p:sp>
          <p:nvSpPr>
            <p:cNvPr id="62" name="TextBox 61"/>
            <p:cNvSpPr txBox="1"/>
            <p:nvPr/>
          </p:nvSpPr>
          <p:spPr>
            <a:xfrm>
              <a:off x="4506196" y="4737228"/>
              <a:ext cx="3201834" cy="769441"/>
            </a:xfrm>
            <a:prstGeom prst="rect">
              <a:avLst/>
            </a:prstGeom>
            <a:noFill/>
          </p:spPr>
          <p:txBody>
            <a:bodyPr wrap="square" rtlCol="0">
              <a:spAutoFit/>
            </a:bodyPr>
            <a:lstStyle/>
            <a:p>
              <a:pPr algn="ctr"/>
              <a:r>
                <a:rPr lang="en-US" sz="1600" dirty="0" smtClean="0">
                  <a:latin typeface="Graphik Regular"/>
                  <a:cs typeface="Graphik Regular"/>
                </a:rPr>
                <a:t>Authentication and authorization, Secure OTA</a:t>
              </a:r>
            </a:p>
            <a:p>
              <a:pPr algn="ctr"/>
              <a:r>
                <a:rPr lang="en-US" sz="1200" dirty="0" smtClean="0">
                  <a:latin typeface="Graphik Light"/>
                  <a:cs typeface="Graphik Light"/>
                </a:rPr>
                <a:t>Cloud services are protected</a:t>
              </a:r>
              <a:endParaRPr lang="en-US" sz="1200" dirty="0">
                <a:latin typeface="Graphik Light"/>
                <a:cs typeface="Graphik Light"/>
              </a:endParaRPr>
            </a:p>
          </p:txBody>
        </p:sp>
      </p:grpSp>
      <p:grpSp>
        <p:nvGrpSpPr>
          <p:cNvPr id="8" name="Group 7"/>
          <p:cNvGrpSpPr/>
          <p:nvPr/>
        </p:nvGrpSpPr>
        <p:grpSpPr>
          <a:xfrm>
            <a:off x="8363067" y="1748037"/>
            <a:ext cx="2193032" cy="3943298"/>
            <a:chOff x="8363067" y="1748037"/>
            <a:chExt cx="2193032" cy="3943298"/>
          </a:xfrm>
        </p:grpSpPr>
        <p:grpSp>
          <p:nvGrpSpPr>
            <p:cNvPr id="5" name="Group 4"/>
            <p:cNvGrpSpPr/>
            <p:nvPr/>
          </p:nvGrpSpPr>
          <p:grpSpPr>
            <a:xfrm>
              <a:off x="8363067" y="1748037"/>
              <a:ext cx="2193032" cy="2542915"/>
              <a:chOff x="8363067" y="1748037"/>
              <a:chExt cx="2193032" cy="2542915"/>
            </a:xfrm>
          </p:grpSpPr>
          <p:pic>
            <p:nvPicPr>
              <p:cNvPr id="42" name="Picture 4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05523" y="3147952"/>
                <a:ext cx="1143000" cy="1143000"/>
              </a:xfrm>
              <a:prstGeom prst="rect">
                <a:avLst/>
              </a:prstGeom>
              <a:solidFill>
                <a:srgbClr val="F59527"/>
              </a:solidFill>
            </p:spPr>
          </p:pic>
          <p:sp>
            <p:nvSpPr>
              <p:cNvPr id="52" name="TextBox 51"/>
              <p:cNvSpPr txBox="1"/>
              <p:nvPr/>
            </p:nvSpPr>
            <p:spPr>
              <a:xfrm>
                <a:off x="8363067" y="1748037"/>
                <a:ext cx="2193032" cy="461665"/>
              </a:xfrm>
              <a:prstGeom prst="rect">
                <a:avLst/>
              </a:prstGeom>
              <a:noFill/>
            </p:spPr>
            <p:txBody>
              <a:bodyPr wrap="square" rtlCol="0">
                <a:spAutoFit/>
              </a:bodyPr>
              <a:lstStyle/>
              <a:p>
                <a:pPr algn="ctr"/>
                <a:r>
                  <a:rPr lang="en-US" sz="2400" dirty="0" smtClean="0">
                    <a:latin typeface="Graphik Regular"/>
                    <a:cs typeface="Graphik Regular"/>
                  </a:rPr>
                  <a:t>Mobile apps</a:t>
                </a:r>
              </a:p>
            </p:txBody>
          </p:sp>
        </p:grpSp>
        <p:sp>
          <p:nvSpPr>
            <p:cNvPr id="63" name="TextBox 62"/>
            <p:cNvSpPr txBox="1"/>
            <p:nvPr/>
          </p:nvSpPr>
          <p:spPr>
            <a:xfrm>
              <a:off x="8555403" y="4737228"/>
              <a:ext cx="1808361" cy="954107"/>
            </a:xfrm>
            <a:prstGeom prst="rect">
              <a:avLst/>
            </a:prstGeom>
            <a:noFill/>
          </p:spPr>
          <p:txBody>
            <a:bodyPr wrap="square" rtlCol="0">
              <a:spAutoFit/>
            </a:bodyPr>
            <a:lstStyle/>
            <a:p>
              <a:pPr algn="ctr"/>
              <a:r>
                <a:rPr lang="en-US" sz="1600" dirty="0" smtClean="0">
                  <a:latin typeface="Graphik Regular"/>
                  <a:cs typeface="Graphik Regular"/>
                </a:rPr>
                <a:t>User data encryption</a:t>
              </a:r>
              <a:endParaRPr lang="en-US" sz="1600" dirty="0">
                <a:latin typeface="Graphik Regular"/>
                <a:cs typeface="Graphik Regular"/>
              </a:endParaRPr>
            </a:p>
            <a:p>
              <a:pPr algn="ctr"/>
              <a:r>
                <a:rPr lang="en-US" sz="1200" dirty="0" smtClean="0">
                  <a:latin typeface="Graphik Light"/>
                  <a:cs typeface="Graphik Light"/>
                </a:rPr>
                <a:t>Protects sensitive info on mobile devices</a:t>
              </a:r>
            </a:p>
          </p:txBody>
        </p:sp>
      </p:grpSp>
      <p:sp>
        <p:nvSpPr>
          <p:cNvPr id="27" name="TextBox 26"/>
          <p:cNvSpPr txBox="1"/>
          <p:nvPr/>
        </p:nvSpPr>
        <p:spPr>
          <a:xfrm>
            <a:off x="2998835" y="2548487"/>
            <a:ext cx="2695973" cy="1508105"/>
          </a:xfrm>
          <a:prstGeom prst="rect">
            <a:avLst/>
          </a:prstGeom>
          <a:noFill/>
        </p:spPr>
        <p:txBody>
          <a:bodyPr wrap="square" rtlCol="0">
            <a:spAutoFit/>
          </a:bodyPr>
          <a:lstStyle/>
          <a:p>
            <a:pPr algn="ctr"/>
            <a:r>
              <a:rPr lang="en-US" sz="1600" dirty="0" smtClean="0">
                <a:latin typeface="Graphik Regular"/>
                <a:cs typeface="Graphik Regular"/>
              </a:rPr>
              <a:t>Public key</a:t>
            </a:r>
          </a:p>
          <a:p>
            <a:pPr algn="ctr"/>
            <a:r>
              <a:rPr lang="en-US" sz="1600" dirty="0" smtClean="0">
                <a:latin typeface="Graphik Regular"/>
                <a:cs typeface="Graphik Regular"/>
              </a:rPr>
              <a:t>infrastructure</a:t>
            </a:r>
            <a:endParaRPr lang="en-US" sz="1600" dirty="0">
              <a:latin typeface="Graphik Regular"/>
              <a:cs typeface="Graphik Regular"/>
            </a:endParaRPr>
          </a:p>
          <a:p>
            <a:pPr algn="ctr"/>
            <a:endParaRPr lang="en-US" sz="1200" dirty="0" smtClean="0">
              <a:latin typeface="Graphik Regular"/>
              <a:cs typeface="Graphik Regular"/>
            </a:endParaRPr>
          </a:p>
          <a:p>
            <a:pPr algn="ctr"/>
            <a:endParaRPr lang="en-US" sz="1200" dirty="0" smtClean="0">
              <a:latin typeface="Graphik Regular"/>
              <a:cs typeface="Graphik Regular"/>
            </a:endParaRPr>
          </a:p>
          <a:p>
            <a:pPr algn="ctr"/>
            <a:r>
              <a:rPr lang="en-US" sz="1200" dirty="0" smtClean="0">
                <a:latin typeface="Graphik Light"/>
                <a:cs typeface="Graphik Light"/>
              </a:rPr>
              <a:t>Mutual Authentication</a:t>
            </a:r>
          </a:p>
          <a:p>
            <a:pPr algn="ctr"/>
            <a:endParaRPr lang="en-US" sz="1200" dirty="0">
              <a:latin typeface="Graphik Regular"/>
              <a:cs typeface="Graphik Regular"/>
            </a:endParaRPr>
          </a:p>
          <a:p>
            <a:pPr algn="ctr"/>
            <a:r>
              <a:rPr lang="en-US" sz="1200" dirty="0" smtClean="0">
                <a:latin typeface="Graphik Light"/>
                <a:cs typeface="Graphik Light"/>
              </a:rPr>
              <a:t>Encrypted Communication</a:t>
            </a:r>
            <a:endParaRPr lang="en-US" sz="1200" dirty="0">
              <a:latin typeface="Graphik Light"/>
              <a:cs typeface="Graphik Light"/>
            </a:endParaRPr>
          </a:p>
        </p:txBody>
      </p:sp>
    </p:spTree>
    <p:extLst>
      <p:ext uri="{BB962C8B-B14F-4D97-AF65-F5344CB8AC3E}">
        <p14:creationId xmlns:p14="http://schemas.microsoft.com/office/powerpoint/2010/main" val="10354244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22" presetClass="entr" presetSubtype="4"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right)">
                                      <p:cBhvr>
                                        <p:cTn id="41" dur="500"/>
                                        <p:tgtEl>
                                          <p:spTgt spid="50"/>
                                        </p:tgtEl>
                                      </p:cBhvr>
                                    </p:animEffect>
                                  </p:childTnLst>
                                </p:cTn>
                              </p:par>
                            </p:childTnLst>
                          </p:cTn>
                        </p:par>
                        <p:par>
                          <p:cTn id="42" fill="hold">
                            <p:stCondLst>
                              <p:cond delay="500"/>
                            </p:stCondLst>
                            <p:childTnLst>
                              <p:par>
                                <p:cTn id="43" presetID="10" presetClass="entr" presetSubtype="0" fill="hold" grpId="0" nodeType="afterEffect">
                                  <p:stCondLst>
                                    <p:cond delay="50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13" grpId="0"/>
      <p:bldP spid="54" grpId="0"/>
      <p:bldP spid="2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raphik Regular"/>
                <a:cs typeface="Graphik Regular"/>
              </a:rPr>
              <a:t>Samsung ARTIK</a:t>
            </a:r>
            <a:r>
              <a:rPr lang="en-US" baseline="30000" dirty="0" smtClean="0"/>
              <a:t>™ </a:t>
            </a:r>
            <a:r>
              <a:rPr lang="en-US" dirty="0" smtClean="0">
                <a:solidFill>
                  <a:schemeClr val="accent2"/>
                </a:solidFill>
              </a:rPr>
              <a:t> </a:t>
            </a:r>
            <a:r>
              <a:rPr lang="en-US" dirty="0" smtClean="0"/>
              <a:t>End</a:t>
            </a:r>
            <a:r>
              <a:rPr lang="en-US" dirty="0"/>
              <a:t>-to-end Platform Security</a:t>
            </a:r>
            <a:r>
              <a:rPr lang="en-US" dirty="0" smtClean="0">
                <a:solidFill>
                  <a:srgbClr val="000000"/>
                </a:solidFill>
              </a:rPr>
              <a:t>*</a:t>
            </a:r>
            <a:endParaRPr lang="en-US" dirty="0">
              <a:solidFill>
                <a:srgbClr val="000000"/>
              </a:solidFill>
            </a:endParaRPr>
          </a:p>
        </p:txBody>
      </p:sp>
      <p:graphicFrame>
        <p:nvGraphicFramePr>
          <p:cNvPr id="5" name="Content Placeholder 3"/>
          <p:cNvGraphicFramePr>
            <a:graphicFrameLocks/>
          </p:cNvGraphicFramePr>
          <p:nvPr>
            <p:extLst>
              <p:ext uri="{D42A27DB-BD31-4B8C-83A1-F6EECF244321}">
                <p14:modId xmlns:p14="http://schemas.microsoft.com/office/powerpoint/2010/main" val="1910420481"/>
              </p:ext>
            </p:extLst>
          </p:nvPr>
        </p:nvGraphicFramePr>
        <p:xfrm>
          <a:off x="1537907" y="1181765"/>
          <a:ext cx="9058656" cy="5054191"/>
        </p:xfrm>
        <a:graphic>
          <a:graphicData uri="http://schemas.openxmlformats.org/drawingml/2006/table">
            <a:tbl>
              <a:tblPr firstRow="1" bandRow="1">
                <a:tableStyleId>{69012ECD-51FC-41F1-AA8D-1B2483CD663E}</a:tableStyleId>
              </a:tblPr>
              <a:tblGrid>
                <a:gridCol w="2849720"/>
                <a:gridCol w="3720502"/>
                <a:gridCol w="2488434"/>
              </a:tblGrid>
              <a:tr h="303276">
                <a:tc>
                  <a:txBody>
                    <a:bodyPr/>
                    <a:lstStyle/>
                    <a:p>
                      <a:endParaRPr lang="en-US" sz="1400" b="1" dirty="0"/>
                    </a:p>
                  </a:txBody>
                  <a:tcPr marL="112360" marR="112360" marT="56180" marB="56180">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1400" dirty="0" smtClean="0">
                          <a:solidFill>
                            <a:schemeClr val="tx1"/>
                          </a:solidFill>
                          <a:latin typeface="Arial"/>
                          <a:cs typeface="Arial"/>
                        </a:rPr>
                        <a:t>Feature</a:t>
                      </a:r>
                      <a:endParaRPr lang="en-US" sz="1400" dirty="0">
                        <a:solidFill>
                          <a:schemeClr val="tx1"/>
                        </a:solidFill>
                        <a:latin typeface="Arial"/>
                        <a:cs typeface="Arial"/>
                      </a:endParaRPr>
                    </a:p>
                  </a:txBody>
                  <a:tcPr marL="112360" marR="112360" marT="56180" marB="56180">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1400" dirty="0" smtClean="0">
                          <a:solidFill>
                            <a:schemeClr val="tx1"/>
                          </a:solidFill>
                          <a:latin typeface="Arial"/>
                          <a:cs typeface="Arial"/>
                        </a:rPr>
                        <a:t>ARTIK</a:t>
                      </a:r>
                      <a:endParaRPr lang="en-US" sz="1400" dirty="0">
                        <a:solidFill>
                          <a:schemeClr val="tx1"/>
                        </a:solidFill>
                        <a:latin typeface="Arial"/>
                        <a:cs typeface="Arial"/>
                      </a:endParaRPr>
                    </a:p>
                  </a:txBody>
                  <a:tcPr marL="112360" marR="112360" marT="56180" marB="5618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278982">
                <a:tc rowSpan="4">
                  <a:txBody>
                    <a:bodyPr/>
                    <a:lstStyle/>
                    <a:p>
                      <a:pPr marL="0" marR="0" algn="l">
                        <a:spcBef>
                          <a:spcPts val="0"/>
                        </a:spcBef>
                        <a:spcAft>
                          <a:spcPts val="0"/>
                        </a:spcAft>
                      </a:pPr>
                      <a:r>
                        <a:rPr lang="en-US" sz="1300" b="1" kern="1200" dirty="0" smtClean="0">
                          <a:solidFill>
                            <a:srgbClr val="000000"/>
                          </a:solidFill>
                          <a:effectLst/>
                          <a:latin typeface="Graphik Medium"/>
                          <a:ea typeface="Helvetica"/>
                          <a:cs typeface="Graphik Medium"/>
                        </a:rPr>
                        <a:t>Modules</a:t>
                      </a:r>
                      <a:endParaRPr lang="en-US" sz="1300" b="1" dirty="0">
                        <a:effectLst/>
                        <a:latin typeface="Graphik Medium"/>
                        <a:ea typeface="ＭＳ 明朝"/>
                        <a:cs typeface="Graphik Medium"/>
                      </a:endParaRPr>
                    </a:p>
                  </a:txBody>
                  <a:tcPr marL="112360" marR="112360" marT="56180" marB="56180">
                    <a:lnL w="12700" cap="flat" cmpd="sng" algn="ctr">
                      <a:no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marL="0" marR="0" algn="l">
                        <a:spcBef>
                          <a:spcPts val="0"/>
                        </a:spcBef>
                        <a:spcAft>
                          <a:spcPts val="0"/>
                        </a:spcAft>
                      </a:pPr>
                      <a:r>
                        <a:rPr lang="en-US" sz="1000" kern="1200" dirty="0" smtClean="0">
                          <a:solidFill>
                            <a:schemeClr val="tx1"/>
                          </a:solidFill>
                          <a:effectLst/>
                          <a:latin typeface="Graphik Regular"/>
                          <a:ea typeface="Helvetica"/>
                          <a:cs typeface="Graphik Regular"/>
                        </a:rPr>
                        <a:t>Secure element key</a:t>
                      </a:r>
                      <a:r>
                        <a:rPr lang="en-US" sz="1000" kern="1200" baseline="0" dirty="0" smtClean="0">
                          <a:solidFill>
                            <a:schemeClr val="tx1"/>
                          </a:solidFill>
                          <a:effectLst/>
                          <a:latin typeface="Graphik Regular"/>
                          <a:ea typeface="Helvetica"/>
                          <a:cs typeface="Graphik Regular"/>
                        </a:rPr>
                        <a:t> storage, secure boot</a:t>
                      </a:r>
                      <a:endParaRPr lang="en-US" sz="1000" dirty="0">
                        <a:solidFill>
                          <a:schemeClr val="tx1"/>
                        </a:solidFill>
                        <a:effectLst/>
                        <a:latin typeface="Graphik Regular"/>
                        <a:ea typeface="ＭＳ 明朝"/>
                        <a:cs typeface="Graphik Regular"/>
                      </a:endParaRPr>
                    </a:p>
                  </a:txBody>
                  <a:tcPr marL="112360" marR="112360" marT="56180" marB="5618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3175" cap="flat" cmpd="sng" algn="ctr">
                      <a:solidFill>
                        <a:prstClr val="black"/>
                      </a:solidFill>
                      <a:prstDash val="solid"/>
                      <a:round/>
                      <a:headEnd type="none" w="med" len="med"/>
                      <a:tailEnd type="none" w="med" len="med"/>
                    </a:lnB>
                    <a:solidFill>
                      <a:schemeClr val="bg1"/>
                    </a:solidFill>
                  </a:tcPr>
                </a:tc>
                <a:tc>
                  <a:txBody>
                    <a:bodyPr/>
                    <a:lstStyle/>
                    <a:p>
                      <a:pPr algn="ctr"/>
                      <a:r>
                        <a:rPr lang="en-US" sz="1000" b="0" dirty="0" smtClean="0">
                          <a:solidFill>
                            <a:srgbClr val="00B040"/>
                          </a:solidFill>
                          <a:latin typeface="Graphik Regular"/>
                          <a:ea typeface="Zapf Dingbats"/>
                          <a:cs typeface="Graphik Regular"/>
                          <a:sym typeface="Zapf Dingbats"/>
                        </a:rPr>
                        <a:t>✔  </a:t>
                      </a:r>
                      <a:r>
                        <a:rPr lang="en-US" sz="1000" b="1" dirty="0" smtClean="0">
                          <a:solidFill>
                            <a:schemeClr val="tx1">
                              <a:lumMod val="50000"/>
                            </a:schemeClr>
                          </a:solidFill>
                          <a:latin typeface="Graphik Regular"/>
                          <a:cs typeface="Graphik Regular"/>
                        </a:rPr>
                        <a:t>Included</a:t>
                      </a:r>
                      <a:endParaRPr lang="en-US" sz="1000" b="1" dirty="0">
                        <a:solidFill>
                          <a:schemeClr val="tx1">
                            <a:lumMod val="50000"/>
                          </a:schemeClr>
                        </a:solidFill>
                        <a:latin typeface="Graphik Regular"/>
                        <a:cs typeface="Graphik Regular"/>
                      </a:endParaRPr>
                    </a:p>
                  </a:txBody>
                  <a:tcPr marL="112360" marR="112360" marT="56180" marB="5618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3175" cap="flat" cmpd="sng" algn="ctr">
                      <a:solidFill>
                        <a:prstClr val="black"/>
                      </a:solidFill>
                      <a:prstDash val="solid"/>
                      <a:round/>
                      <a:headEnd type="none" w="med" len="med"/>
                      <a:tailEnd type="none" w="med" len="med"/>
                    </a:lnB>
                    <a:solidFill>
                      <a:schemeClr val="bg1"/>
                    </a:solidFill>
                  </a:tcPr>
                </a:tc>
              </a:tr>
              <a:tr h="278982">
                <a:tc vMerge="1">
                  <a:txBody>
                    <a:bodyPr/>
                    <a:lstStyle/>
                    <a:p>
                      <a:endParaRPr lang="en-US"/>
                    </a:p>
                  </a:txBody>
                  <a:tcPr/>
                </a:tc>
                <a:tc>
                  <a:txBody>
                    <a:bodyPr/>
                    <a:lstStyle/>
                    <a:p>
                      <a:pPr marL="0" marR="0" algn="l">
                        <a:spcBef>
                          <a:spcPts val="0"/>
                        </a:spcBef>
                        <a:spcAft>
                          <a:spcPts val="0"/>
                        </a:spcAft>
                      </a:pPr>
                      <a:r>
                        <a:rPr lang="en-US" sz="1000" kern="1200" dirty="0" smtClean="0">
                          <a:solidFill>
                            <a:schemeClr val="tx1"/>
                          </a:solidFill>
                          <a:effectLst/>
                          <a:latin typeface="Graphik Regular"/>
                          <a:ea typeface="Helvetica"/>
                          <a:cs typeface="Graphik Regular"/>
                        </a:rPr>
                        <a:t>Security infrastructure: PKI and</a:t>
                      </a:r>
                      <a:r>
                        <a:rPr lang="en-US" sz="1000" kern="1200" baseline="0" dirty="0" smtClean="0">
                          <a:solidFill>
                            <a:schemeClr val="tx1"/>
                          </a:solidFill>
                          <a:effectLst/>
                          <a:latin typeface="Graphik Regular"/>
                          <a:ea typeface="Helvetica"/>
                          <a:cs typeface="Graphik Regular"/>
                        </a:rPr>
                        <a:t> KMS</a:t>
                      </a:r>
                      <a:endParaRPr lang="en-US" sz="1000" dirty="0">
                        <a:solidFill>
                          <a:schemeClr val="tx1"/>
                        </a:solidFill>
                        <a:effectLst/>
                        <a:latin typeface="Graphik Regular"/>
                        <a:ea typeface="ＭＳ 明朝"/>
                        <a:cs typeface="Graphik Regular"/>
                      </a:endParaRPr>
                    </a:p>
                  </a:txBody>
                  <a:tcPr marL="112360" marR="112360" marT="56180" marB="56180">
                    <a:lnR w="12700" cap="flat" cmpd="sng" algn="ctr">
                      <a:solidFill>
                        <a:scrgbClr r="0" g="0" b="0"/>
                      </a:solidFill>
                      <a:prstDash val="solid"/>
                      <a:round/>
                      <a:headEnd type="none" w="med" len="med"/>
                      <a:tailEnd type="none" w="med" len="med"/>
                    </a:lnR>
                    <a:lnT w="3175" cap="flat" cmpd="sng" algn="ctr">
                      <a:solidFill>
                        <a:prstClr val="black"/>
                      </a:solidFill>
                      <a:prstDash val="solid"/>
                      <a:round/>
                      <a:headEnd type="none" w="med" len="med"/>
                      <a:tailEnd type="none" w="med" len="med"/>
                    </a:lnT>
                    <a:lnB w="3175" cap="flat" cmpd="sng" algn="ctr">
                      <a:solidFill>
                        <a:prstClr val="black"/>
                      </a:solidFill>
                      <a:prstDash val="solid"/>
                      <a:round/>
                      <a:headEnd type="none" w="med" len="med"/>
                      <a:tailEnd type="none" w="med" len="med"/>
                    </a:lnB>
                    <a:solidFill>
                      <a:schemeClr val="bg1"/>
                    </a:solidFill>
                  </a:tcPr>
                </a:tc>
                <a:tc>
                  <a:txBody>
                    <a:bodyPr/>
                    <a:lstStyle/>
                    <a:p>
                      <a:pPr algn="ctr"/>
                      <a:r>
                        <a:rPr lang="en-US" sz="1000" b="0" dirty="0" smtClean="0">
                          <a:solidFill>
                            <a:srgbClr val="00B040"/>
                          </a:solidFill>
                          <a:latin typeface="Graphik Regular"/>
                          <a:ea typeface="Zapf Dingbats"/>
                          <a:cs typeface="Graphik Regular"/>
                          <a:sym typeface="Zapf Dingbats"/>
                        </a:rPr>
                        <a:t>✔ </a:t>
                      </a:r>
                      <a:r>
                        <a:rPr lang="en-US" sz="1000" b="0" baseline="0" dirty="0" smtClean="0">
                          <a:solidFill>
                            <a:srgbClr val="00B040"/>
                          </a:solidFill>
                          <a:latin typeface="Graphik Regular"/>
                          <a:ea typeface="Zapf Dingbats"/>
                          <a:cs typeface="Graphik Regular"/>
                          <a:sym typeface="Zapf Dingbats"/>
                        </a:rPr>
                        <a:t> </a:t>
                      </a:r>
                      <a:r>
                        <a:rPr lang="en-US" sz="1000" b="1" dirty="0" smtClean="0">
                          <a:solidFill>
                            <a:schemeClr val="tx1">
                              <a:lumMod val="50000"/>
                            </a:schemeClr>
                          </a:solidFill>
                          <a:latin typeface="Graphik Regular"/>
                          <a:cs typeface="Graphik Regular"/>
                        </a:rPr>
                        <a:t>Included</a:t>
                      </a:r>
                      <a:endParaRPr lang="en-US" sz="1000" b="1" dirty="0">
                        <a:solidFill>
                          <a:schemeClr val="tx1">
                            <a:lumMod val="50000"/>
                          </a:schemeClr>
                        </a:solidFill>
                        <a:latin typeface="Graphik Regular"/>
                        <a:cs typeface="Graphik Regular"/>
                      </a:endParaRPr>
                    </a:p>
                  </a:txBody>
                  <a:tcPr marL="112360" marR="112360" marT="56180" marB="5618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black"/>
                      </a:solidFill>
                      <a:prstDash val="solid"/>
                      <a:round/>
                      <a:headEnd type="none" w="med" len="med"/>
                      <a:tailEnd type="none" w="med" len="med"/>
                    </a:lnT>
                    <a:lnB w="3175" cap="flat" cmpd="sng" algn="ctr">
                      <a:solidFill>
                        <a:prstClr val="black"/>
                      </a:solidFill>
                      <a:prstDash val="solid"/>
                      <a:round/>
                      <a:headEnd type="none" w="med" len="med"/>
                      <a:tailEnd type="none" w="med" len="med"/>
                    </a:lnB>
                    <a:solidFill>
                      <a:schemeClr val="bg1"/>
                    </a:solidFill>
                  </a:tcPr>
                </a:tc>
              </a:tr>
              <a:tr h="278982">
                <a:tc vMerge="1">
                  <a:txBody>
                    <a:bodyPr/>
                    <a:lstStyle/>
                    <a:p>
                      <a:endParaRPr lang="en-US"/>
                    </a:p>
                  </a:txBody>
                  <a:tcPr/>
                </a:tc>
                <a:tc>
                  <a:txBody>
                    <a:bodyPr/>
                    <a:lstStyle/>
                    <a:p>
                      <a:pPr marL="0" marR="0" algn="l">
                        <a:spcBef>
                          <a:spcPts val="0"/>
                        </a:spcBef>
                        <a:spcAft>
                          <a:spcPts val="0"/>
                        </a:spcAft>
                      </a:pPr>
                      <a:r>
                        <a:rPr lang="en-US" sz="1000" kern="1200" dirty="0" smtClean="0">
                          <a:solidFill>
                            <a:schemeClr val="tx1"/>
                          </a:solidFill>
                          <a:effectLst/>
                          <a:latin typeface="Graphik Regular"/>
                          <a:ea typeface="Helvetica"/>
                          <a:cs typeface="Graphik Regular"/>
                        </a:rPr>
                        <a:t>Unique device ID and certificate</a:t>
                      </a:r>
                      <a:endParaRPr lang="en-US" sz="1000" dirty="0">
                        <a:solidFill>
                          <a:schemeClr val="tx1"/>
                        </a:solidFill>
                        <a:effectLst/>
                        <a:latin typeface="Graphik Regular"/>
                        <a:ea typeface="ＭＳ 明朝"/>
                        <a:cs typeface="Graphik Regular"/>
                      </a:endParaRPr>
                    </a:p>
                  </a:txBody>
                  <a:tcPr marL="112360" marR="112360" marT="56180" marB="56180">
                    <a:lnR w="12700" cap="flat" cmpd="sng" algn="ctr">
                      <a:solidFill>
                        <a:scrgbClr r="0" g="0" b="0"/>
                      </a:solidFill>
                      <a:prstDash val="solid"/>
                      <a:round/>
                      <a:headEnd type="none" w="med" len="med"/>
                      <a:tailEnd type="none" w="med" len="med"/>
                    </a:lnR>
                    <a:lnT w="3175" cap="flat" cmpd="sng" algn="ctr">
                      <a:solidFill>
                        <a:prstClr val="black"/>
                      </a:solidFill>
                      <a:prstDash val="solid"/>
                      <a:round/>
                      <a:headEnd type="none" w="med" len="med"/>
                      <a:tailEnd type="none" w="med" len="med"/>
                    </a:lnT>
                    <a:lnB w="3175" cap="flat" cmpd="sng" algn="ctr">
                      <a:solidFill>
                        <a:prstClr val="black"/>
                      </a:solidFill>
                      <a:prstDash val="solid"/>
                      <a:round/>
                      <a:headEnd type="none" w="med" len="med"/>
                      <a:tailEnd type="none" w="med" len="med"/>
                    </a:lnB>
                    <a:solidFill>
                      <a:schemeClr val="bg1"/>
                    </a:solidFill>
                  </a:tcPr>
                </a:tc>
                <a:tc>
                  <a:txBody>
                    <a:bodyPr/>
                    <a:lstStyle/>
                    <a:p>
                      <a:pPr algn="ctr"/>
                      <a:r>
                        <a:rPr lang="en-US" sz="1000" b="0" dirty="0" smtClean="0">
                          <a:solidFill>
                            <a:srgbClr val="00B040"/>
                          </a:solidFill>
                          <a:latin typeface="Graphik Regular"/>
                          <a:ea typeface="Zapf Dingbats"/>
                          <a:cs typeface="Graphik Regular"/>
                          <a:sym typeface="Zapf Dingbats"/>
                        </a:rPr>
                        <a:t>✔ </a:t>
                      </a:r>
                      <a:r>
                        <a:rPr lang="en-US" sz="1000" b="0" baseline="0" dirty="0" smtClean="0">
                          <a:solidFill>
                            <a:srgbClr val="00B040"/>
                          </a:solidFill>
                          <a:latin typeface="Graphik Regular"/>
                          <a:ea typeface="Zapf Dingbats"/>
                          <a:cs typeface="Graphik Regular"/>
                          <a:sym typeface="Zapf Dingbats"/>
                        </a:rPr>
                        <a:t> </a:t>
                      </a:r>
                      <a:r>
                        <a:rPr lang="en-US" sz="1000" b="1" dirty="0" smtClean="0">
                          <a:solidFill>
                            <a:schemeClr val="tx1">
                              <a:lumMod val="50000"/>
                            </a:schemeClr>
                          </a:solidFill>
                          <a:latin typeface="Graphik Regular"/>
                          <a:cs typeface="Graphik Regular"/>
                        </a:rPr>
                        <a:t>Included</a:t>
                      </a:r>
                      <a:endParaRPr lang="en-US" sz="1000" b="1" dirty="0">
                        <a:solidFill>
                          <a:schemeClr val="tx1">
                            <a:lumMod val="50000"/>
                          </a:schemeClr>
                        </a:solidFill>
                        <a:latin typeface="Graphik Regular"/>
                        <a:cs typeface="Graphik Regular"/>
                      </a:endParaRPr>
                    </a:p>
                  </a:txBody>
                  <a:tcPr marL="112360" marR="112360" marT="56180" marB="5618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black"/>
                      </a:solidFill>
                      <a:prstDash val="solid"/>
                      <a:round/>
                      <a:headEnd type="none" w="med" len="med"/>
                      <a:tailEnd type="none" w="med" len="med"/>
                    </a:lnT>
                    <a:lnB w="3175" cap="flat" cmpd="sng" algn="ctr">
                      <a:solidFill>
                        <a:prstClr val="black"/>
                      </a:solidFill>
                      <a:prstDash val="solid"/>
                      <a:round/>
                      <a:headEnd type="none" w="med" len="med"/>
                      <a:tailEnd type="none" w="med" len="med"/>
                    </a:lnB>
                    <a:solidFill>
                      <a:schemeClr val="bg1"/>
                    </a:solidFill>
                  </a:tcPr>
                </a:tc>
              </a:tr>
              <a:tr h="238114">
                <a:tc vMerge="1">
                  <a:txBody>
                    <a:bodyPr/>
                    <a:lstStyle/>
                    <a:p>
                      <a:endParaRPr lang="en-US"/>
                    </a:p>
                  </a:txBody>
                  <a:tcPr/>
                </a:tc>
                <a:tc>
                  <a:txBody>
                    <a:bodyPr/>
                    <a:lstStyle/>
                    <a:p>
                      <a:pPr marL="0" marR="0" algn="l">
                        <a:spcBef>
                          <a:spcPts val="0"/>
                        </a:spcBef>
                        <a:spcAft>
                          <a:spcPts val="0"/>
                        </a:spcAft>
                      </a:pPr>
                      <a:r>
                        <a:rPr lang="en-US" sz="1000" kern="1200" dirty="0" smtClean="0">
                          <a:solidFill>
                            <a:schemeClr val="tx1"/>
                          </a:solidFill>
                          <a:effectLst/>
                          <a:latin typeface="Graphik Regular"/>
                          <a:ea typeface="Helvetica"/>
                          <a:cs typeface="Graphik Regular"/>
                        </a:rPr>
                        <a:t>Secure data storage with data encryption</a:t>
                      </a:r>
                      <a:endParaRPr lang="en-US" sz="1000" dirty="0">
                        <a:solidFill>
                          <a:schemeClr val="tx1"/>
                        </a:solidFill>
                        <a:effectLst/>
                        <a:latin typeface="Graphik Regular"/>
                        <a:ea typeface="ＭＳ 明朝"/>
                        <a:cs typeface="Graphik Regular"/>
                      </a:endParaRPr>
                    </a:p>
                  </a:txBody>
                  <a:tcPr marL="112360" marR="112360" marT="56180" marB="56180">
                    <a:lnR w="12700" cap="flat" cmpd="sng" algn="ctr">
                      <a:solidFill>
                        <a:scrgbClr r="0" g="0" b="0"/>
                      </a:solidFill>
                      <a:prstDash val="solid"/>
                      <a:round/>
                      <a:headEnd type="none" w="med" len="med"/>
                      <a:tailEnd type="none" w="med" len="med"/>
                    </a:lnR>
                    <a:lnT w="3175" cap="flat" cmpd="sng" algn="ctr">
                      <a:solidFill>
                        <a:prstClr val="black"/>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1000" b="0" dirty="0" smtClean="0">
                          <a:solidFill>
                            <a:srgbClr val="00B040"/>
                          </a:solidFill>
                          <a:latin typeface="Graphik Regular"/>
                          <a:ea typeface="Zapf Dingbats"/>
                          <a:cs typeface="Graphik Regular"/>
                          <a:sym typeface="Zapf Dingbats"/>
                        </a:rPr>
                        <a:t>✔ </a:t>
                      </a:r>
                      <a:r>
                        <a:rPr lang="en-US" sz="1000" b="0" baseline="0" dirty="0" smtClean="0">
                          <a:solidFill>
                            <a:srgbClr val="00B040"/>
                          </a:solidFill>
                          <a:latin typeface="Graphik Regular"/>
                          <a:ea typeface="Zapf Dingbats"/>
                          <a:cs typeface="Graphik Regular"/>
                          <a:sym typeface="Zapf Dingbats"/>
                        </a:rPr>
                        <a:t> </a:t>
                      </a:r>
                      <a:r>
                        <a:rPr lang="en-US" sz="1000" b="1" dirty="0" smtClean="0">
                          <a:solidFill>
                            <a:schemeClr val="tx1">
                              <a:lumMod val="50000"/>
                            </a:schemeClr>
                          </a:solidFill>
                          <a:latin typeface="Graphik Regular"/>
                          <a:cs typeface="Graphik Regular"/>
                        </a:rPr>
                        <a:t>Included</a:t>
                      </a:r>
                      <a:endParaRPr lang="en-US" sz="1000" b="1" dirty="0">
                        <a:solidFill>
                          <a:schemeClr val="tx1">
                            <a:lumMod val="50000"/>
                          </a:schemeClr>
                        </a:solidFill>
                        <a:latin typeface="Graphik Regular"/>
                        <a:cs typeface="Graphik Regular"/>
                      </a:endParaRPr>
                    </a:p>
                  </a:txBody>
                  <a:tcPr marL="112360" marR="112360" marT="56180" marB="5618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black"/>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r h="278982">
                <a:tc rowSpan="2">
                  <a:txBody>
                    <a:bodyPr/>
                    <a:lstStyle/>
                    <a:p>
                      <a:pPr marL="0" marR="0" algn="l">
                        <a:spcBef>
                          <a:spcPts val="0"/>
                        </a:spcBef>
                        <a:spcAft>
                          <a:spcPts val="0"/>
                        </a:spcAft>
                      </a:pPr>
                      <a:r>
                        <a:rPr lang="en-US" sz="1300" b="1" dirty="0" smtClean="0">
                          <a:effectLst/>
                          <a:latin typeface="Graphik Medium"/>
                          <a:ea typeface="ＭＳ 明朝"/>
                          <a:cs typeface="Graphik Medium"/>
                        </a:rPr>
                        <a:t>Platform software</a:t>
                      </a:r>
                      <a:endParaRPr lang="en-US" sz="1300" b="1" dirty="0">
                        <a:effectLst/>
                        <a:latin typeface="Graphik Medium"/>
                        <a:ea typeface="ＭＳ 明朝"/>
                        <a:cs typeface="Graphik Medium"/>
                      </a:endParaRPr>
                    </a:p>
                  </a:txBody>
                  <a:tcPr marL="112360" marR="112360" marT="56180" marB="56180">
                    <a:lnL w="12700" cap="flat" cmpd="sng" algn="ctr">
                      <a:no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marL="0" marR="0" algn="l">
                        <a:spcBef>
                          <a:spcPts val="0"/>
                        </a:spcBef>
                        <a:spcAft>
                          <a:spcPts val="0"/>
                        </a:spcAft>
                      </a:pPr>
                      <a:r>
                        <a:rPr lang="en-US" sz="1000" dirty="0" smtClean="0">
                          <a:solidFill>
                            <a:schemeClr val="tx1"/>
                          </a:solidFill>
                          <a:effectLst/>
                          <a:latin typeface="Graphik Regular"/>
                          <a:ea typeface="ＭＳ 明朝"/>
                          <a:cs typeface="Graphik Regular"/>
                        </a:rPr>
                        <a:t>Secure</a:t>
                      </a:r>
                      <a:r>
                        <a:rPr lang="en-US" sz="1000" baseline="0" dirty="0" smtClean="0">
                          <a:solidFill>
                            <a:schemeClr val="tx1"/>
                          </a:solidFill>
                          <a:effectLst/>
                          <a:latin typeface="Graphik Regular"/>
                          <a:ea typeface="ＭＳ 明朝"/>
                          <a:cs typeface="Graphik Regular"/>
                        </a:rPr>
                        <a:t> device registration</a:t>
                      </a:r>
                      <a:endParaRPr lang="en-US" sz="1000" dirty="0">
                        <a:solidFill>
                          <a:schemeClr val="tx1"/>
                        </a:solidFill>
                        <a:effectLst/>
                        <a:latin typeface="Graphik Regular"/>
                        <a:ea typeface="ＭＳ 明朝"/>
                        <a:cs typeface="Graphik Regular"/>
                      </a:endParaRPr>
                    </a:p>
                  </a:txBody>
                  <a:tcPr marL="112360" marR="112360" marT="56180" marB="5618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3175" cap="flat" cmpd="sng" algn="ctr">
                      <a:solidFill>
                        <a:prstClr val="black"/>
                      </a:solidFill>
                      <a:prstDash val="solid"/>
                      <a:round/>
                      <a:headEnd type="none" w="med" len="med"/>
                      <a:tailEnd type="none" w="med" len="med"/>
                    </a:lnB>
                    <a:solidFill>
                      <a:schemeClr val="bg1"/>
                    </a:solidFill>
                  </a:tcPr>
                </a:tc>
                <a:tc>
                  <a:txBody>
                    <a:bodyPr/>
                    <a:lstStyle/>
                    <a:p>
                      <a:pPr algn="ctr"/>
                      <a:r>
                        <a:rPr lang="en-US" sz="1000" b="0" dirty="0" smtClean="0">
                          <a:solidFill>
                            <a:srgbClr val="00B040"/>
                          </a:solidFill>
                          <a:latin typeface="Graphik Regular"/>
                          <a:ea typeface="Zapf Dingbats"/>
                          <a:cs typeface="Graphik Regular"/>
                          <a:sym typeface="Zapf Dingbats"/>
                        </a:rPr>
                        <a:t>✔  </a:t>
                      </a:r>
                      <a:r>
                        <a:rPr lang="en-US" sz="1000" b="1" dirty="0" smtClean="0">
                          <a:solidFill>
                            <a:schemeClr val="tx1">
                              <a:lumMod val="50000"/>
                            </a:schemeClr>
                          </a:solidFill>
                          <a:latin typeface="Graphik Regular"/>
                          <a:cs typeface="Graphik Regular"/>
                        </a:rPr>
                        <a:t>Included</a:t>
                      </a:r>
                      <a:endParaRPr lang="en-US" sz="1000" b="1" dirty="0">
                        <a:solidFill>
                          <a:schemeClr val="tx1">
                            <a:lumMod val="50000"/>
                          </a:schemeClr>
                        </a:solidFill>
                        <a:latin typeface="Graphik Regular"/>
                        <a:cs typeface="Graphik Regular"/>
                      </a:endParaRPr>
                    </a:p>
                  </a:txBody>
                  <a:tcPr marL="112360" marR="112360" marT="56180" marB="5618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3175" cap="flat" cmpd="sng" algn="ctr">
                      <a:solidFill>
                        <a:prstClr val="black"/>
                      </a:solidFill>
                      <a:prstDash val="solid"/>
                      <a:round/>
                      <a:headEnd type="none" w="med" len="med"/>
                      <a:tailEnd type="none" w="med" len="med"/>
                    </a:lnB>
                    <a:solidFill>
                      <a:schemeClr val="bg1"/>
                    </a:solidFill>
                  </a:tcPr>
                </a:tc>
              </a:tr>
              <a:tr h="278982">
                <a:tc vMerge="1">
                  <a:txBody>
                    <a:bodyPr/>
                    <a:lstStyle/>
                    <a:p>
                      <a:pPr marL="0" marR="0" algn="l">
                        <a:spcBef>
                          <a:spcPts val="0"/>
                        </a:spcBef>
                        <a:spcAft>
                          <a:spcPts val="0"/>
                        </a:spcAft>
                      </a:pPr>
                      <a:endParaRPr lang="en-US" sz="1600" b="0" dirty="0">
                        <a:effectLst/>
                        <a:latin typeface="Graphik Regular"/>
                        <a:ea typeface="ＭＳ 明朝"/>
                        <a:cs typeface="Graphik Regular"/>
                      </a:endParaRPr>
                    </a:p>
                  </a:txBody>
                  <a:tcPr marL="112360" marR="112360" marT="56180" marB="56180">
                    <a:lnL w="12700" cap="flat" cmpd="sng" algn="ctr">
                      <a:no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marL="0" marR="0" algn="l">
                        <a:spcBef>
                          <a:spcPts val="0"/>
                        </a:spcBef>
                        <a:spcAft>
                          <a:spcPts val="0"/>
                        </a:spcAft>
                      </a:pPr>
                      <a:r>
                        <a:rPr lang="en-US" sz="1000" dirty="0" smtClean="0">
                          <a:solidFill>
                            <a:schemeClr val="tx1"/>
                          </a:solidFill>
                          <a:effectLst/>
                          <a:latin typeface="Graphik Regular"/>
                          <a:ea typeface="ＭＳ 明朝"/>
                          <a:cs typeface="Graphik Regular"/>
                        </a:rPr>
                        <a:t>Secure OTA updates</a:t>
                      </a:r>
                      <a:endParaRPr lang="en-US" sz="1000" dirty="0">
                        <a:solidFill>
                          <a:schemeClr val="tx1"/>
                        </a:solidFill>
                        <a:effectLst/>
                        <a:latin typeface="Graphik Regular"/>
                        <a:ea typeface="ＭＳ 明朝"/>
                        <a:cs typeface="Graphik Regular"/>
                      </a:endParaRPr>
                    </a:p>
                  </a:txBody>
                  <a:tcPr marL="112360" marR="112360" marT="56180" marB="56180">
                    <a:lnR w="12700" cap="flat" cmpd="sng" algn="ctr">
                      <a:solidFill>
                        <a:scrgbClr r="0" g="0" b="0"/>
                      </a:solidFill>
                      <a:prstDash val="solid"/>
                      <a:round/>
                      <a:headEnd type="none" w="med" len="med"/>
                      <a:tailEnd type="none" w="med" len="med"/>
                    </a:lnR>
                    <a:lnT w="3175" cap="flat" cmpd="sng" algn="ctr">
                      <a:solidFill>
                        <a:prstClr val="black"/>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1000" b="0" dirty="0" smtClean="0">
                          <a:solidFill>
                            <a:srgbClr val="00B040"/>
                          </a:solidFill>
                          <a:latin typeface="Graphik Regular"/>
                          <a:ea typeface="Zapf Dingbats"/>
                          <a:cs typeface="Graphik Regular"/>
                          <a:sym typeface="Zapf Dingbats"/>
                        </a:rPr>
                        <a:t>✔ </a:t>
                      </a:r>
                      <a:r>
                        <a:rPr lang="en-US" sz="1000" b="0" baseline="0" dirty="0" smtClean="0">
                          <a:solidFill>
                            <a:srgbClr val="00B040"/>
                          </a:solidFill>
                          <a:latin typeface="Graphik Regular"/>
                          <a:ea typeface="Zapf Dingbats"/>
                          <a:cs typeface="Graphik Regular"/>
                          <a:sym typeface="Zapf Dingbats"/>
                        </a:rPr>
                        <a:t> </a:t>
                      </a:r>
                      <a:r>
                        <a:rPr lang="en-US" sz="1000" b="1" dirty="0" smtClean="0">
                          <a:solidFill>
                            <a:schemeClr val="tx1">
                              <a:lumMod val="50000"/>
                            </a:schemeClr>
                          </a:solidFill>
                          <a:latin typeface="Graphik Regular"/>
                          <a:cs typeface="Graphik Regular"/>
                        </a:rPr>
                        <a:t>Included</a:t>
                      </a:r>
                      <a:endParaRPr lang="en-US" sz="1000" b="1" dirty="0">
                        <a:solidFill>
                          <a:schemeClr val="tx1">
                            <a:lumMod val="50000"/>
                          </a:schemeClr>
                        </a:solidFill>
                        <a:latin typeface="Graphik Regular"/>
                        <a:cs typeface="Graphik Regular"/>
                      </a:endParaRPr>
                    </a:p>
                  </a:txBody>
                  <a:tcPr marL="112360" marR="112360" marT="56180" marB="5618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black"/>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r h="278982">
                <a:tc rowSpan="3">
                  <a:txBody>
                    <a:bodyPr/>
                    <a:lstStyle/>
                    <a:p>
                      <a:pPr marL="0" marR="0" algn="l">
                        <a:spcBef>
                          <a:spcPts val="0"/>
                        </a:spcBef>
                        <a:spcAft>
                          <a:spcPts val="0"/>
                        </a:spcAft>
                      </a:pPr>
                      <a:r>
                        <a:rPr lang="en-US" sz="1300" b="1" dirty="0" smtClean="0">
                          <a:effectLst/>
                          <a:latin typeface="Graphik Medium"/>
                          <a:ea typeface="ＭＳ 明朝"/>
                          <a:cs typeface="Graphik Medium"/>
                        </a:rPr>
                        <a:t>Cloud Infrastructure</a:t>
                      </a:r>
                      <a:endParaRPr lang="en-US" sz="1300" b="1" dirty="0">
                        <a:effectLst/>
                        <a:latin typeface="Graphik Medium"/>
                        <a:ea typeface="ＭＳ 明朝"/>
                        <a:cs typeface="Graphik Medium"/>
                      </a:endParaRPr>
                    </a:p>
                  </a:txBody>
                  <a:tcPr marL="112360" marR="112360" marT="56180" marB="56180">
                    <a:lnL w="12700" cap="flat" cmpd="sng" algn="ctr">
                      <a:no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marL="0" marR="0" algn="l">
                        <a:spcBef>
                          <a:spcPts val="0"/>
                        </a:spcBef>
                        <a:spcAft>
                          <a:spcPts val="0"/>
                        </a:spcAft>
                      </a:pPr>
                      <a:r>
                        <a:rPr lang="en-US" sz="1000" dirty="0" smtClean="0">
                          <a:solidFill>
                            <a:schemeClr val="tx1"/>
                          </a:solidFill>
                          <a:effectLst/>
                          <a:latin typeface="Graphik Regular"/>
                          <a:ea typeface="ＭＳ 明朝"/>
                          <a:cs typeface="Graphik Regular"/>
                        </a:rPr>
                        <a:t>Supports HIPAA</a:t>
                      </a:r>
                      <a:r>
                        <a:rPr lang="en-US" sz="1000" baseline="0" dirty="0" smtClean="0">
                          <a:solidFill>
                            <a:schemeClr val="tx1"/>
                          </a:solidFill>
                          <a:effectLst/>
                          <a:latin typeface="Graphik Regular"/>
                          <a:ea typeface="ＭＳ 明朝"/>
                          <a:cs typeface="Graphik Regular"/>
                        </a:rPr>
                        <a:t> compliant solutions</a:t>
                      </a:r>
                      <a:endParaRPr lang="en-US" sz="1000" kern="1200" dirty="0" smtClean="0">
                        <a:solidFill>
                          <a:schemeClr val="tx1"/>
                        </a:solidFill>
                        <a:effectLst/>
                        <a:latin typeface="Graphik Regular"/>
                        <a:ea typeface="Helvetica"/>
                        <a:cs typeface="Graphik Regular"/>
                      </a:endParaRPr>
                    </a:p>
                  </a:txBody>
                  <a:tcPr marL="112360" marR="112360" marT="56180" marB="5618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3175" cap="flat" cmpd="sng" algn="ctr">
                      <a:solidFill>
                        <a:prstClr val="black"/>
                      </a:solidFill>
                      <a:prstDash val="solid"/>
                      <a:round/>
                      <a:headEnd type="none" w="med" len="med"/>
                      <a:tailEnd type="none" w="med" len="med"/>
                    </a:lnB>
                    <a:solidFill>
                      <a:schemeClr val="bg1"/>
                    </a:solidFill>
                  </a:tcPr>
                </a:tc>
                <a:tc>
                  <a:txBody>
                    <a:bodyPr/>
                    <a:lstStyle/>
                    <a:p>
                      <a:pPr algn="ctr"/>
                      <a:r>
                        <a:rPr lang="en-US" sz="1000" b="0" dirty="0" smtClean="0">
                          <a:solidFill>
                            <a:srgbClr val="00B040"/>
                          </a:solidFill>
                          <a:latin typeface="Graphik Regular"/>
                          <a:ea typeface="Zapf Dingbats"/>
                          <a:cs typeface="Graphik Regular"/>
                          <a:sym typeface="Zapf Dingbats"/>
                        </a:rPr>
                        <a:t>✔ </a:t>
                      </a:r>
                      <a:r>
                        <a:rPr lang="en-US" sz="1000" b="0" baseline="0" dirty="0" smtClean="0">
                          <a:solidFill>
                            <a:srgbClr val="00B040"/>
                          </a:solidFill>
                          <a:latin typeface="Graphik Regular"/>
                          <a:ea typeface="Zapf Dingbats"/>
                          <a:cs typeface="Graphik Regular"/>
                          <a:sym typeface="Zapf Dingbats"/>
                        </a:rPr>
                        <a:t> </a:t>
                      </a:r>
                      <a:r>
                        <a:rPr lang="en-US" sz="1000" b="1" dirty="0" smtClean="0">
                          <a:solidFill>
                            <a:schemeClr val="tx1">
                              <a:lumMod val="50000"/>
                            </a:schemeClr>
                          </a:solidFill>
                          <a:latin typeface="Graphik Regular"/>
                          <a:cs typeface="Graphik Regular"/>
                        </a:rPr>
                        <a:t>Included</a:t>
                      </a:r>
                      <a:endParaRPr lang="en-US" sz="1000" b="1" dirty="0">
                        <a:solidFill>
                          <a:schemeClr val="tx1">
                            <a:lumMod val="50000"/>
                          </a:schemeClr>
                        </a:solidFill>
                        <a:latin typeface="Graphik Regular"/>
                        <a:cs typeface="Graphik Regular"/>
                      </a:endParaRPr>
                    </a:p>
                  </a:txBody>
                  <a:tcPr marL="112360" marR="112360" marT="56180" marB="5618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3175" cap="flat" cmpd="sng" algn="ctr">
                      <a:solidFill>
                        <a:prstClr val="black"/>
                      </a:solidFill>
                      <a:prstDash val="solid"/>
                      <a:round/>
                      <a:headEnd type="none" w="med" len="med"/>
                      <a:tailEnd type="none" w="med" len="med"/>
                    </a:lnB>
                    <a:solidFill>
                      <a:schemeClr val="bg1"/>
                    </a:solidFill>
                  </a:tcPr>
                </a:tc>
              </a:tr>
              <a:tr h="278982">
                <a:tc vMerge="1">
                  <a:txBody>
                    <a:bodyPr/>
                    <a:lstStyle/>
                    <a:p>
                      <a:pPr marL="0" marR="0" algn="l">
                        <a:spcBef>
                          <a:spcPts val="0"/>
                        </a:spcBef>
                        <a:spcAft>
                          <a:spcPts val="0"/>
                        </a:spcAft>
                      </a:pPr>
                      <a:endParaRPr lang="en-US" sz="1600" b="0" dirty="0">
                        <a:effectLst/>
                        <a:latin typeface="Graphik Regular"/>
                        <a:ea typeface="ＭＳ 明朝"/>
                        <a:cs typeface="Graphik Regular"/>
                      </a:endParaRPr>
                    </a:p>
                  </a:txBody>
                  <a:tcPr marL="112360" marR="112360" marT="56180" marB="56180">
                    <a:lnL w="12700" cap="flat" cmpd="sng" algn="ctr">
                      <a:no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Graphik Regular"/>
                          <a:ea typeface="Helvetica"/>
                          <a:cs typeface="Graphik Regular"/>
                        </a:rPr>
                        <a:t>OWASP top 10 </a:t>
                      </a:r>
                    </a:p>
                  </a:txBody>
                  <a:tcPr marL="112360" marR="112360" marT="56180" marB="56180">
                    <a:lnR w="12700" cap="flat" cmpd="sng" algn="ctr">
                      <a:solidFill>
                        <a:scrgbClr r="0" g="0" b="0"/>
                      </a:solidFill>
                      <a:prstDash val="solid"/>
                      <a:round/>
                      <a:headEnd type="none" w="med" len="med"/>
                      <a:tailEnd type="none" w="med" len="med"/>
                    </a:lnR>
                    <a:lnT w="3175" cap="flat" cmpd="sng" algn="ctr">
                      <a:solidFill>
                        <a:prstClr val="black"/>
                      </a:solidFill>
                      <a:prstDash val="solid"/>
                      <a:round/>
                      <a:headEnd type="none" w="med" len="med"/>
                      <a:tailEnd type="none" w="med" len="med"/>
                    </a:lnT>
                    <a:lnB w="3175" cap="flat" cmpd="sng" algn="ctr">
                      <a:solidFill>
                        <a:prstClr val="black"/>
                      </a:solidFill>
                      <a:prstDash val="solid"/>
                      <a:round/>
                      <a:headEnd type="none" w="med" len="med"/>
                      <a:tailEnd type="none" w="med" len="med"/>
                    </a:lnB>
                    <a:solidFill>
                      <a:schemeClr val="bg1"/>
                    </a:solidFill>
                  </a:tcPr>
                </a:tc>
                <a:tc>
                  <a:txBody>
                    <a:bodyPr/>
                    <a:lstStyle/>
                    <a:p>
                      <a:pPr algn="ctr"/>
                      <a:r>
                        <a:rPr lang="en-US" sz="1000" b="0" dirty="0" smtClean="0">
                          <a:solidFill>
                            <a:srgbClr val="00B040"/>
                          </a:solidFill>
                          <a:latin typeface="Graphik Regular"/>
                          <a:ea typeface="Zapf Dingbats"/>
                          <a:cs typeface="Graphik Regular"/>
                          <a:sym typeface="Zapf Dingbats"/>
                        </a:rPr>
                        <a:t>✔  </a:t>
                      </a:r>
                      <a:r>
                        <a:rPr lang="en-US" sz="1000" b="1" dirty="0" smtClean="0">
                          <a:solidFill>
                            <a:schemeClr val="tx1">
                              <a:lumMod val="50000"/>
                            </a:schemeClr>
                          </a:solidFill>
                          <a:latin typeface="Graphik Regular"/>
                          <a:cs typeface="Graphik Regular"/>
                        </a:rPr>
                        <a:t>Included</a:t>
                      </a:r>
                      <a:endParaRPr lang="en-US" sz="1000" b="1" dirty="0">
                        <a:solidFill>
                          <a:schemeClr val="tx1">
                            <a:lumMod val="50000"/>
                          </a:schemeClr>
                        </a:solidFill>
                        <a:latin typeface="Graphik Regular"/>
                        <a:cs typeface="Graphik Regular"/>
                      </a:endParaRPr>
                    </a:p>
                  </a:txBody>
                  <a:tcPr marL="112360" marR="112360" marT="56180" marB="5618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black"/>
                      </a:solidFill>
                      <a:prstDash val="solid"/>
                      <a:round/>
                      <a:headEnd type="none" w="med" len="med"/>
                      <a:tailEnd type="none" w="med" len="med"/>
                    </a:lnT>
                    <a:lnB w="3175" cap="flat" cmpd="sng" algn="ctr">
                      <a:solidFill>
                        <a:prstClr val="black"/>
                      </a:solidFill>
                      <a:prstDash val="solid"/>
                      <a:round/>
                      <a:headEnd type="none" w="med" len="med"/>
                      <a:tailEnd type="none" w="med" len="med"/>
                    </a:lnB>
                    <a:solidFill>
                      <a:schemeClr val="bg1"/>
                    </a:solidFill>
                  </a:tcPr>
                </a:tc>
              </a:tr>
              <a:tr h="278982">
                <a:tc vMerge="1">
                  <a:txBody>
                    <a:bodyPr/>
                    <a:lstStyle/>
                    <a:p>
                      <a:pPr marL="0" marR="0" algn="l">
                        <a:spcBef>
                          <a:spcPts val="0"/>
                        </a:spcBef>
                        <a:spcAft>
                          <a:spcPts val="0"/>
                        </a:spcAft>
                      </a:pPr>
                      <a:endParaRPr lang="en-US" sz="1600" b="0" dirty="0">
                        <a:effectLst/>
                        <a:latin typeface="Graphik Regular"/>
                        <a:ea typeface="ＭＳ 明朝"/>
                        <a:cs typeface="Graphik Regular"/>
                      </a:endParaRPr>
                    </a:p>
                  </a:txBody>
                  <a:tcPr marL="112360" marR="112360" marT="56180" marB="56180">
                    <a:lnL w="12700" cap="flat" cmpd="sng" algn="ctr">
                      <a:no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Graphik Regular"/>
                          <a:ea typeface="Helvetica"/>
                          <a:cs typeface="Graphik Regular"/>
                        </a:rPr>
                        <a:t>Internal and external security audits</a:t>
                      </a:r>
                      <a:endParaRPr lang="en-US" sz="1000" dirty="0" smtClean="0">
                        <a:solidFill>
                          <a:schemeClr val="tx1"/>
                        </a:solidFill>
                        <a:effectLst/>
                        <a:latin typeface="Graphik Regular"/>
                        <a:ea typeface="ＭＳ 明朝"/>
                        <a:cs typeface="Graphik Regular"/>
                      </a:endParaRPr>
                    </a:p>
                  </a:txBody>
                  <a:tcPr marL="112360" marR="112360" marT="56180" marB="56180">
                    <a:lnR w="12700" cap="flat" cmpd="sng" algn="ctr">
                      <a:solidFill>
                        <a:scrgbClr r="0" g="0" b="0"/>
                      </a:solidFill>
                      <a:prstDash val="solid"/>
                      <a:round/>
                      <a:headEnd type="none" w="med" len="med"/>
                      <a:tailEnd type="none" w="med" len="med"/>
                    </a:lnR>
                    <a:lnT w="3175" cap="flat" cmpd="sng" algn="ctr">
                      <a:solidFill>
                        <a:prstClr val="black"/>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1000" b="0" dirty="0" smtClean="0">
                          <a:solidFill>
                            <a:srgbClr val="00B040"/>
                          </a:solidFill>
                          <a:latin typeface="Graphik Regular"/>
                          <a:ea typeface="Zapf Dingbats"/>
                          <a:cs typeface="Graphik Regular"/>
                          <a:sym typeface="Zapf Dingbats"/>
                        </a:rPr>
                        <a:t>✔ </a:t>
                      </a:r>
                      <a:r>
                        <a:rPr lang="en-US" sz="1000" b="0" baseline="0" dirty="0" smtClean="0">
                          <a:solidFill>
                            <a:srgbClr val="00B040"/>
                          </a:solidFill>
                          <a:latin typeface="Graphik Regular"/>
                          <a:ea typeface="Zapf Dingbats"/>
                          <a:cs typeface="Graphik Regular"/>
                          <a:sym typeface="Zapf Dingbats"/>
                        </a:rPr>
                        <a:t> </a:t>
                      </a:r>
                      <a:r>
                        <a:rPr lang="en-US" sz="1000" b="1" dirty="0" smtClean="0">
                          <a:solidFill>
                            <a:schemeClr val="tx1">
                              <a:lumMod val="50000"/>
                            </a:schemeClr>
                          </a:solidFill>
                          <a:latin typeface="Graphik Regular"/>
                          <a:cs typeface="Graphik Regular"/>
                        </a:rPr>
                        <a:t>Included</a:t>
                      </a:r>
                      <a:endParaRPr lang="en-US" sz="1000" b="1" dirty="0">
                        <a:solidFill>
                          <a:schemeClr val="tx1">
                            <a:lumMod val="50000"/>
                          </a:schemeClr>
                        </a:solidFill>
                        <a:latin typeface="Graphik Regular"/>
                        <a:cs typeface="Graphik Regular"/>
                      </a:endParaRPr>
                    </a:p>
                  </a:txBody>
                  <a:tcPr marL="112360" marR="112360" marT="56180" marB="5618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black"/>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r h="278982">
                <a:tc rowSpan="4">
                  <a:txBody>
                    <a:bodyPr/>
                    <a:lstStyle/>
                    <a:p>
                      <a:pPr marL="0" marR="0" algn="l">
                        <a:spcBef>
                          <a:spcPts val="0"/>
                        </a:spcBef>
                        <a:spcAft>
                          <a:spcPts val="0"/>
                        </a:spcAft>
                      </a:pPr>
                      <a:r>
                        <a:rPr lang="en-US" sz="1300" b="1" kern="1200" dirty="0" smtClean="0">
                          <a:solidFill>
                            <a:srgbClr val="000000"/>
                          </a:solidFill>
                          <a:effectLst/>
                          <a:latin typeface="Graphik Medium"/>
                          <a:ea typeface="Helvetica"/>
                          <a:cs typeface="Graphik Medium"/>
                        </a:rPr>
                        <a:t>Cloud services</a:t>
                      </a:r>
                      <a:endParaRPr lang="en-US" sz="1300" b="1" dirty="0">
                        <a:effectLst/>
                        <a:latin typeface="Graphik Medium"/>
                        <a:ea typeface="ＭＳ 明朝"/>
                        <a:cs typeface="Graphik Medium"/>
                      </a:endParaRPr>
                    </a:p>
                  </a:txBody>
                  <a:tcPr marL="112360" marR="112360" marT="56180" marB="56180">
                    <a:lnL w="12700" cap="flat" cmpd="sng" algn="ctr">
                      <a:no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marL="0" marR="0" algn="l">
                        <a:spcBef>
                          <a:spcPts val="0"/>
                        </a:spcBef>
                        <a:spcAft>
                          <a:spcPts val="0"/>
                        </a:spcAft>
                      </a:pPr>
                      <a:r>
                        <a:rPr lang="en-US" sz="1000" kern="1200" dirty="0" smtClean="0">
                          <a:solidFill>
                            <a:schemeClr val="tx1"/>
                          </a:solidFill>
                          <a:effectLst/>
                          <a:latin typeface="Graphik Regular"/>
                          <a:ea typeface="Helvetica"/>
                          <a:cs typeface="Graphik Regular"/>
                        </a:rPr>
                        <a:t>AAA</a:t>
                      </a:r>
                      <a:r>
                        <a:rPr lang="en-US" sz="1000" kern="1200" baseline="0" dirty="0" smtClean="0">
                          <a:solidFill>
                            <a:schemeClr val="tx1"/>
                          </a:solidFill>
                          <a:effectLst/>
                          <a:latin typeface="Graphik Regular"/>
                          <a:ea typeface="Helvetica"/>
                          <a:cs typeface="Graphik Regular"/>
                        </a:rPr>
                        <a:t> (Authentication, Authorization, Accounting)</a:t>
                      </a:r>
                      <a:endParaRPr lang="en-US" sz="1000" dirty="0">
                        <a:solidFill>
                          <a:schemeClr val="tx1"/>
                        </a:solidFill>
                        <a:effectLst/>
                        <a:latin typeface="Graphik Regular"/>
                        <a:ea typeface="ＭＳ 明朝"/>
                        <a:cs typeface="Graphik Regular"/>
                      </a:endParaRPr>
                    </a:p>
                  </a:txBody>
                  <a:tcPr marL="112360" marR="112360" marT="56180" marB="5618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3175" cap="flat" cmpd="sng" algn="ctr">
                      <a:solidFill>
                        <a:prstClr val="black"/>
                      </a:solidFill>
                      <a:prstDash val="solid"/>
                      <a:round/>
                      <a:headEnd type="none" w="med" len="med"/>
                      <a:tailEnd type="none" w="med" len="med"/>
                    </a:lnB>
                    <a:solidFill>
                      <a:schemeClr val="bg1"/>
                    </a:solidFill>
                  </a:tcPr>
                </a:tc>
                <a:tc>
                  <a:txBody>
                    <a:bodyPr/>
                    <a:lstStyle/>
                    <a:p>
                      <a:pPr algn="ctr"/>
                      <a:r>
                        <a:rPr lang="en-US" sz="1000" b="0" dirty="0" smtClean="0">
                          <a:solidFill>
                            <a:srgbClr val="00B040"/>
                          </a:solidFill>
                          <a:latin typeface="Graphik Regular"/>
                          <a:ea typeface="Zapf Dingbats"/>
                          <a:cs typeface="Graphik Regular"/>
                          <a:sym typeface="Zapf Dingbats"/>
                        </a:rPr>
                        <a:t>✔  </a:t>
                      </a:r>
                      <a:r>
                        <a:rPr lang="en-US" sz="1000" b="1" dirty="0" smtClean="0">
                          <a:solidFill>
                            <a:schemeClr val="tx1">
                              <a:lumMod val="50000"/>
                            </a:schemeClr>
                          </a:solidFill>
                          <a:latin typeface="Graphik Regular"/>
                          <a:cs typeface="Graphik Regular"/>
                        </a:rPr>
                        <a:t>Included</a:t>
                      </a:r>
                      <a:endParaRPr lang="en-US" sz="1000" b="1" dirty="0">
                        <a:solidFill>
                          <a:schemeClr val="tx1">
                            <a:lumMod val="50000"/>
                          </a:schemeClr>
                        </a:solidFill>
                        <a:latin typeface="Graphik Regular"/>
                        <a:cs typeface="Graphik Regular"/>
                      </a:endParaRPr>
                    </a:p>
                  </a:txBody>
                  <a:tcPr marL="112360" marR="112360" marT="56180" marB="5618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3175" cap="flat" cmpd="sng" algn="ctr">
                      <a:solidFill>
                        <a:prstClr val="black"/>
                      </a:solidFill>
                      <a:prstDash val="solid"/>
                      <a:round/>
                      <a:headEnd type="none" w="med" len="med"/>
                      <a:tailEnd type="none" w="med" len="med"/>
                    </a:lnB>
                    <a:solidFill>
                      <a:schemeClr val="bg1"/>
                    </a:solidFill>
                  </a:tcPr>
                </a:tc>
              </a:tr>
              <a:tr h="278982">
                <a:tc vMerge="1">
                  <a:txBody>
                    <a:bodyPr/>
                    <a:lstStyle/>
                    <a:p>
                      <a:endParaRPr lang="en-US"/>
                    </a:p>
                  </a:txBody>
                  <a:tcPr/>
                </a:tc>
                <a:tc>
                  <a:txBody>
                    <a:bodyPr/>
                    <a:lstStyle/>
                    <a:p>
                      <a:pPr marL="0" marR="0" algn="l">
                        <a:spcBef>
                          <a:spcPts val="0"/>
                        </a:spcBef>
                        <a:spcAft>
                          <a:spcPts val="0"/>
                        </a:spcAft>
                      </a:pPr>
                      <a:r>
                        <a:rPr lang="en-US" sz="1000" kern="1200" dirty="0" smtClean="0">
                          <a:solidFill>
                            <a:schemeClr val="tx1"/>
                          </a:solidFill>
                          <a:effectLst/>
                          <a:latin typeface="Graphik Regular"/>
                          <a:ea typeface="Helvetica"/>
                          <a:cs typeface="Graphik Regular"/>
                        </a:rPr>
                        <a:t>API Security</a:t>
                      </a:r>
                      <a:endParaRPr lang="en-US" sz="1000" dirty="0">
                        <a:solidFill>
                          <a:schemeClr val="tx1"/>
                        </a:solidFill>
                        <a:effectLst/>
                        <a:latin typeface="Graphik Regular"/>
                        <a:ea typeface="ＭＳ 明朝"/>
                        <a:cs typeface="Graphik Regular"/>
                      </a:endParaRPr>
                    </a:p>
                  </a:txBody>
                  <a:tcPr marL="112360" marR="112360" marT="56180" marB="56180">
                    <a:lnR w="12700" cap="flat" cmpd="sng" algn="ctr">
                      <a:solidFill>
                        <a:scrgbClr r="0" g="0" b="0"/>
                      </a:solidFill>
                      <a:prstDash val="solid"/>
                      <a:round/>
                      <a:headEnd type="none" w="med" len="med"/>
                      <a:tailEnd type="none" w="med" len="med"/>
                    </a:lnR>
                    <a:lnT w="3175" cap="flat" cmpd="sng" algn="ctr">
                      <a:solidFill>
                        <a:prstClr val="black"/>
                      </a:solidFill>
                      <a:prstDash val="solid"/>
                      <a:round/>
                      <a:headEnd type="none" w="med" len="med"/>
                      <a:tailEnd type="none" w="med" len="med"/>
                    </a:lnT>
                    <a:lnB w="3175" cap="flat" cmpd="sng" algn="ctr">
                      <a:solidFill>
                        <a:prstClr val="black"/>
                      </a:solidFill>
                      <a:prstDash val="solid"/>
                      <a:round/>
                      <a:headEnd type="none" w="med" len="med"/>
                      <a:tailEnd type="none" w="med" len="med"/>
                    </a:lnB>
                    <a:solidFill>
                      <a:schemeClr val="bg1"/>
                    </a:solidFill>
                  </a:tcPr>
                </a:tc>
                <a:tc>
                  <a:txBody>
                    <a:bodyPr/>
                    <a:lstStyle/>
                    <a:p>
                      <a:pPr algn="ctr"/>
                      <a:r>
                        <a:rPr lang="en-US" sz="1000" b="0" dirty="0" smtClean="0">
                          <a:solidFill>
                            <a:srgbClr val="00B040"/>
                          </a:solidFill>
                          <a:latin typeface="Graphik Regular"/>
                          <a:ea typeface="Zapf Dingbats"/>
                          <a:cs typeface="Graphik Regular"/>
                          <a:sym typeface="Zapf Dingbats"/>
                        </a:rPr>
                        <a:t>✔ </a:t>
                      </a:r>
                      <a:r>
                        <a:rPr lang="en-US" sz="1000" b="0" baseline="0" dirty="0" smtClean="0">
                          <a:solidFill>
                            <a:srgbClr val="00B040"/>
                          </a:solidFill>
                          <a:latin typeface="Graphik Regular"/>
                          <a:ea typeface="Zapf Dingbats"/>
                          <a:cs typeface="Graphik Regular"/>
                          <a:sym typeface="Zapf Dingbats"/>
                        </a:rPr>
                        <a:t> </a:t>
                      </a:r>
                      <a:r>
                        <a:rPr lang="en-US" sz="1000" b="1" dirty="0" smtClean="0">
                          <a:solidFill>
                            <a:schemeClr val="tx1">
                              <a:lumMod val="50000"/>
                            </a:schemeClr>
                          </a:solidFill>
                          <a:latin typeface="Graphik Regular"/>
                          <a:cs typeface="Graphik Regular"/>
                        </a:rPr>
                        <a:t>Included</a:t>
                      </a:r>
                      <a:endParaRPr lang="en-US" sz="1000" b="1" dirty="0">
                        <a:solidFill>
                          <a:schemeClr val="tx1">
                            <a:lumMod val="50000"/>
                          </a:schemeClr>
                        </a:solidFill>
                        <a:latin typeface="Graphik Regular"/>
                        <a:cs typeface="Graphik Regular"/>
                      </a:endParaRPr>
                    </a:p>
                  </a:txBody>
                  <a:tcPr marL="112360" marR="112360" marT="56180" marB="5618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black"/>
                      </a:solidFill>
                      <a:prstDash val="solid"/>
                      <a:round/>
                      <a:headEnd type="none" w="med" len="med"/>
                      <a:tailEnd type="none" w="med" len="med"/>
                    </a:lnT>
                    <a:lnB w="3175" cap="flat" cmpd="sng" algn="ctr">
                      <a:solidFill>
                        <a:prstClr val="black"/>
                      </a:solidFill>
                      <a:prstDash val="solid"/>
                      <a:round/>
                      <a:headEnd type="none" w="med" len="med"/>
                      <a:tailEnd type="none" w="med" len="med"/>
                    </a:lnB>
                    <a:solidFill>
                      <a:schemeClr val="bg1"/>
                    </a:solidFill>
                  </a:tcPr>
                </a:tc>
              </a:tr>
              <a:tr h="278982">
                <a:tc vMerge="1">
                  <a:txBody>
                    <a:bodyPr/>
                    <a:lstStyle/>
                    <a:p>
                      <a:endParaRPr lang="en-US"/>
                    </a:p>
                  </a:txBody>
                  <a:tcPr/>
                </a:tc>
                <a:tc>
                  <a:txBody>
                    <a:bodyPr/>
                    <a:lstStyle/>
                    <a:p>
                      <a:pPr marL="0" marR="0" algn="l">
                        <a:spcBef>
                          <a:spcPts val="0"/>
                        </a:spcBef>
                        <a:spcAft>
                          <a:spcPts val="0"/>
                        </a:spcAft>
                      </a:pPr>
                      <a:r>
                        <a:rPr lang="en-US" sz="1000" kern="1200" dirty="0">
                          <a:solidFill>
                            <a:schemeClr val="tx1"/>
                          </a:solidFill>
                          <a:effectLst/>
                          <a:latin typeface="Graphik Regular"/>
                          <a:ea typeface="Helvetica"/>
                          <a:cs typeface="Graphik Regular"/>
                        </a:rPr>
                        <a:t>3</a:t>
                      </a:r>
                      <a:r>
                        <a:rPr lang="en-US" sz="1000" kern="1200" baseline="30000" dirty="0">
                          <a:solidFill>
                            <a:schemeClr val="tx1"/>
                          </a:solidFill>
                          <a:effectLst/>
                          <a:latin typeface="Graphik Regular"/>
                          <a:ea typeface="Helvetica"/>
                          <a:cs typeface="Graphik Regular"/>
                        </a:rPr>
                        <a:t>rd</a:t>
                      </a:r>
                      <a:r>
                        <a:rPr lang="en-US" sz="1000" kern="1200" dirty="0">
                          <a:solidFill>
                            <a:schemeClr val="tx1"/>
                          </a:solidFill>
                          <a:effectLst/>
                          <a:latin typeface="Graphik Regular"/>
                          <a:ea typeface="Helvetica"/>
                          <a:cs typeface="Graphik Regular"/>
                        </a:rPr>
                        <a:t> party device </a:t>
                      </a:r>
                      <a:r>
                        <a:rPr lang="en-US" sz="1000" kern="1200" dirty="0" smtClean="0">
                          <a:solidFill>
                            <a:schemeClr val="tx1"/>
                          </a:solidFill>
                          <a:effectLst/>
                          <a:latin typeface="Graphik Regular"/>
                          <a:ea typeface="Helvetica"/>
                          <a:cs typeface="Graphik Regular"/>
                        </a:rPr>
                        <a:t>discovery and mutual</a:t>
                      </a:r>
                      <a:r>
                        <a:rPr lang="en-US" sz="1000" kern="1200" baseline="0" dirty="0" smtClean="0">
                          <a:solidFill>
                            <a:schemeClr val="tx1"/>
                          </a:solidFill>
                          <a:effectLst/>
                          <a:latin typeface="Graphik Regular"/>
                          <a:ea typeface="Helvetica"/>
                          <a:cs typeface="Graphik Regular"/>
                        </a:rPr>
                        <a:t> authentication</a:t>
                      </a:r>
                      <a:endParaRPr lang="en-US" sz="1000" dirty="0">
                        <a:solidFill>
                          <a:schemeClr val="tx1"/>
                        </a:solidFill>
                        <a:effectLst/>
                        <a:latin typeface="Graphik Regular"/>
                        <a:ea typeface="ＭＳ 明朝"/>
                        <a:cs typeface="Graphik Regular"/>
                      </a:endParaRPr>
                    </a:p>
                  </a:txBody>
                  <a:tcPr marL="112360" marR="112360" marT="56180" marB="56180">
                    <a:lnR w="12700" cap="flat" cmpd="sng" algn="ctr">
                      <a:solidFill>
                        <a:scrgbClr r="0" g="0" b="0"/>
                      </a:solidFill>
                      <a:prstDash val="solid"/>
                      <a:round/>
                      <a:headEnd type="none" w="med" len="med"/>
                      <a:tailEnd type="none" w="med" len="med"/>
                    </a:lnR>
                    <a:lnT w="3175" cap="flat" cmpd="sng" algn="ctr">
                      <a:solidFill>
                        <a:prstClr val="black"/>
                      </a:solidFill>
                      <a:prstDash val="solid"/>
                      <a:round/>
                      <a:headEnd type="none" w="med" len="med"/>
                      <a:tailEnd type="none" w="med" len="med"/>
                    </a:lnT>
                    <a:lnB w="3175" cap="flat" cmpd="sng" algn="ctr">
                      <a:solidFill>
                        <a:prstClr val="black"/>
                      </a:solidFill>
                      <a:prstDash val="solid"/>
                      <a:round/>
                      <a:headEnd type="none" w="med" len="med"/>
                      <a:tailEnd type="none" w="med" len="med"/>
                    </a:lnB>
                    <a:solidFill>
                      <a:schemeClr val="bg1"/>
                    </a:solidFill>
                  </a:tcPr>
                </a:tc>
                <a:tc>
                  <a:txBody>
                    <a:bodyPr/>
                    <a:lstStyle/>
                    <a:p>
                      <a:pPr algn="ctr"/>
                      <a:r>
                        <a:rPr lang="en-US" sz="1000" b="0" dirty="0" smtClean="0">
                          <a:solidFill>
                            <a:srgbClr val="00B040"/>
                          </a:solidFill>
                          <a:latin typeface="Graphik Regular"/>
                          <a:ea typeface="Zapf Dingbats"/>
                          <a:cs typeface="Graphik Regular"/>
                          <a:sym typeface="Zapf Dingbats"/>
                        </a:rPr>
                        <a:t>✔ </a:t>
                      </a:r>
                      <a:r>
                        <a:rPr lang="en-US" sz="1000" b="0" baseline="0" dirty="0" smtClean="0">
                          <a:solidFill>
                            <a:srgbClr val="00B040"/>
                          </a:solidFill>
                          <a:latin typeface="Graphik Regular"/>
                          <a:ea typeface="Zapf Dingbats"/>
                          <a:cs typeface="Graphik Regular"/>
                          <a:sym typeface="Zapf Dingbats"/>
                        </a:rPr>
                        <a:t> </a:t>
                      </a:r>
                      <a:r>
                        <a:rPr lang="en-US" sz="1000" b="1" dirty="0" smtClean="0">
                          <a:solidFill>
                            <a:schemeClr val="tx1">
                              <a:lumMod val="50000"/>
                            </a:schemeClr>
                          </a:solidFill>
                          <a:latin typeface="Graphik Regular"/>
                          <a:cs typeface="Graphik Regular"/>
                        </a:rPr>
                        <a:t>Included</a:t>
                      </a:r>
                      <a:endParaRPr lang="en-US" sz="1000" b="1" dirty="0">
                        <a:solidFill>
                          <a:schemeClr val="tx1">
                            <a:lumMod val="50000"/>
                          </a:schemeClr>
                        </a:solidFill>
                        <a:latin typeface="Graphik Regular"/>
                        <a:cs typeface="Graphik Regular"/>
                      </a:endParaRPr>
                    </a:p>
                  </a:txBody>
                  <a:tcPr marL="112360" marR="112360" marT="56180" marB="5618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black"/>
                      </a:solidFill>
                      <a:prstDash val="solid"/>
                      <a:round/>
                      <a:headEnd type="none" w="med" len="med"/>
                      <a:tailEnd type="none" w="med" len="med"/>
                    </a:lnT>
                    <a:lnB w="3175" cap="flat" cmpd="sng" algn="ctr">
                      <a:solidFill>
                        <a:prstClr val="black"/>
                      </a:solidFill>
                      <a:prstDash val="solid"/>
                      <a:round/>
                      <a:headEnd type="none" w="med" len="med"/>
                      <a:tailEnd type="none" w="med" len="med"/>
                    </a:lnB>
                    <a:solidFill>
                      <a:schemeClr val="bg1"/>
                    </a:solidFill>
                  </a:tcPr>
                </a:tc>
              </a:tr>
              <a:tr h="278982">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Graphik Regular"/>
                          <a:ea typeface="Helvetica"/>
                          <a:cs typeface="Graphik Regular"/>
                        </a:rPr>
                        <a:t>Data privacy management</a:t>
                      </a:r>
                      <a:r>
                        <a:rPr lang="en-US" sz="1000" kern="1200" dirty="0" smtClean="0">
                          <a:solidFill>
                            <a:schemeClr val="tx1"/>
                          </a:solidFill>
                          <a:effectLst/>
                          <a:latin typeface="Graphik Regular"/>
                          <a:ea typeface="ＭＳ 明朝"/>
                          <a:cs typeface="Graphik Regular"/>
                        </a:rPr>
                        <a:t>,</a:t>
                      </a:r>
                      <a:r>
                        <a:rPr lang="en-US" sz="1000" kern="1200" baseline="0" dirty="0" smtClean="0">
                          <a:solidFill>
                            <a:schemeClr val="tx1"/>
                          </a:solidFill>
                          <a:effectLst/>
                          <a:latin typeface="Graphik Regular"/>
                          <a:ea typeface="ＭＳ 明朝"/>
                          <a:cs typeface="Graphik Regular"/>
                        </a:rPr>
                        <a:t> </a:t>
                      </a:r>
                      <a:r>
                        <a:rPr lang="en-US" sz="1000" kern="1200" baseline="0" dirty="0" smtClean="0">
                          <a:solidFill>
                            <a:schemeClr val="tx1"/>
                          </a:solidFill>
                          <a:effectLst/>
                          <a:latin typeface="Graphik Regular"/>
                          <a:ea typeface="Helvetica"/>
                          <a:cs typeface="Graphik Regular"/>
                        </a:rPr>
                        <a:t>i</a:t>
                      </a:r>
                      <a:r>
                        <a:rPr lang="en-US" sz="1000" kern="1200" dirty="0" smtClean="0">
                          <a:solidFill>
                            <a:schemeClr val="tx1"/>
                          </a:solidFill>
                          <a:effectLst/>
                          <a:latin typeface="Graphik Regular"/>
                          <a:ea typeface="Helvetica"/>
                          <a:cs typeface="Graphik Regular"/>
                        </a:rPr>
                        <a:t>dentity, permissions, </a:t>
                      </a:r>
                    </a:p>
                  </a:txBody>
                  <a:tcPr marL="112360" marR="112360" marT="56180" marB="56180">
                    <a:lnR w="12700" cap="flat" cmpd="sng" algn="ctr">
                      <a:solidFill>
                        <a:scrgbClr r="0" g="0" b="0"/>
                      </a:solidFill>
                      <a:prstDash val="solid"/>
                      <a:round/>
                      <a:headEnd type="none" w="med" len="med"/>
                      <a:tailEnd type="none" w="med" len="med"/>
                    </a:lnR>
                    <a:lnT w="3175" cap="flat" cmpd="sng" algn="ctr">
                      <a:solidFill>
                        <a:prstClr val="black"/>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1000" b="0" dirty="0" smtClean="0">
                          <a:solidFill>
                            <a:srgbClr val="00B040"/>
                          </a:solidFill>
                          <a:latin typeface="Graphik Regular"/>
                          <a:ea typeface="Zapf Dingbats"/>
                          <a:cs typeface="Graphik Regular"/>
                          <a:sym typeface="Zapf Dingbats"/>
                        </a:rPr>
                        <a:t>✔ </a:t>
                      </a:r>
                      <a:r>
                        <a:rPr lang="en-US" sz="1000" b="0" baseline="0" dirty="0" smtClean="0">
                          <a:solidFill>
                            <a:srgbClr val="00B040"/>
                          </a:solidFill>
                          <a:latin typeface="Graphik Regular"/>
                          <a:ea typeface="Zapf Dingbats"/>
                          <a:cs typeface="Graphik Regular"/>
                          <a:sym typeface="Zapf Dingbats"/>
                        </a:rPr>
                        <a:t> </a:t>
                      </a:r>
                      <a:r>
                        <a:rPr lang="en-US" sz="1000" b="1" dirty="0" smtClean="0">
                          <a:solidFill>
                            <a:schemeClr val="tx1">
                              <a:lumMod val="50000"/>
                            </a:schemeClr>
                          </a:solidFill>
                          <a:latin typeface="Graphik Regular"/>
                          <a:cs typeface="Graphik Regular"/>
                        </a:rPr>
                        <a:t>Included</a:t>
                      </a:r>
                      <a:endParaRPr lang="en-US" sz="1000" b="1" dirty="0">
                        <a:solidFill>
                          <a:schemeClr val="tx1">
                            <a:lumMod val="50000"/>
                          </a:schemeClr>
                        </a:solidFill>
                        <a:latin typeface="Graphik Regular"/>
                        <a:cs typeface="Graphik Regular"/>
                      </a:endParaRPr>
                    </a:p>
                  </a:txBody>
                  <a:tcPr marL="112360" marR="112360" marT="56180" marB="5618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black"/>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r h="278982">
                <a:tc rowSpan="2">
                  <a:txBody>
                    <a:bodyPr/>
                    <a:lstStyle/>
                    <a:p>
                      <a:pPr marL="0" marR="0" algn="l">
                        <a:spcBef>
                          <a:spcPts val="0"/>
                        </a:spcBef>
                        <a:spcAft>
                          <a:spcPts val="0"/>
                        </a:spcAft>
                      </a:pPr>
                      <a:r>
                        <a:rPr lang="en-US" sz="1300" b="1" kern="1200" dirty="0" smtClean="0">
                          <a:solidFill>
                            <a:srgbClr val="000000"/>
                          </a:solidFill>
                          <a:effectLst/>
                          <a:latin typeface="Graphik Medium"/>
                          <a:ea typeface="Helvetica"/>
                          <a:cs typeface="Graphik Medium"/>
                        </a:rPr>
                        <a:t>Communications</a:t>
                      </a:r>
                      <a:endParaRPr lang="en-US" sz="1300" b="1" dirty="0">
                        <a:effectLst/>
                        <a:latin typeface="Graphik Medium"/>
                        <a:ea typeface="ＭＳ 明朝"/>
                        <a:cs typeface="Graphik Medium"/>
                      </a:endParaRPr>
                    </a:p>
                  </a:txBody>
                  <a:tcPr marL="112360" marR="112360" marT="56180" marB="56180">
                    <a:lnL w="12700" cap="flat" cmpd="sng" algn="ctr">
                      <a:no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algn="l">
                        <a:spcBef>
                          <a:spcPts val="0"/>
                        </a:spcBef>
                        <a:spcAft>
                          <a:spcPts val="0"/>
                        </a:spcAft>
                      </a:pPr>
                      <a:r>
                        <a:rPr lang="en-US" sz="1000" kern="1200" dirty="0" smtClean="0">
                          <a:solidFill>
                            <a:schemeClr val="tx1"/>
                          </a:solidFill>
                          <a:effectLst/>
                          <a:latin typeface="Graphik Regular"/>
                          <a:ea typeface="Helvetica"/>
                          <a:cs typeface="Graphik Regular"/>
                        </a:rPr>
                        <a:t>TLS, VPN</a:t>
                      </a:r>
                      <a:endParaRPr lang="en-US" sz="1000" dirty="0">
                        <a:solidFill>
                          <a:schemeClr val="tx1"/>
                        </a:solidFill>
                        <a:effectLst/>
                        <a:latin typeface="Graphik Regular"/>
                        <a:ea typeface="ＭＳ 明朝"/>
                        <a:cs typeface="Graphik Regular"/>
                      </a:endParaRPr>
                    </a:p>
                  </a:txBody>
                  <a:tcPr marL="112360" marR="112360" marT="56180" marB="5618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3175" cap="flat" cmpd="sng" algn="ctr">
                      <a:solidFill>
                        <a:prstClr val="black"/>
                      </a:solidFill>
                      <a:prstDash val="solid"/>
                      <a:round/>
                      <a:headEnd type="none" w="med" len="med"/>
                      <a:tailEnd type="none" w="med" len="med"/>
                    </a:lnB>
                    <a:solidFill>
                      <a:schemeClr val="bg1"/>
                    </a:solidFill>
                  </a:tcPr>
                </a:tc>
                <a:tc>
                  <a:txBody>
                    <a:bodyPr/>
                    <a:lstStyle/>
                    <a:p>
                      <a:pPr algn="ctr"/>
                      <a:r>
                        <a:rPr lang="en-US" sz="1000" b="0" dirty="0" smtClean="0">
                          <a:solidFill>
                            <a:srgbClr val="00B040"/>
                          </a:solidFill>
                          <a:latin typeface="Graphik Regular"/>
                          <a:ea typeface="Zapf Dingbats"/>
                          <a:cs typeface="Graphik Regular"/>
                          <a:sym typeface="Zapf Dingbats"/>
                        </a:rPr>
                        <a:t>✔  </a:t>
                      </a:r>
                      <a:r>
                        <a:rPr lang="en-US" sz="1000" b="1" dirty="0" smtClean="0">
                          <a:solidFill>
                            <a:schemeClr val="tx1">
                              <a:lumMod val="50000"/>
                            </a:schemeClr>
                          </a:solidFill>
                          <a:latin typeface="Graphik Regular"/>
                          <a:cs typeface="Graphik Regular"/>
                        </a:rPr>
                        <a:t>Included</a:t>
                      </a:r>
                      <a:endParaRPr lang="en-US" sz="1000" b="1" dirty="0">
                        <a:solidFill>
                          <a:schemeClr val="tx1">
                            <a:lumMod val="50000"/>
                          </a:schemeClr>
                        </a:solidFill>
                        <a:latin typeface="Graphik Regular"/>
                        <a:cs typeface="Graphik Regular"/>
                      </a:endParaRPr>
                    </a:p>
                  </a:txBody>
                  <a:tcPr marL="112360" marR="112360" marT="56180" marB="5618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3175" cap="flat" cmpd="sng" algn="ctr">
                      <a:solidFill>
                        <a:prstClr val="black"/>
                      </a:solidFill>
                      <a:prstDash val="solid"/>
                      <a:round/>
                      <a:headEnd type="none" w="med" len="med"/>
                      <a:tailEnd type="none" w="med" len="med"/>
                    </a:lnB>
                    <a:solidFill>
                      <a:schemeClr val="bg1"/>
                    </a:solidFill>
                  </a:tcPr>
                </a:tc>
              </a:tr>
              <a:tr h="278982">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Graphik Regular"/>
                          <a:ea typeface="Helvetica"/>
                          <a:cs typeface="Graphik Regular"/>
                        </a:rPr>
                        <a:t>DTLS Application level security; BLE session security</a:t>
                      </a:r>
                      <a:endParaRPr lang="en-US" sz="1000" dirty="0" smtClean="0">
                        <a:solidFill>
                          <a:schemeClr val="tx1"/>
                        </a:solidFill>
                        <a:effectLst/>
                        <a:latin typeface="Graphik Regular"/>
                        <a:ea typeface="ＭＳ 明朝"/>
                        <a:cs typeface="Graphik Regular"/>
                      </a:endParaRPr>
                    </a:p>
                  </a:txBody>
                  <a:tcPr marL="112360" marR="112360" marT="56180" marB="56180">
                    <a:lnR w="12700" cap="flat" cmpd="sng" algn="ctr">
                      <a:solidFill>
                        <a:scrgbClr r="0" g="0" b="0"/>
                      </a:solidFill>
                      <a:prstDash val="solid"/>
                      <a:round/>
                      <a:headEnd type="none" w="med" len="med"/>
                      <a:tailEnd type="none" w="med" len="med"/>
                    </a:lnR>
                    <a:lnT w="3175" cap="flat" cmpd="sng" algn="ctr">
                      <a:solidFill>
                        <a:prstClr val="black"/>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1000" b="0" dirty="0" smtClean="0">
                          <a:solidFill>
                            <a:srgbClr val="00B040"/>
                          </a:solidFill>
                          <a:latin typeface="Graphik Regular"/>
                          <a:ea typeface="Zapf Dingbats"/>
                          <a:cs typeface="Graphik Regular"/>
                          <a:sym typeface="Zapf Dingbats"/>
                        </a:rPr>
                        <a:t>✔ </a:t>
                      </a:r>
                      <a:r>
                        <a:rPr lang="en-US" sz="1000" b="0" baseline="0" dirty="0" smtClean="0">
                          <a:solidFill>
                            <a:srgbClr val="00B040"/>
                          </a:solidFill>
                          <a:latin typeface="Graphik Regular"/>
                          <a:ea typeface="Zapf Dingbats"/>
                          <a:cs typeface="Graphik Regular"/>
                          <a:sym typeface="Zapf Dingbats"/>
                        </a:rPr>
                        <a:t> </a:t>
                      </a:r>
                      <a:r>
                        <a:rPr lang="en-US" sz="1000" b="1" dirty="0" smtClean="0">
                          <a:solidFill>
                            <a:schemeClr val="tx1">
                              <a:lumMod val="50000"/>
                            </a:schemeClr>
                          </a:solidFill>
                          <a:latin typeface="Graphik Regular"/>
                          <a:cs typeface="Graphik Regular"/>
                        </a:rPr>
                        <a:t>Included</a:t>
                      </a:r>
                      <a:endParaRPr lang="en-US" sz="1000" b="1" dirty="0">
                        <a:solidFill>
                          <a:schemeClr val="tx1">
                            <a:lumMod val="50000"/>
                          </a:schemeClr>
                        </a:solidFill>
                        <a:latin typeface="Graphik Regular"/>
                        <a:cs typeface="Graphik Regular"/>
                      </a:endParaRPr>
                    </a:p>
                  </a:txBody>
                  <a:tcPr marL="112360" marR="112360" marT="56180" marB="5618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black"/>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r h="278982">
                <a:tc rowSpan="2">
                  <a:txBody>
                    <a:bodyPr/>
                    <a:lstStyle/>
                    <a:p>
                      <a:pPr marL="0" marR="0" algn="l">
                        <a:spcBef>
                          <a:spcPts val="0"/>
                        </a:spcBef>
                        <a:spcAft>
                          <a:spcPts val="0"/>
                        </a:spcAft>
                      </a:pPr>
                      <a:r>
                        <a:rPr lang="en-US" sz="1300" b="1" dirty="0" smtClean="0">
                          <a:effectLst/>
                          <a:latin typeface="Graphik Medium"/>
                          <a:ea typeface="ＭＳ 明朝"/>
                          <a:cs typeface="Graphik Medium"/>
                        </a:rPr>
                        <a:t>Applications</a:t>
                      </a:r>
                      <a:endParaRPr lang="en-US" sz="1300" b="1" dirty="0">
                        <a:effectLst/>
                        <a:latin typeface="Graphik Medium"/>
                        <a:ea typeface="ＭＳ 明朝"/>
                        <a:cs typeface="Graphik Medium"/>
                      </a:endParaRPr>
                    </a:p>
                  </a:txBody>
                  <a:tcPr marL="112360" marR="112360" marT="56180" marB="56180">
                    <a:lnL w="12700" cap="flat" cmpd="sng" algn="ctr">
                      <a:no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l">
                        <a:spcBef>
                          <a:spcPts val="0"/>
                        </a:spcBef>
                        <a:spcAft>
                          <a:spcPts val="0"/>
                        </a:spcAft>
                      </a:pPr>
                      <a:r>
                        <a:rPr lang="en-US" sz="1000" dirty="0" smtClean="0">
                          <a:solidFill>
                            <a:schemeClr val="tx1"/>
                          </a:solidFill>
                          <a:effectLst/>
                          <a:latin typeface="Graphik Regular"/>
                          <a:ea typeface="ＭＳ 明朝"/>
                          <a:cs typeface="Graphik Regular"/>
                        </a:rPr>
                        <a:t>Key and secure app data encryption and storage</a:t>
                      </a:r>
                      <a:endParaRPr lang="en-US" sz="1000" dirty="0">
                        <a:solidFill>
                          <a:schemeClr val="tx1"/>
                        </a:solidFill>
                        <a:effectLst/>
                        <a:latin typeface="Graphik Regular"/>
                        <a:ea typeface="ＭＳ 明朝"/>
                        <a:cs typeface="Graphik Regular"/>
                      </a:endParaRPr>
                    </a:p>
                  </a:txBody>
                  <a:tcPr marL="112360" marR="112360" marT="56180" marB="5618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solidFill>
                  </a:tcPr>
                </a:tc>
                <a:tc>
                  <a:txBody>
                    <a:bodyPr/>
                    <a:lstStyle/>
                    <a:p>
                      <a:pPr algn="ctr"/>
                      <a:r>
                        <a:rPr lang="en-US" sz="1000" b="0" dirty="0" smtClean="0">
                          <a:solidFill>
                            <a:srgbClr val="00B040"/>
                          </a:solidFill>
                          <a:latin typeface="Graphik Regular"/>
                          <a:ea typeface="Zapf Dingbats"/>
                          <a:cs typeface="Graphik Regular"/>
                          <a:sym typeface="Zapf Dingbats"/>
                        </a:rPr>
                        <a:t>✔  </a:t>
                      </a:r>
                      <a:r>
                        <a:rPr lang="en-US" sz="1000" b="1" dirty="0" smtClean="0">
                          <a:solidFill>
                            <a:schemeClr val="tx1">
                              <a:lumMod val="50000"/>
                            </a:schemeClr>
                          </a:solidFill>
                          <a:latin typeface="Graphik Regular"/>
                          <a:cs typeface="Graphik Regular"/>
                        </a:rPr>
                        <a:t>Included</a:t>
                      </a:r>
                      <a:endParaRPr lang="en-US" sz="1000" b="1" dirty="0">
                        <a:solidFill>
                          <a:schemeClr val="tx1">
                            <a:lumMod val="50000"/>
                          </a:schemeClr>
                        </a:solidFill>
                        <a:latin typeface="Graphik Regular"/>
                        <a:cs typeface="Graphik Regular"/>
                      </a:endParaRPr>
                    </a:p>
                  </a:txBody>
                  <a:tcPr marL="112360" marR="112360" marT="56180" marB="5618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solidFill>
                  </a:tcPr>
                </a:tc>
              </a:tr>
              <a:tr h="278982">
                <a:tc vMerge="1">
                  <a:txBody>
                    <a:bodyPr/>
                    <a:lstStyle/>
                    <a:p>
                      <a:pPr marL="0" marR="0" algn="l">
                        <a:spcBef>
                          <a:spcPts val="0"/>
                        </a:spcBef>
                        <a:spcAft>
                          <a:spcPts val="0"/>
                        </a:spcAft>
                      </a:pPr>
                      <a:endParaRPr lang="en-US" sz="2200" dirty="0">
                        <a:effectLst/>
                        <a:latin typeface="Arial"/>
                        <a:ea typeface="ＭＳ 明朝"/>
                        <a:cs typeface="Arial"/>
                      </a:endParaRPr>
                    </a:p>
                  </a:txBody>
                  <a:tcPr marL="112360" marR="112360" marT="56180" marB="56180">
                    <a:lnL w="12700" cap="flat" cmpd="sng" algn="ctr">
                      <a:no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algn="l">
                        <a:spcBef>
                          <a:spcPts val="0"/>
                        </a:spcBef>
                        <a:spcAft>
                          <a:spcPts val="0"/>
                        </a:spcAft>
                      </a:pPr>
                      <a:r>
                        <a:rPr lang="en-US" sz="1000" dirty="0" smtClean="0">
                          <a:solidFill>
                            <a:schemeClr val="tx1"/>
                          </a:solidFill>
                          <a:effectLst/>
                          <a:latin typeface="Graphik Regular"/>
                          <a:ea typeface="ＭＳ 明朝"/>
                          <a:cs typeface="Graphik Regular"/>
                        </a:rPr>
                        <a:t>2-factor authentication; OAuth2; client</a:t>
                      </a:r>
                      <a:r>
                        <a:rPr lang="en-US" sz="1000" baseline="0" dirty="0" smtClean="0">
                          <a:solidFill>
                            <a:schemeClr val="tx1"/>
                          </a:solidFill>
                          <a:effectLst/>
                          <a:latin typeface="Graphik Regular"/>
                          <a:ea typeface="ＭＳ 明朝"/>
                          <a:cs typeface="Graphik Regular"/>
                        </a:rPr>
                        <a:t> side certificates</a:t>
                      </a:r>
                      <a:endParaRPr lang="en-US" sz="1000" dirty="0">
                        <a:solidFill>
                          <a:schemeClr val="tx1"/>
                        </a:solidFill>
                        <a:effectLst/>
                        <a:latin typeface="Graphik Regular"/>
                        <a:ea typeface="ＭＳ 明朝"/>
                        <a:cs typeface="Graphik Regular"/>
                      </a:endParaRPr>
                    </a:p>
                  </a:txBody>
                  <a:tcPr marL="112360" marR="112360" marT="56180" marB="56180">
                    <a:lnR w="12700" cap="flat" cmpd="sng" algn="ctr">
                      <a:solidFill>
                        <a:scrgbClr r="0" g="0" b="0"/>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solidFill>
                  </a:tcPr>
                </a:tc>
                <a:tc>
                  <a:txBody>
                    <a:bodyPr/>
                    <a:lstStyle/>
                    <a:p>
                      <a:pPr algn="ctr"/>
                      <a:r>
                        <a:rPr lang="en-US" sz="1000" b="0" dirty="0" smtClean="0">
                          <a:solidFill>
                            <a:srgbClr val="00B040"/>
                          </a:solidFill>
                          <a:latin typeface="Graphik Regular"/>
                          <a:ea typeface="Zapf Dingbats"/>
                          <a:cs typeface="Graphik Regular"/>
                          <a:sym typeface="Zapf Dingbats"/>
                        </a:rPr>
                        <a:t>✔ </a:t>
                      </a:r>
                      <a:r>
                        <a:rPr lang="en-US" sz="1000" b="0" baseline="0" dirty="0" smtClean="0">
                          <a:solidFill>
                            <a:srgbClr val="00B040"/>
                          </a:solidFill>
                          <a:latin typeface="Graphik Regular"/>
                          <a:ea typeface="Zapf Dingbats"/>
                          <a:cs typeface="Graphik Regular"/>
                          <a:sym typeface="Zapf Dingbats"/>
                        </a:rPr>
                        <a:t> </a:t>
                      </a:r>
                      <a:r>
                        <a:rPr lang="en-US" sz="1000" b="1" dirty="0" smtClean="0">
                          <a:solidFill>
                            <a:schemeClr val="tx1">
                              <a:lumMod val="50000"/>
                            </a:schemeClr>
                          </a:solidFill>
                          <a:latin typeface="Graphik Regular"/>
                          <a:cs typeface="Graphik Regular"/>
                        </a:rPr>
                        <a:t>Included</a:t>
                      </a:r>
                      <a:endParaRPr lang="en-US" sz="1000" b="1" dirty="0">
                        <a:solidFill>
                          <a:schemeClr val="tx1">
                            <a:lumMod val="50000"/>
                          </a:schemeClr>
                        </a:solidFill>
                        <a:latin typeface="Graphik Regular"/>
                        <a:cs typeface="Graphik Regular"/>
                      </a:endParaRPr>
                    </a:p>
                  </a:txBody>
                  <a:tcPr marL="112360" marR="112360" marT="56180" marB="5618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solidFill>
                  </a:tcPr>
                </a:tc>
              </a:tr>
            </a:tbl>
          </a:graphicData>
        </a:graphic>
      </p:graphicFrame>
      <p:sp>
        <p:nvSpPr>
          <p:cNvPr id="3" name="TextBox 2"/>
          <p:cNvSpPr txBox="1"/>
          <p:nvPr/>
        </p:nvSpPr>
        <p:spPr>
          <a:xfrm>
            <a:off x="4477062" y="6386336"/>
            <a:ext cx="2421268" cy="246221"/>
          </a:xfrm>
          <a:prstGeom prst="rect">
            <a:avLst/>
          </a:prstGeom>
          <a:noFill/>
        </p:spPr>
        <p:txBody>
          <a:bodyPr wrap="square" rtlCol="0">
            <a:spAutoFit/>
          </a:bodyPr>
          <a:lstStyle/>
          <a:p>
            <a:r>
              <a:rPr lang="en-US" sz="1000" dirty="0" smtClean="0">
                <a:latin typeface="Graphik Regular"/>
                <a:cs typeface="Graphik Regular"/>
              </a:rPr>
              <a:t>* Feature list is not exhaustive</a:t>
            </a:r>
            <a:endParaRPr lang="en-US" sz="1000" dirty="0">
              <a:latin typeface="Graphik Regular"/>
              <a:cs typeface="Graphik Regular"/>
            </a:endParaRPr>
          </a:p>
        </p:txBody>
      </p:sp>
    </p:spTree>
    <p:extLst>
      <p:ext uri="{BB962C8B-B14F-4D97-AF65-F5344CB8AC3E}">
        <p14:creationId xmlns:p14="http://schemas.microsoft.com/office/powerpoint/2010/main" val="181961298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raphik Regular"/>
                <a:cs typeface="Graphik Regular"/>
              </a:rPr>
              <a:t>Samsung ARTIK</a:t>
            </a:r>
            <a:r>
              <a:rPr lang="en-US" baseline="30000" dirty="0"/>
              <a:t>™ </a:t>
            </a:r>
            <a:r>
              <a:rPr lang="en-US" dirty="0" smtClean="0"/>
              <a:t/>
            </a:r>
            <a:br>
              <a:rPr lang="en-US" dirty="0" smtClean="0"/>
            </a:br>
            <a:r>
              <a:rPr lang="en-US" dirty="0" smtClean="0">
                <a:solidFill>
                  <a:srgbClr val="ED7D31"/>
                </a:solidFill>
              </a:rPr>
              <a:t>Helpful web resources</a:t>
            </a:r>
            <a:endParaRPr lang="en-US" dirty="0">
              <a:solidFill>
                <a:schemeClr val="accent2"/>
              </a:solidFill>
            </a:endParaRPr>
          </a:p>
        </p:txBody>
      </p:sp>
      <p:sp>
        <p:nvSpPr>
          <p:cNvPr id="3" name="Content Placeholder 2"/>
          <p:cNvSpPr>
            <a:spLocks noGrp="1"/>
          </p:cNvSpPr>
          <p:nvPr>
            <p:ph idx="1"/>
          </p:nvPr>
        </p:nvSpPr>
        <p:spPr>
          <a:xfrm>
            <a:off x="694943" y="2100505"/>
            <a:ext cx="11306557" cy="4351338"/>
          </a:xfrm>
        </p:spPr>
        <p:txBody>
          <a:bodyPr/>
          <a:lstStyle/>
          <a:p>
            <a:pPr marL="0" indent="0">
              <a:buNone/>
            </a:pPr>
            <a:r>
              <a:rPr lang="en-US" sz="2000" dirty="0" smtClean="0"/>
              <a:t>Web Documentation</a:t>
            </a:r>
            <a:r>
              <a:rPr lang="en-US" sz="2000" dirty="0"/>
              <a:t>	</a:t>
            </a:r>
            <a:r>
              <a:rPr lang="en-US" sz="2000" dirty="0">
                <a:hlinkClick r:id="rId3"/>
              </a:rPr>
              <a:t>https://developer.artik.io/documentation/</a:t>
            </a:r>
            <a:r>
              <a:rPr lang="en-US" sz="2000" dirty="0"/>
              <a:t/>
            </a:r>
            <a:br>
              <a:rPr lang="en-US" sz="2000" dirty="0"/>
            </a:br>
            <a:r>
              <a:rPr lang="en-US" sz="2000" dirty="0" smtClean="0"/>
              <a:t>Document </a:t>
            </a:r>
            <a:r>
              <a:rPr lang="en-US" sz="2000" dirty="0"/>
              <a:t>Library	</a:t>
            </a:r>
            <a:r>
              <a:rPr lang="en-US" sz="2000" dirty="0">
                <a:hlinkClick r:id="rId4"/>
              </a:rPr>
              <a:t>https://www.artik.io/library</a:t>
            </a:r>
            <a:r>
              <a:rPr lang="en-US" sz="2000" dirty="0" smtClean="0">
                <a:hlinkClick r:id="rId4"/>
              </a:rPr>
              <a:t>/</a:t>
            </a:r>
            <a:r>
              <a:rPr lang="en-US" sz="2000" dirty="0" smtClean="0"/>
              <a:t/>
            </a:r>
            <a:br>
              <a:rPr lang="en-US" sz="2000" dirty="0" smtClean="0"/>
            </a:br>
            <a:r>
              <a:rPr lang="en-US" sz="2000" dirty="0" smtClean="0"/>
              <a:t>Forums</a:t>
            </a:r>
            <a:r>
              <a:rPr lang="en-US" sz="2000" dirty="0"/>
              <a:t>	</a:t>
            </a:r>
            <a:r>
              <a:rPr lang="en-US" sz="2000" dirty="0" smtClean="0"/>
              <a:t>	</a:t>
            </a:r>
            <a:r>
              <a:rPr lang="en-US" sz="2000" dirty="0"/>
              <a:t>	</a:t>
            </a:r>
            <a:r>
              <a:rPr lang="en-US" sz="2000" dirty="0">
                <a:hlinkClick r:id="rId5"/>
              </a:rPr>
              <a:t>https://developer.artik.io/forums/</a:t>
            </a:r>
            <a:r>
              <a:rPr lang="en-US" sz="2000" dirty="0"/>
              <a:t>			</a:t>
            </a:r>
            <a:br>
              <a:rPr lang="en-US" sz="2000" dirty="0"/>
            </a:br>
            <a:r>
              <a:rPr lang="en-US" sz="2000" dirty="0" smtClean="0"/>
              <a:t>Blog		</a:t>
            </a:r>
            <a:r>
              <a:rPr lang="en-US" sz="2000" dirty="0"/>
              <a:t>	</a:t>
            </a:r>
            <a:r>
              <a:rPr lang="en-US" sz="2000" dirty="0">
                <a:hlinkClick r:id="rId6"/>
              </a:rPr>
              <a:t>https://www.artik.io/blog/</a:t>
            </a:r>
            <a:r>
              <a:rPr lang="en-US" sz="2000" dirty="0"/>
              <a:t/>
            </a:r>
            <a:br>
              <a:rPr lang="en-US" sz="2000" dirty="0"/>
            </a:br>
            <a:r>
              <a:rPr lang="en-US" sz="2000" dirty="0" smtClean="0"/>
              <a:t>File Tickets	</a:t>
            </a:r>
            <a:r>
              <a:rPr lang="en-US" sz="2000" dirty="0"/>
              <a:t>	</a:t>
            </a:r>
            <a:r>
              <a:rPr lang="en-US" sz="2000" dirty="0">
                <a:hlinkClick r:id="rId7"/>
              </a:rPr>
              <a:t>https://</a:t>
            </a:r>
            <a:r>
              <a:rPr lang="en-US" sz="2000" dirty="0" smtClean="0">
                <a:hlinkClick r:id="rId7"/>
              </a:rPr>
              <a:t>support.artik.io</a:t>
            </a:r>
            <a:r>
              <a:rPr lang="en-US" sz="2000" dirty="0"/>
              <a:t/>
            </a:r>
            <a:br>
              <a:rPr lang="en-US" sz="2000" dirty="0"/>
            </a:br>
            <a:r>
              <a:rPr lang="en-US" sz="2000" dirty="0" err="1" smtClean="0"/>
              <a:t>Github</a:t>
            </a:r>
            <a:r>
              <a:rPr lang="en-US" sz="2000" dirty="0" smtClean="0"/>
              <a:t> Repository</a:t>
            </a:r>
            <a:r>
              <a:rPr lang="en-US" sz="2000" dirty="0"/>
              <a:t>	</a:t>
            </a:r>
            <a:r>
              <a:rPr lang="en-US" sz="2000" dirty="0">
                <a:hlinkClick r:id="rId8"/>
              </a:rPr>
              <a:t>https://github.com/SamsungARTIK</a:t>
            </a:r>
            <a:r>
              <a:rPr lang="en-US" sz="2000" dirty="0"/>
              <a:t/>
            </a:r>
            <a:br>
              <a:rPr lang="en-US" sz="2000" dirty="0"/>
            </a:br>
            <a:r>
              <a:rPr lang="en-US" sz="2000" dirty="0"/>
              <a:t>YouTube Channel	</a:t>
            </a:r>
            <a:r>
              <a:rPr lang="en-US" sz="2000" dirty="0" smtClean="0">
                <a:hlinkClick r:id="rId9"/>
              </a:rPr>
              <a:t>https</a:t>
            </a:r>
            <a:r>
              <a:rPr lang="en-US" sz="2000" dirty="0">
                <a:hlinkClick r:id="rId9"/>
              </a:rPr>
              <a:t>://www.youtube.com/channel/UC4rolvSm8ikmnymdbbznNJw </a:t>
            </a:r>
            <a:r>
              <a:rPr lang="en-US" sz="2000" dirty="0"/>
              <a:t/>
            </a:r>
            <a:br>
              <a:rPr lang="en-US" sz="2000" dirty="0"/>
            </a:br>
            <a:endParaRPr lang="en-US" sz="2000" dirty="0"/>
          </a:p>
        </p:txBody>
      </p:sp>
    </p:spTree>
    <p:extLst>
      <p:ext uri="{BB962C8B-B14F-4D97-AF65-F5344CB8AC3E}">
        <p14:creationId xmlns:p14="http://schemas.microsoft.com/office/powerpoint/2010/main" val="67524038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6858000"/>
          </a:xfrm>
          <a:prstGeom prst="rect">
            <a:avLst/>
          </a:prstGeom>
          <a:solidFill>
            <a:srgbClr val="111111"/>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50553"/>
          <a:stretch/>
        </p:blipFill>
        <p:spPr>
          <a:xfrm>
            <a:off x="9256842" y="4"/>
            <a:ext cx="2935167" cy="6857999"/>
          </a:xfrm>
          <a:prstGeom prst="rect">
            <a:avLst/>
          </a:prstGeom>
        </p:spPr>
      </p:pic>
      <p:sp>
        <p:nvSpPr>
          <p:cNvPr id="7" name="TextBox 6"/>
          <p:cNvSpPr txBox="1"/>
          <p:nvPr/>
        </p:nvSpPr>
        <p:spPr>
          <a:xfrm>
            <a:off x="3615764" y="2682713"/>
            <a:ext cx="5756817" cy="1324695"/>
          </a:xfrm>
          <a:prstGeom prst="rect">
            <a:avLst/>
          </a:prstGeom>
          <a:noFill/>
        </p:spPr>
        <p:txBody>
          <a:bodyPr wrap="square" lIns="0" tIns="0" rIns="0" bIns="0" rtlCol="0">
            <a:noAutofit/>
          </a:bodyPr>
          <a:lstStyle/>
          <a:p>
            <a:pPr algn="ctr">
              <a:lnSpc>
                <a:spcPct val="110000"/>
              </a:lnSpc>
            </a:pPr>
            <a:r>
              <a:rPr lang="en-US" sz="4000" dirty="0" smtClean="0">
                <a:solidFill>
                  <a:prstClr val="white"/>
                </a:solidFill>
                <a:latin typeface="Graphik Light" charset="0"/>
                <a:ea typeface="Graphik Semibold" charset="0"/>
                <a:cs typeface="Graphik Semibold" charset="0"/>
              </a:rPr>
              <a:t>ARTIK Training Tues</a:t>
            </a:r>
          </a:p>
        </p:txBody>
      </p:sp>
      <p:sp>
        <p:nvSpPr>
          <p:cNvPr id="8" name="TextBox 7"/>
          <p:cNvSpPr txBox="1"/>
          <p:nvPr/>
        </p:nvSpPr>
        <p:spPr>
          <a:xfrm>
            <a:off x="10042071" y="6381768"/>
            <a:ext cx="1454604" cy="231321"/>
          </a:xfrm>
          <a:prstGeom prst="rect">
            <a:avLst/>
          </a:prstGeom>
          <a:noFill/>
        </p:spPr>
        <p:txBody>
          <a:bodyPr wrap="square" lIns="0" tIns="0" rIns="0" bIns="0" rtlCol="0" anchor="t" anchorCtr="0">
            <a:noAutofit/>
          </a:bodyPr>
          <a:lstStyle/>
          <a:p>
            <a:pPr algn="r"/>
            <a:r>
              <a:rPr lang="en-US" sz="900" b="1" dirty="0" smtClean="0">
                <a:solidFill>
                  <a:prstClr val="white"/>
                </a:solidFill>
                <a:latin typeface="Graphik Light" charset="0"/>
                <a:ea typeface="Graphik Semibold" charset="0"/>
                <a:cs typeface="Graphik Semibold" charset="0"/>
              </a:rPr>
              <a:t>Confidential</a:t>
            </a:r>
            <a:endParaRPr lang="en-US" sz="900" b="1" dirty="0">
              <a:solidFill>
                <a:prstClr val="white"/>
              </a:solidFill>
              <a:latin typeface="Graphik Semibold" charset="0"/>
              <a:ea typeface="Graphik Semibold" charset="0"/>
              <a:cs typeface="Graphik Semibold" charset="0"/>
            </a:endParaRPr>
          </a:p>
        </p:txBody>
      </p:sp>
    </p:spTree>
    <p:extLst>
      <p:ext uri="{BB962C8B-B14F-4D97-AF65-F5344CB8AC3E}">
        <p14:creationId xmlns:p14="http://schemas.microsoft.com/office/powerpoint/2010/main" val="3360166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raphik Regular"/>
                <a:cs typeface="Graphik Regular"/>
              </a:rPr>
              <a:t>Samsung ARTIK</a:t>
            </a:r>
            <a:r>
              <a:rPr lang="en-US" baseline="30000" dirty="0" smtClean="0"/>
              <a:t>™ </a:t>
            </a:r>
            <a:r>
              <a:rPr lang="en-US" dirty="0" smtClean="0"/>
              <a:t>Training Tues</a:t>
            </a:r>
            <a:endParaRPr lang="en-US" dirty="0">
              <a:solidFill>
                <a:srgbClr val="ED7D31"/>
              </a:solidFill>
            </a:endParaRPr>
          </a:p>
        </p:txBody>
      </p:sp>
      <p:sp>
        <p:nvSpPr>
          <p:cNvPr id="10" name="Rectangle 9"/>
          <p:cNvSpPr/>
          <p:nvPr/>
        </p:nvSpPr>
        <p:spPr>
          <a:xfrm>
            <a:off x="317515" y="1270000"/>
            <a:ext cx="11383512" cy="4247317"/>
          </a:xfrm>
          <a:prstGeom prst="rect">
            <a:avLst/>
          </a:prstGeom>
        </p:spPr>
        <p:txBody>
          <a:bodyPr wrap="square">
            <a:spAutoFit/>
          </a:bodyPr>
          <a:lstStyle/>
          <a:p>
            <a:r>
              <a:rPr lang="en-US" dirty="0" smtClean="0">
                <a:latin typeface="Graphik Regular"/>
                <a:cs typeface="Graphik Regular"/>
              </a:rPr>
              <a:t>2-hour training sessions every other Tues starting from Aug, 14th</a:t>
            </a:r>
          </a:p>
          <a:p>
            <a:endParaRPr lang="en-US" b="1" dirty="0" smtClean="0">
              <a:latin typeface="Graphik Regular"/>
              <a:cs typeface="Graphik Regular"/>
            </a:endParaRPr>
          </a:p>
          <a:p>
            <a:r>
              <a:rPr lang="en-US" b="1" dirty="0" smtClean="0">
                <a:latin typeface="Graphik Regular"/>
                <a:cs typeface="Graphik Regular"/>
              </a:rPr>
              <a:t>Level </a:t>
            </a:r>
            <a:r>
              <a:rPr lang="en-US" b="1" dirty="0">
                <a:latin typeface="Graphik Regular"/>
                <a:cs typeface="Graphik Regular"/>
              </a:rPr>
              <a:t>1: ARTIK Fundamentals  </a:t>
            </a:r>
            <a:r>
              <a:rPr lang="en-US" dirty="0" smtClean="0">
                <a:latin typeface="Graphik Regular"/>
                <a:cs typeface="Graphik Regular"/>
              </a:rPr>
              <a:t>(Lecture </a:t>
            </a:r>
            <a:r>
              <a:rPr lang="en-US" dirty="0">
                <a:latin typeface="Graphik Regular"/>
                <a:cs typeface="Graphik Regular"/>
              </a:rPr>
              <a:t>with interactive exercises. No ARTIK hardware is required)</a:t>
            </a:r>
          </a:p>
          <a:p>
            <a:r>
              <a:rPr lang="en-US" dirty="0">
                <a:latin typeface="Graphik Regular"/>
                <a:cs typeface="Graphik Regular"/>
              </a:rPr>
              <a:t>    </a:t>
            </a:r>
            <a:r>
              <a:rPr lang="en-US" dirty="0">
                <a:latin typeface="Graphik Light"/>
                <a:cs typeface="Graphik Light"/>
              </a:rPr>
              <a:t>  L1_1:  ARTIK Intro:  ARTIK Intro and guide audience through online resources</a:t>
            </a:r>
          </a:p>
          <a:p>
            <a:r>
              <a:rPr lang="en-US" dirty="0">
                <a:latin typeface="Graphik Light"/>
                <a:cs typeface="Graphik Light"/>
              </a:rPr>
              <a:t>      L1_2:  </a:t>
            </a:r>
            <a:r>
              <a:rPr lang="en-US" dirty="0" smtClean="0">
                <a:latin typeface="Graphik Light"/>
                <a:cs typeface="Graphik Light"/>
              </a:rPr>
              <a:t>Cloud Communication</a:t>
            </a:r>
          </a:p>
          <a:p>
            <a:endParaRPr lang="en-US" dirty="0">
              <a:latin typeface="Graphik Regular"/>
              <a:cs typeface="Graphik Regular"/>
            </a:endParaRPr>
          </a:p>
          <a:p>
            <a:r>
              <a:rPr lang="en-US" b="1" dirty="0">
                <a:latin typeface="Graphik Regular"/>
                <a:cs typeface="Graphik Regular"/>
              </a:rPr>
              <a:t>Level 2: ARTIK HW/SW Features</a:t>
            </a:r>
            <a:r>
              <a:rPr lang="en-US" dirty="0">
                <a:latin typeface="Graphik Regular"/>
                <a:cs typeface="Graphik Regular"/>
              </a:rPr>
              <a:t> </a:t>
            </a:r>
            <a:r>
              <a:rPr lang="is-IS" dirty="0">
                <a:latin typeface="Graphik Regular"/>
                <a:cs typeface="Graphik Regular"/>
              </a:rPr>
              <a:t>  </a:t>
            </a:r>
            <a:r>
              <a:rPr lang="is-IS" dirty="0" smtClean="0">
                <a:latin typeface="Graphik Regular"/>
                <a:cs typeface="Graphik Regular"/>
              </a:rPr>
              <a:t>(Lecture + hands-on)</a:t>
            </a:r>
            <a:r>
              <a:rPr lang="is-IS" dirty="0">
                <a:latin typeface="Graphik Regular"/>
                <a:cs typeface="Graphik Regular"/>
              </a:rPr>
              <a:t>   </a:t>
            </a:r>
            <a:endParaRPr lang="is-IS" dirty="0" smtClean="0">
              <a:latin typeface="Graphik Regular"/>
              <a:cs typeface="Graphik Regular"/>
            </a:endParaRPr>
          </a:p>
          <a:p>
            <a:r>
              <a:rPr lang="is-IS" dirty="0">
                <a:latin typeface="Graphik Regular"/>
                <a:cs typeface="Graphik Regular"/>
              </a:rPr>
              <a:t> </a:t>
            </a:r>
            <a:r>
              <a:rPr lang="is-IS" dirty="0" smtClean="0">
                <a:latin typeface="Graphik Light"/>
                <a:cs typeface="Graphik Light"/>
              </a:rPr>
              <a:t>    L2_1</a:t>
            </a:r>
            <a:r>
              <a:rPr lang="is-IS" dirty="0">
                <a:latin typeface="Graphik Light"/>
                <a:cs typeface="Graphik Light"/>
              </a:rPr>
              <a:t>: </a:t>
            </a:r>
            <a:r>
              <a:rPr lang="is-IS" dirty="0" smtClean="0">
                <a:latin typeface="Graphik Light"/>
                <a:cs typeface="Graphik Light"/>
              </a:rPr>
              <a:t>ARTIK System Design, ARTIK 05x Overview</a:t>
            </a:r>
            <a:endParaRPr lang="is-IS" dirty="0">
              <a:latin typeface="Graphik Light"/>
              <a:cs typeface="Graphik Light"/>
            </a:endParaRPr>
          </a:p>
          <a:p>
            <a:r>
              <a:rPr lang="is-IS" dirty="0">
                <a:latin typeface="Graphik Light"/>
                <a:cs typeface="Graphik Light"/>
              </a:rPr>
              <a:t>     </a:t>
            </a:r>
            <a:r>
              <a:rPr lang="is-IS" dirty="0" smtClean="0">
                <a:latin typeface="Graphik Light"/>
                <a:cs typeface="Graphik Light"/>
              </a:rPr>
              <a:t>L2_2: ARTIK Security</a:t>
            </a:r>
            <a:r>
              <a:rPr lang="is-IS" dirty="0">
                <a:latin typeface="Graphik Light"/>
                <a:cs typeface="Graphik Light"/>
              </a:rPr>
              <a:t> </a:t>
            </a:r>
          </a:p>
          <a:p>
            <a:r>
              <a:rPr lang="en-US" dirty="0">
                <a:latin typeface="Graphik Light"/>
                <a:cs typeface="Graphik Light"/>
              </a:rPr>
              <a:t>     </a:t>
            </a:r>
            <a:r>
              <a:rPr lang="en-US" dirty="0" smtClean="0">
                <a:latin typeface="Graphik Light"/>
                <a:cs typeface="Graphik Light"/>
              </a:rPr>
              <a:t>L2_3: ARTIK HW </a:t>
            </a:r>
            <a:r>
              <a:rPr lang="en-US" dirty="0">
                <a:latin typeface="Graphik Light"/>
                <a:cs typeface="Graphik Light"/>
              </a:rPr>
              <a:t>Interfaces</a:t>
            </a:r>
          </a:p>
          <a:p>
            <a:r>
              <a:rPr lang="en-US" dirty="0">
                <a:latin typeface="Graphik Light"/>
                <a:cs typeface="Graphik Light"/>
              </a:rPr>
              <a:t>     </a:t>
            </a:r>
            <a:r>
              <a:rPr lang="en-US" dirty="0" smtClean="0">
                <a:latin typeface="Graphik Light"/>
                <a:cs typeface="Graphik Light"/>
              </a:rPr>
              <a:t>L2_4: ARTIK Connectivity</a:t>
            </a:r>
            <a:endParaRPr lang="en-US" dirty="0">
              <a:latin typeface="Graphik Light"/>
              <a:cs typeface="Graphik Light"/>
            </a:endParaRPr>
          </a:p>
          <a:p>
            <a:endParaRPr lang="en-US" dirty="0">
              <a:latin typeface="Graphik Regular"/>
              <a:cs typeface="Graphik Regular"/>
            </a:endParaRPr>
          </a:p>
          <a:p>
            <a:r>
              <a:rPr lang="en-US" b="1" dirty="0">
                <a:latin typeface="Graphik Regular"/>
                <a:cs typeface="Graphik Regular"/>
              </a:rPr>
              <a:t>Level 3: ARTIK Applications and Solutions</a:t>
            </a:r>
            <a:r>
              <a:rPr lang="en-US" dirty="0">
                <a:latin typeface="Graphik Regular"/>
                <a:cs typeface="Graphik Regular"/>
              </a:rPr>
              <a:t> </a:t>
            </a:r>
            <a:r>
              <a:rPr lang="en-US" dirty="0" smtClean="0">
                <a:latin typeface="Graphik Regular"/>
                <a:cs typeface="Graphik Regular"/>
              </a:rPr>
              <a:t>(mostly </a:t>
            </a:r>
            <a:r>
              <a:rPr lang="en-US" dirty="0">
                <a:latin typeface="Graphik Regular"/>
                <a:cs typeface="Graphik Regular"/>
              </a:rPr>
              <a:t>hands-on. )</a:t>
            </a:r>
          </a:p>
          <a:p>
            <a:r>
              <a:rPr lang="en-US" dirty="0">
                <a:latin typeface="Graphik Light"/>
                <a:cs typeface="Graphik Light"/>
              </a:rPr>
              <a:t>     </a:t>
            </a:r>
            <a:r>
              <a:rPr lang="en-US" dirty="0" smtClean="0">
                <a:latin typeface="Graphik Light"/>
                <a:cs typeface="Graphik Light"/>
              </a:rPr>
              <a:t>L3_1: Getting Started with Machine Learning Inference on ARTIK(</a:t>
            </a:r>
            <a:r>
              <a:rPr lang="en-US" dirty="0">
                <a:latin typeface="Graphik Light"/>
                <a:cs typeface="Graphik Light"/>
              </a:rPr>
              <a:t>5x hands-on)</a:t>
            </a:r>
          </a:p>
          <a:p>
            <a:r>
              <a:rPr lang="en-US" dirty="0">
                <a:latin typeface="Graphik Light"/>
                <a:cs typeface="Graphik Light"/>
              </a:rPr>
              <a:t>     </a:t>
            </a:r>
            <a:r>
              <a:rPr lang="en-US" dirty="0" smtClean="0">
                <a:latin typeface="Graphik Light"/>
                <a:cs typeface="Graphik Light"/>
              </a:rPr>
              <a:t>L3_2: </a:t>
            </a:r>
            <a:r>
              <a:rPr lang="en-US" dirty="0">
                <a:latin typeface="Graphik Light"/>
                <a:cs typeface="Graphik Light"/>
              </a:rPr>
              <a:t>Build a Google Assistant/AVS voice-enabled </a:t>
            </a:r>
            <a:r>
              <a:rPr lang="en-US" dirty="0" smtClean="0">
                <a:latin typeface="Graphik Light"/>
                <a:cs typeface="Graphik Light"/>
              </a:rPr>
              <a:t>gateway(</a:t>
            </a:r>
            <a:r>
              <a:rPr lang="en-US" dirty="0">
                <a:latin typeface="Graphik Light"/>
                <a:cs typeface="Graphik Light"/>
              </a:rPr>
              <a:t>5x hands-on)</a:t>
            </a:r>
          </a:p>
        </p:txBody>
      </p:sp>
    </p:spTree>
    <p:extLst>
      <p:ext uri="{BB962C8B-B14F-4D97-AF65-F5344CB8AC3E}">
        <p14:creationId xmlns:p14="http://schemas.microsoft.com/office/powerpoint/2010/main" val="89499376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27922012"/>
              </p:ext>
            </p:extLst>
          </p:nvPr>
        </p:nvGraphicFramePr>
        <p:xfrm>
          <a:off x="342984" y="257710"/>
          <a:ext cx="9323588" cy="8327620"/>
        </p:xfrm>
        <a:graphic>
          <a:graphicData uri="http://schemas.openxmlformats.org/drawingml/2006/table">
            <a:tbl>
              <a:tblPr/>
              <a:tblGrid>
                <a:gridCol w="143440"/>
                <a:gridCol w="307371"/>
                <a:gridCol w="307371"/>
                <a:gridCol w="307371"/>
                <a:gridCol w="307371"/>
                <a:gridCol w="307371"/>
                <a:gridCol w="307371"/>
                <a:gridCol w="307371"/>
                <a:gridCol w="143440"/>
                <a:gridCol w="307371"/>
                <a:gridCol w="307371"/>
                <a:gridCol w="307371"/>
                <a:gridCol w="307371"/>
                <a:gridCol w="281971"/>
                <a:gridCol w="25400"/>
                <a:gridCol w="307371"/>
                <a:gridCol w="307371"/>
                <a:gridCol w="118040"/>
                <a:gridCol w="25400"/>
                <a:gridCol w="307371"/>
                <a:gridCol w="307371"/>
                <a:gridCol w="307371"/>
                <a:gridCol w="307371"/>
                <a:gridCol w="307371"/>
                <a:gridCol w="307371"/>
                <a:gridCol w="307371"/>
                <a:gridCol w="143440"/>
                <a:gridCol w="307371"/>
                <a:gridCol w="307371"/>
                <a:gridCol w="307371"/>
                <a:gridCol w="307371"/>
                <a:gridCol w="307371"/>
                <a:gridCol w="307371"/>
                <a:gridCol w="307371"/>
                <a:gridCol w="143440"/>
              </a:tblGrid>
              <a:tr h="83568">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hMerge="1">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endParaRPr lang="en-US" dirty="0"/>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r>
              <a:tr h="194992">
                <a:tc gridSpan="35">
                  <a:txBody>
                    <a:bodyPr/>
                    <a:lstStyle/>
                    <a:p>
                      <a:pPr algn="ctr" fontAlgn="b"/>
                      <a:r>
                        <a:rPr lang="is-IS" sz="1000" b="1" i="0" u="none" strike="noStrike" dirty="0">
                          <a:solidFill>
                            <a:srgbClr val="FFFFFF"/>
                          </a:solidFill>
                          <a:effectLst/>
                          <a:latin typeface="Candara"/>
                        </a:rPr>
                        <a:t>2018</a:t>
                      </a:r>
                    </a:p>
                  </a:txBody>
                  <a:tcPr marL="0" marR="0" marT="0" marB="0" anchor="b">
                    <a:lnL w="19050" cap="flat" cmpd="sng" algn="ctr">
                      <a:solidFill>
                        <a:srgbClr val="073E87"/>
                      </a:solidFill>
                      <a:prstDash val="solid"/>
                      <a:round/>
                      <a:headEnd type="none" w="med" len="med"/>
                      <a:tailEnd type="none" w="med" len="med"/>
                    </a:lnL>
                    <a:lnR w="19050" cap="flat" cmpd="sng" algn="ctr">
                      <a:solidFill>
                        <a:srgbClr val="073E87"/>
                      </a:solidFill>
                      <a:prstDash val="solid"/>
                      <a:round/>
                      <a:headEnd type="none" w="med" len="med"/>
                      <a:tailEnd type="none" w="med" len="med"/>
                    </a:lnR>
                    <a:lnT w="19050" cap="flat" cmpd="sng" algn="ctr">
                      <a:solidFill>
                        <a:srgbClr val="073E87"/>
                      </a:solidFill>
                      <a:prstDash val="solid"/>
                      <a:round/>
                      <a:headEnd type="none" w="med" len="med"/>
                      <a:tailEnd type="none" w="med" len="med"/>
                    </a:lnT>
                    <a:lnB w="19050" cap="flat" cmpd="sng" algn="ctr">
                      <a:solidFill>
                        <a:srgbClr val="073E87"/>
                      </a:solidFill>
                      <a:prstDash val="solid"/>
                      <a:round/>
                      <a:headEnd type="none" w="med" len="med"/>
                      <a:tailEnd type="none" w="med" len="med"/>
                    </a:lnB>
                    <a:solidFill>
                      <a:srgbClr val="052E6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83568">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dirty="0">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gridSpan="2">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hMerge="1">
                  <a:txBody>
                    <a:bodyPr/>
                    <a:lstStyle/>
                    <a:p>
                      <a:endParaRPr lang="en-US"/>
                    </a:p>
                  </a:txBody>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gridSpan="2">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hMerge="1">
                  <a:txBody>
                    <a:bodyPr/>
                    <a:lstStyle/>
                    <a:p>
                      <a:endParaRPr lang="en-US"/>
                    </a:p>
                  </a:txBody>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w="19050" cap="flat" cmpd="sng" algn="ctr">
                      <a:solidFill>
                        <a:srgbClr val="073E87"/>
                      </a:solidFill>
                      <a:prstDash val="solid"/>
                      <a:round/>
                      <a:headEnd type="none" w="med" len="med"/>
                      <a:tailEnd type="none" w="med" len="med"/>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gridSpan="7">
                  <a:txBody>
                    <a:bodyPr/>
                    <a:lstStyle/>
                    <a:p>
                      <a:pPr algn="ctr" fontAlgn="b"/>
                      <a:r>
                        <a:rPr lang="en-US" sz="1000" b="1" i="0" u="none" strike="noStrike" dirty="0">
                          <a:solidFill>
                            <a:srgbClr val="FFFFFF"/>
                          </a:solidFill>
                          <a:effectLst/>
                          <a:latin typeface="Candara"/>
                        </a:rPr>
                        <a:t>January</a:t>
                      </a:r>
                    </a:p>
                  </a:txBody>
                  <a:tcPr marL="0" marR="0" marT="0" marB="0" anchor="b">
                    <a:lnL>
                      <a:noFill/>
                    </a:lnL>
                    <a:lnR>
                      <a:noFill/>
                    </a:lnR>
                    <a:lnT>
                      <a:noFill/>
                    </a:lnT>
                    <a:lnB w="6350" cap="flat" cmpd="sng" algn="ctr">
                      <a:solidFill>
                        <a:srgbClr val="A6A6A6"/>
                      </a:solidFill>
                      <a:prstDash val="solid"/>
                      <a:round/>
                      <a:headEnd type="none" w="med" len="med"/>
                      <a:tailEnd type="none" w="med" len="med"/>
                    </a:lnB>
                    <a:solidFill>
                      <a:srgbClr val="052E6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8">
                  <a:txBody>
                    <a:bodyPr/>
                    <a:lstStyle/>
                    <a:p>
                      <a:pPr algn="ctr" fontAlgn="b"/>
                      <a:r>
                        <a:rPr lang="en-US" sz="1000" b="1" i="0" u="none" strike="noStrike">
                          <a:solidFill>
                            <a:srgbClr val="FFFFFF"/>
                          </a:solidFill>
                          <a:effectLst/>
                          <a:latin typeface="Candara"/>
                        </a:rPr>
                        <a:t>February</a:t>
                      </a:r>
                    </a:p>
                  </a:txBody>
                  <a:tcPr marL="0" marR="0" marT="0" marB="0" anchor="b">
                    <a:lnL>
                      <a:noFill/>
                    </a:lnL>
                    <a:lnR>
                      <a:noFill/>
                    </a:lnR>
                    <a:lnT>
                      <a:noFill/>
                    </a:lnT>
                    <a:lnB w="6350" cap="flat" cmpd="sng" algn="ctr">
                      <a:solidFill>
                        <a:srgbClr val="A6A6A6"/>
                      </a:solidFill>
                      <a:prstDash val="solid"/>
                      <a:round/>
                      <a:headEnd type="none" w="med" len="med"/>
                      <a:tailEnd type="none" w="med" len="med"/>
                    </a:lnB>
                    <a:solidFill>
                      <a:srgbClr val="052E6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gridSpan="7">
                  <a:txBody>
                    <a:bodyPr/>
                    <a:lstStyle/>
                    <a:p>
                      <a:pPr algn="ctr" fontAlgn="b"/>
                      <a:r>
                        <a:rPr lang="en-US" sz="1000" b="1" i="0" u="none" strike="noStrike">
                          <a:solidFill>
                            <a:srgbClr val="FFFFFF"/>
                          </a:solidFill>
                          <a:effectLst/>
                          <a:latin typeface="Candara"/>
                        </a:rPr>
                        <a:t>March</a:t>
                      </a:r>
                    </a:p>
                  </a:txBody>
                  <a:tcPr marL="0" marR="0" marT="0" marB="0" anchor="b">
                    <a:lnL>
                      <a:noFill/>
                    </a:lnL>
                    <a:lnR>
                      <a:noFill/>
                    </a:lnR>
                    <a:lnT>
                      <a:noFill/>
                    </a:lnT>
                    <a:lnB w="6350" cap="flat" cmpd="sng" algn="ctr">
                      <a:solidFill>
                        <a:srgbClr val="A6A6A6"/>
                      </a:solidFill>
                      <a:prstDash val="solid"/>
                      <a:round/>
                      <a:headEnd type="none" w="med" len="med"/>
                      <a:tailEnd type="none" w="med" len="med"/>
                    </a:lnB>
                    <a:solidFill>
                      <a:srgbClr val="052E6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7">
                  <a:txBody>
                    <a:bodyPr/>
                    <a:lstStyle/>
                    <a:p>
                      <a:pPr algn="ctr" fontAlgn="b"/>
                      <a:r>
                        <a:rPr lang="en-US" sz="1000" b="1" i="0" u="none" strike="noStrike">
                          <a:solidFill>
                            <a:srgbClr val="FFFFFF"/>
                          </a:solidFill>
                          <a:effectLst/>
                          <a:latin typeface="Candara"/>
                        </a:rPr>
                        <a:t>April</a:t>
                      </a:r>
                    </a:p>
                  </a:txBody>
                  <a:tcPr marL="0" marR="0" marT="0" marB="0" anchor="b">
                    <a:lnL>
                      <a:noFill/>
                    </a:lnL>
                    <a:lnR>
                      <a:noFill/>
                    </a:lnR>
                    <a:lnT>
                      <a:noFill/>
                    </a:lnT>
                    <a:lnB w="6350" cap="flat" cmpd="sng" algn="ctr">
                      <a:solidFill>
                        <a:srgbClr val="A6A6A6"/>
                      </a:solidFill>
                      <a:prstDash val="solid"/>
                      <a:round/>
                      <a:headEnd type="none" w="med" len="med"/>
                      <a:tailEnd type="none" w="med" len="med"/>
                    </a:lnB>
                    <a:solidFill>
                      <a:srgbClr val="052E6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0000"/>
                          </a:solidFill>
                          <a:effectLst/>
                          <a:latin typeface="Candara"/>
                        </a:rPr>
                        <a:t>S</a:t>
                      </a:r>
                    </a:p>
                  </a:txBody>
                  <a:tcPr marL="0" marR="0" marT="0" marB="0" anchor="b">
                    <a:lnL w="6350" cap="flat" cmpd="sng" algn="ctr">
                      <a:solidFill>
                        <a:srgbClr val="A6A6A6"/>
                      </a:solidFill>
                      <a:prstDash val="solid"/>
                      <a:round/>
                      <a:headEnd type="none" w="med" len="med"/>
                      <a:tailEnd type="none" w="med" len="med"/>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M</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W</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dirty="0">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F</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S</a:t>
                      </a:r>
                    </a:p>
                  </a:txBody>
                  <a:tcPr marL="0" marR="0" marT="0" marB="0" anchor="b">
                    <a:lnL>
                      <a:noFill/>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l" fontAlgn="b"/>
                      <a:endParaRPr lang="en-US" sz="1000" b="0" i="0" u="none" strike="noStrike">
                        <a:solidFill>
                          <a:srgbClr val="000000"/>
                        </a:solidFill>
                        <a:effectLst/>
                        <a:latin typeface="Candara"/>
                      </a:endParaRP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0000"/>
                          </a:solidFill>
                          <a:effectLst/>
                          <a:latin typeface="Candara"/>
                        </a:rPr>
                        <a:t>S</a:t>
                      </a:r>
                    </a:p>
                  </a:txBody>
                  <a:tcPr marL="0" marR="0" marT="0" marB="0" anchor="b">
                    <a:lnL w="6350" cap="flat" cmpd="sng" algn="ctr">
                      <a:solidFill>
                        <a:srgbClr val="A6A6A6"/>
                      </a:solidFill>
                      <a:prstDash val="solid"/>
                      <a:round/>
                      <a:headEnd type="none" w="med" len="med"/>
                      <a:tailEnd type="none" w="med" len="med"/>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M</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W</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gridSpan="2">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hMerge="1">
                  <a:txBody>
                    <a:bodyPr/>
                    <a:lstStyle/>
                    <a:p>
                      <a:endParaRPr lang="en-US"/>
                    </a:p>
                  </a:txBody>
                  <a:tcPr/>
                </a:tc>
                <a:tc>
                  <a:txBody>
                    <a:bodyPr/>
                    <a:lstStyle/>
                    <a:p>
                      <a:pPr algn="ctr" fontAlgn="b"/>
                      <a:r>
                        <a:rPr lang="en-US" sz="1000" b="0" i="0" u="none" strike="noStrike">
                          <a:solidFill>
                            <a:srgbClr val="000000"/>
                          </a:solidFill>
                          <a:effectLst/>
                          <a:latin typeface="Candara"/>
                        </a:rPr>
                        <a:t>F</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S</a:t>
                      </a:r>
                    </a:p>
                  </a:txBody>
                  <a:tcPr marL="0" marR="0" marT="0" marB="0" anchor="b">
                    <a:lnL>
                      <a:noFill/>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a:noFill/>
                    </a:lnB>
                    <a:solidFill>
                      <a:srgbClr val="D5F0FF"/>
                    </a:solidFill>
                  </a:tcPr>
                </a:tc>
                <a:tc gridSpan="2">
                  <a:txBody>
                    <a:bodyPr/>
                    <a:lstStyle/>
                    <a:p>
                      <a:pPr algn="l" fontAlgn="b"/>
                      <a:endParaRPr lang="en-US" sz="1000" b="0" i="0" u="none" strike="noStrike">
                        <a:solidFill>
                          <a:srgbClr val="000000"/>
                        </a:solidFill>
                        <a:effectLst/>
                        <a:latin typeface="Candara"/>
                      </a:endParaRP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hMerge="1">
                  <a:txBody>
                    <a:bodyPr/>
                    <a:lstStyle/>
                    <a:p>
                      <a:endParaRPr lang="en-US"/>
                    </a:p>
                  </a:txBody>
                  <a:tcPr/>
                </a:tc>
                <a:tc>
                  <a:txBody>
                    <a:bodyPr/>
                    <a:lstStyle/>
                    <a:p>
                      <a:pPr algn="ctr" fontAlgn="b"/>
                      <a:r>
                        <a:rPr lang="en-US" sz="1000" b="0" i="0" u="none" strike="noStrike">
                          <a:solidFill>
                            <a:srgbClr val="000000"/>
                          </a:solidFill>
                          <a:effectLst/>
                          <a:latin typeface="Candara"/>
                        </a:rPr>
                        <a:t>S</a:t>
                      </a:r>
                    </a:p>
                  </a:txBody>
                  <a:tcPr marL="0" marR="0" marT="0" marB="0" anchor="b">
                    <a:lnL w="6350" cap="flat" cmpd="sng" algn="ctr">
                      <a:solidFill>
                        <a:srgbClr val="A6A6A6"/>
                      </a:solidFill>
                      <a:prstDash val="solid"/>
                      <a:round/>
                      <a:headEnd type="none" w="med" len="med"/>
                      <a:tailEnd type="none" w="med" len="med"/>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M</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W</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F</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S</a:t>
                      </a:r>
                    </a:p>
                  </a:txBody>
                  <a:tcPr marL="0" marR="0" marT="0" marB="0" anchor="b">
                    <a:lnL>
                      <a:noFill/>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l" fontAlgn="b"/>
                      <a:endParaRPr lang="en-US" sz="1000" b="0" i="0" u="none" strike="noStrike">
                        <a:solidFill>
                          <a:srgbClr val="000000"/>
                        </a:solidFill>
                        <a:effectLst/>
                        <a:latin typeface="Candara"/>
                      </a:endParaRP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0000"/>
                          </a:solidFill>
                          <a:effectLst/>
                          <a:latin typeface="Candara"/>
                        </a:rPr>
                        <a:t>S</a:t>
                      </a:r>
                    </a:p>
                  </a:txBody>
                  <a:tcPr marL="0" marR="0" marT="0" marB="0" anchor="b">
                    <a:lnL w="6350" cap="flat" cmpd="sng" algn="ctr">
                      <a:solidFill>
                        <a:srgbClr val="A6A6A6"/>
                      </a:solidFill>
                      <a:prstDash val="solid"/>
                      <a:round/>
                      <a:headEnd type="none" w="med" len="med"/>
                      <a:tailEnd type="none" w="med" len="med"/>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M</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W</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F</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S</a:t>
                      </a:r>
                    </a:p>
                  </a:txBody>
                  <a:tcPr marL="0" marR="0" marT="0" marB="0" anchor="b">
                    <a:lnL>
                      <a:noFill/>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l" fontAlgn="b"/>
                      <a:r>
                        <a:rPr lang="sk-SK" sz="1000" b="0" i="0" u="none" strike="noStrike">
                          <a:solidFill>
                            <a:srgbClr val="000000"/>
                          </a:solidFill>
                          <a:effectLst/>
                          <a:latin typeface="Candara"/>
                        </a:rPr>
                        <a:t> </a:t>
                      </a:r>
                    </a:p>
                  </a:txBody>
                  <a:tcPr marL="0" marR="0" marT="0" marB="0" anchor="b">
                    <a:lnL w="6350" cap="flat" cmpd="sng" algn="ctr">
                      <a:solidFill>
                        <a:srgbClr val="A6A6A6"/>
                      </a:solidFill>
                      <a:prstDash val="solid"/>
                      <a:round/>
                      <a:headEnd type="none" w="med" len="med"/>
                      <a:tailEnd type="none" w="med" len="med"/>
                    </a:lnL>
                    <a:lnR w="19050" cap="flat" cmpd="sng" algn="ctr">
                      <a:solidFill>
                        <a:srgbClr val="073E87"/>
                      </a:solidFill>
                      <a:prstDash val="solid"/>
                      <a:round/>
                      <a:headEnd type="none" w="med" len="med"/>
                      <a:tailEnd type="none" w="med" len="med"/>
                    </a:lnR>
                    <a:lnT>
                      <a:noFill/>
                    </a:lnT>
                    <a:lnB>
                      <a:noFill/>
                    </a:lnB>
                  </a:tcPr>
                </a:tc>
              </a:tr>
              <a:tr h="83568">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a:t>
                      </a:r>
                    </a:p>
                  </a:txBody>
                  <a:tcPr marL="0" marR="0" marT="0" marB="0" anchor="b">
                    <a:lnL>
                      <a:noFill/>
                    </a:lnL>
                    <a:lnR>
                      <a:noFill/>
                    </a:lnR>
                    <a:lnT>
                      <a:noFill/>
                    </a:lnT>
                    <a:lnB>
                      <a:noFill/>
                    </a:lnB>
                  </a:tcPr>
                </a:tc>
                <a:tc>
                  <a:txBody>
                    <a:bodyPr/>
                    <a:lstStyle/>
                    <a:p>
                      <a:pPr algn="ctr" fontAlgn="b"/>
                      <a:r>
                        <a:rPr lang="en-US" sz="1000" b="0" i="0" u="none" strike="noStrike" dirty="0">
                          <a:solidFill>
                            <a:srgbClr val="002060"/>
                          </a:solidFill>
                          <a:effectLst/>
                          <a:latin typeface="Candara"/>
                        </a:rPr>
                        <a:t>4</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5</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6</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gridSpan="2">
                  <a:txBody>
                    <a:bodyPr/>
                    <a:lstStyle/>
                    <a:p>
                      <a:pPr algn="ctr" fontAlgn="b"/>
                      <a:r>
                        <a:rPr lang="en-US" sz="1000" b="0" i="0" u="none" strike="noStrike">
                          <a:solidFill>
                            <a:srgbClr val="002060"/>
                          </a:solidFill>
                          <a:effectLst/>
                          <a:latin typeface="Candara"/>
                        </a:rPr>
                        <a:t>1</a:t>
                      </a: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is-IS" sz="1000" b="0" i="0" u="none" strike="noStrike">
                          <a:solidFill>
                            <a:srgbClr val="002060"/>
                          </a:solidFill>
                          <a:effectLst/>
                          <a:latin typeface="Candara"/>
                        </a:rPr>
                        <a:t>2</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a:t>
                      </a: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4</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5</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6</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7</a:t>
                      </a:r>
                    </a:p>
                  </a:txBody>
                  <a:tcPr marL="0" marR="0" marT="0" marB="0" anchor="b">
                    <a:lnL>
                      <a:noFill/>
                    </a:lnL>
                    <a:lnR>
                      <a:noFill/>
                    </a:lnR>
                    <a:lnT>
                      <a:noFill/>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2060"/>
                          </a:solidFill>
                          <a:effectLst/>
                          <a:latin typeface="Candara"/>
                        </a:rPr>
                        <a:t>7</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8</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9</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10</a:t>
                      </a:r>
                    </a:p>
                  </a:txBody>
                  <a:tcPr marL="0" marR="0" marT="0" marB="0" anchor="b">
                    <a:lnL>
                      <a:noFill/>
                    </a:lnL>
                    <a:lnR>
                      <a:noFill/>
                    </a:lnR>
                    <a:lnT>
                      <a:noFill/>
                    </a:lnT>
                    <a:lnB>
                      <a:noFill/>
                    </a:lnB>
                  </a:tcPr>
                </a:tc>
                <a:tc>
                  <a:txBody>
                    <a:bodyPr/>
                    <a:lstStyle/>
                    <a:p>
                      <a:pPr algn="ctr" fontAlgn="b"/>
                      <a:r>
                        <a:rPr lang="cs-CZ" sz="1000" b="0" i="0" u="none" strike="noStrike" dirty="0">
                          <a:solidFill>
                            <a:srgbClr val="002060"/>
                          </a:solidFill>
                          <a:effectLst/>
                          <a:latin typeface="Candara"/>
                        </a:rPr>
                        <a:t>11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12</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13</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4</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5</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6</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7</a:t>
                      </a:r>
                    </a:p>
                  </a:txBody>
                  <a:tcPr marL="0" marR="0" marT="0" marB="0" anchor="b">
                    <a:lnL>
                      <a:noFill/>
                    </a:lnL>
                    <a:lnR>
                      <a:noFill/>
                    </a:lnR>
                    <a:lnT>
                      <a:noFill/>
                    </a:lnT>
                    <a:lnB>
                      <a:noFill/>
                    </a:lnB>
                  </a:tcPr>
                </a:tc>
                <a:tc gridSpan="2">
                  <a:txBody>
                    <a:bodyPr/>
                    <a:lstStyle/>
                    <a:p>
                      <a:pPr algn="ctr" fontAlgn="b"/>
                      <a:r>
                        <a:rPr lang="en-US" sz="1000" b="0" i="0" u="none" strike="noStrike">
                          <a:solidFill>
                            <a:srgbClr val="002060"/>
                          </a:solidFill>
                          <a:effectLst/>
                          <a:latin typeface="Candara"/>
                        </a:rPr>
                        <a:t>8</a:t>
                      </a: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en-US" sz="1000" b="0" i="0" u="none" strike="noStrike">
                          <a:solidFill>
                            <a:srgbClr val="002060"/>
                          </a:solidFill>
                          <a:effectLst/>
                          <a:latin typeface="Candara"/>
                        </a:rPr>
                        <a:t>9</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10</a:t>
                      </a: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en-US" sz="1000" b="0" i="0" u="none" strike="noStrike">
                          <a:solidFill>
                            <a:srgbClr val="002060"/>
                          </a:solidFill>
                          <a:effectLst/>
                          <a:latin typeface="Candara"/>
                        </a:rPr>
                        <a:t>4</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5</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6</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7</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8</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9</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10</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8</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9</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10</a:t>
                      </a:r>
                    </a:p>
                  </a:txBody>
                  <a:tcPr marL="0" marR="0" marT="0" marB="0" anchor="b">
                    <a:lnL>
                      <a:noFill/>
                    </a:lnL>
                    <a:lnR>
                      <a:noFill/>
                    </a:lnR>
                    <a:lnT>
                      <a:noFill/>
                    </a:lnT>
                    <a:lnB>
                      <a:noFill/>
                    </a:lnB>
                  </a:tcPr>
                </a:tc>
                <a:tc>
                  <a:txBody>
                    <a:bodyPr/>
                    <a:lstStyle/>
                    <a:p>
                      <a:pPr algn="ctr" fontAlgn="b"/>
                      <a:r>
                        <a:rPr lang="cs-CZ" sz="1000" b="0" i="0" u="none" strike="noStrike">
                          <a:solidFill>
                            <a:srgbClr val="002060"/>
                          </a:solidFill>
                          <a:effectLst/>
                          <a:latin typeface="Candara"/>
                        </a:rPr>
                        <a:t>11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12</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13</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14</a:t>
                      </a:r>
                    </a:p>
                  </a:txBody>
                  <a:tcPr marL="0" marR="0" marT="0" marB="0" anchor="b">
                    <a:lnL>
                      <a:noFill/>
                    </a:lnL>
                    <a:lnR>
                      <a:noFill/>
                    </a:lnR>
                    <a:lnT>
                      <a:noFill/>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2060"/>
                          </a:solidFill>
                          <a:effectLst/>
                          <a:latin typeface="Candara"/>
                        </a:rPr>
                        <a:t>14</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15</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16</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17</a:t>
                      </a:r>
                    </a:p>
                  </a:txBody>
                  <a:tcPr marL="0" marR="0" marT="0" marB="0" anchor="b">
                    <a:lnL>
                      <a:noFill/>
                    </a:lnL>
                    <a:lnR>
                      <a:noFill/>
                    </a:lnR>
                    <a:lnT>
                      <a:noFill/>
                    </a:lnT>
                    <a:lnB>
                      <a:noFill/>
                    </a:lnB>
                  </a:tcPr>
                </a:tc>
                <a:tc>
                  <a:txBody>
                    <a:bodyPr/>
                    <a:lstStyle/>
                    <a:p>
                      <a:pPr algn="ctr" fontAlgn="b"/>
                      <a:r>
                        <a:rPr lang="fi-FI" sz="1000" b="0" i="0" u="none" strike="noStrike" dirty="0">
                          <a:solidFill>
                            <a:srgbClr val="002060"/>
                          </a:solidFill>
                          <a:effectLst/>
                          <a:latin typeface="Candara"/>
                        </a:rPr>
                        <a:t>18</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19</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20</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cs-CZ" sz="1000" b="0" i="0" u="none" strike="noStrike">
                          <a:solidFill>
                            <a:srgbClr val="002060"/>
                          </a:solidFill>
                          <a:effectLst/>
                          <a:latin typeface="Candara"/>
                        </a:rPr>
                        <a:t>11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12</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13</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14</a:t>
                      </a:r>
                    </a:p>
                  </a:txBody>
                  <a:tcPr marL="0" marR="0" marT="0" marB="0" anchor="b">
                    <a:lnL>
                      <a:noFill/>
                    </a:lnL>
                    <a:lnR>
                      <a:noFill/>
                    </a:lnR>
                    <a:lnT>
                      <a:noFill/>
                    </a:lnT>
                    <a:lnB>
                      <a:noFill/>
                    </a:lnB>
                  </a:tcPr>
                </a:tc>
                <a:tc gridSpan="2">
                  <a:txBody>
                    <a:bodyPr/>
                    <a:lstStyle/>
                    <a:p>
                      <a:pPr algn="ctr" fontAlgn="b"/>
                      <a:r>
                        <a:rPr lang="en-US" sz="1000" b="0" i="0" u="none" strike="noStrike">
                          <a:solidFill>
                            <a:srgbClr val="002060"/>
                          </a:solidFill>
                          <a:effectLst/>
                          <a:latin typeface="Candara"/>
                        </a:rPr>
                        <a:t>15</a:t>
                      </a: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en-US" sz="1000" b="0" i="0" u="none" strike="noStrike">
                          <a:solidFill>
                            <a:srgbClr val="002060"/>
                          </a:solidFill>
                          <a:effectLst/>
                          <a:latin typeface="Candara"/>
                        </a:rPr>
                        <a:t>16</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17</a:t>
                      </a: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cs-CZ" sz="1000" b="0" i="0" u="none" strike="noStrike">
                          <a:solidFill>
                            <a:srgbClr val="002060"/>
                          </a:solidFill>
                          <a:effectLst/>
                          <a:latin typeface="Candara"/>
                        </a:rPr>
                        <a:t>11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12</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13</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14</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15</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16</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17</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15</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16</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17</a:t>
                      </a:r>
                    </a:p>
                  </a:txBody>
                  <a:tcPr marL="0" marR="0" marT="0" marB="0" anchor="b">
                    <a:lnL>
                      <a:noFill/>
                    </a:lnL>
                    <a:lnR>
                      <a:noFill/>
                    </a:lnR>
                    <a:lnT>
                      <a:noFill/>
                    </a:lnT>
                    <a:lnB>
                      <a:noFill/>
                    </a:lnB>
                  </a:tcPr>
                </a:tc>
                <a:tc>
                  <a:txBody>
                    <a:bodyPr/>
                    <a:lstStyle/>
                    <a:p>
                      <a:pPr algn="ctr" fontAlgn="b"/>
                      <a:r>
                        <a:rPr lang="fi-FI" sz="1000" b="0" i="0" u="none" strike="noStrike">
                          <a:solidFill>
                            <a:srgbClr val="002060"/>
                          </a:solidFill>
                          <a:effectLst/>
                          <a:latin typeface="Candara"/>
                        </a:rPr>
                        <a:t>18</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19</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20</a:t>
                      </a:r>
                    </a:p>
                  </a:txBody>
                  <a:tcPr marL="0" marR="0" marT="0" marB="0" anchor="b">
                    <a:lnL>
                      <a:noFill/>
                    </a:lnL>
                    <a:lnR>
                      <a:noFill/>
                    </a:lnR>
                    <a:lnT>
                      <a:noFill/>
                    </a:lnT>
                    <a:lnB>
                      <a:noFill/>
                    </a:lnB>
                  </a:tcPr>
                </a:tc>
                <a:tc>
                  <a:txBody>
                    <a:bodyPr/>
                    <a:lstStyle/>
                    <a:p>
                      <a:pPr algn="ctr" fontAlgn="b"/>
                      <a:r>
                        <a:rPr lang="cs-CZ" sz="1000" b="0" i="0" u="none" strike="noStrike">
                          <a:solidFill>
                            <a:srgbClr val="002060"/>
                          </a:solidFill>
                          <a:effectLst/>
                          <a:latin typeface="Candara"/>
                        </a:rPr>
                        <a:t>21</a:t>
                      </a:r>
                    </a:p>
                  </a:txBody>
                  <a:tcPr marL="0" marR="0" marT="0" marB="0" anchor="b">
                    <a:lnL>
                      <a:noFill/>
                    </a:lnL>
                    <a:lnR>
                      <a:noFill/>
                    </a:lnR>
                    <a:lnT>
                      <a:noFill/>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a:txBody>
                    <a:bodyPr/>
                    <a:lstStyle/>
                    <a:p>
                      <a:pPr algn="ctr" fontAlgn="b"/>
                      <a:r>
                        <a:rPr lang="cs-CZ" sz="1000" b="0" i="0" u="none" strike="noStrike">
                          <a:solidFill>
                            <a:srgbClr val="002060"/>
                          </a:solidFill>
                          <a:effectLst/>
                          <a:latin typeface="Candara"/>
                        </a:rPr>
                        <a:t>21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22</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23</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24</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25</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26</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27</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fi-FI" sz="1000" b="0" i="0" u="none" strike="noStrike">
                          <a:solidFill>
                            <a:srgbClr val="002060"/>
                          </a:solidFill>
                          <a:effectLst/>
                          <a:latin typeface="Candara"/>
                        </a:rPr>
                        <a:t>18</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19</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20</a:t>
                      </a:r>
                    </a:p>
                  </a:txBody>
                  <a:tcPr marL="0" marR="0" marT="0" marB="0" anchor="b">
                    <a:lnL>
                      <a:noFill/>
                    </a:lnL>
                    <a:lnR>
                      <a:noFill/>
                    </a:lnR>
                    <a:lnT>
                      <a:noFill/>
                    </a:lnT>
                    <a:lnB>
                      <a:noFill/>
                    </a:lnB>
                  </a:tcPr>
                </a:tc>
                <a:tc>
                  <a:txBody>
                    <a:bodyPr/>
                    <a:lstStyle/>
                    <a:p>
                      <a:pPr algn="ctr" fontAlgn="b"/>
                      <a:r>
                        <a:rPr lang="cs-CZ" sz="1000" b="0" i="0" u="none" strike="noStrike">
                          <a:solidFill>
                            <a:srgbClr val="002060"/>
                          </a:solidFill>
                          <a:effectLst/>
                          <a:latin typeface="Candara"/>
                        </a:rPr>
                        <a:t>21</a:t>
                      </a:r>
                    </a:p>
                  </a:txBody>
                  <a:tcPr marL="0" marR="0" marT="0" marB="0" anchor="b">
                    <a:lnL>
                      <a:noFill/>
                    </a:lnL>
                    <a:lnR>
                      <a:noFill/>
                    </a:lnR>
                    <a:lnT>
                      <a:noFill/>
                    </a:lnT>
                    <a:lnB>
                      <a:noFill/>
                    </a:lnB>
                  </a:tcPr>
                </a:tc>
                <a:tc gridSpan="2">
                  <a:txBody>
                    <a:bodyPr/>
                    <a:lstStyle/>
                    <a:p>
                      <a:pPr algn="ctr" fontAlgn="b"/>
                      <a:r>
                        <a:rPr lang="is-IS" sz="1000" b="0" i="0" u="none" strike="noStrike">
                          <a:solidFill>
                            <a:srgbClr val="002060"/>
                          </a:solidFill>
                          <a:effectLst/>
                          <a:latin typeface="Candara"/>
                        </a:rPr>
                        <a:t>22</a:t>
                      </a: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is-IS" sz="1000" b="0" i="0" u="none" strike="noStrike">
                          <a:solidFill>
                            <a:srgbClr val="002060"/>
                          </a:solidFill>
                          <a:effectLst/>
                          <a:latin typeface="Candara"/>
                        </a:rPr>
                        <a:t>23</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24</a:t>
                      </a: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fi-FI" sz="1000" b="0" i="0" u="none" strike="noStrike">
                          <a:solidFill>
                            <a:srgbClr val="002060"/>
                          </a:solidFill>
                          <a:effectLst/>
                          <a:latin typeface="Candara"/>
                        </a:rPr>
                        <a:t>18</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19</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20</a:t>
                      </a:r>
                    </a:p>
                  </a:txBody>
                  <a:tcPr marL="0" marR="0" marT="0" marB="0" anchor="b">
                    <a:lnL>
                      <a:noFill/>
                    </a:lnL>
                    <a:lnR>
                      <a:noFill/>
                    </a:lnR>
                    <a:lnT>
                      <a:noFill/>
                    </a:lnT>
                    <a:lnB>
                      <a:noFill/>
                    </a:lnB>
                  </a:tcPr>
                </a:tc>
                <a:tc>
                  <a:txBody>
                    <a:bodyPr/>
                    <a:lstStyle/>
                    <a:p>
                      <a:pPr algn="ctr" fontAlgn="b"/>
                      <a:r>
                        <a:rPr lang="cs-CZ" sz="1000" b="0" i="0" u="none" strike="noStrike">
                          <a:solidFill>
                            <a:srgbClr val="002060"/>
                          </a:solidFill>
                          <a:effectLst/>
                          <a:latin typeface="Candara"/>
                        </a:rPr>
                        <a:t>21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22</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23</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24</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22</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23</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24</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25</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26</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27</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28</a:t>
                      </a:r>
                    </a:p>
                  </a:txBody>
                  <a:tcPr marL="0" marR="0" marT="0" marB="0" anchor="b">
                    <a:lnL>
                      <a:noFill/>
                    </a:lnL>
                    <a:lnR>
                      <a:noFill/>
                    </a:lnR>
                    <a:lnT>
                      <a:noFill/>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a:txBody>
                    <a:bodyPr/>
                    <a:lstStyle/>
                    <a:p>
                      <a:pPr algn="ctr" fontAlgn="b"/>
                      <a:r>
                        <a:rPr lang="is-IS" sz="1000" b="0" i="0" u="none" strike="noStrike">
                          <a:solidFill>
                            <a:srgbClr val="002060"/>
                          </a:solidFill>
                          <a:effectLst/>
                          <a:latin typeface="Candara"/>
                        </a:rPr>
                        <a:t>28</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29</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30</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31</a:t>
                      </a: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25</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26</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27</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28</a:t>
                      </a:r>
                    </a:p>
                  </a:txBody>
                  <a:tcPr marL="0" marR="0" marT="0" marB="0" anchor="b">
                    <a:lnL>
                      <a:noFill/>
                    </a:lnL>
                    <a:lnR>
                      <a:noFill/>
                    </a:lnR>
                    <a:lnT>
                      <a:noFill/>
                    </a:lnT>
                    <a:lnB>
                      <a:noFill/>
                    </a:lnB>
                  </a:tcPr>
                </a:tc>
                <a:tc gridSpan="2">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is-IS" sz="1000" b="0" i="0" u="none" strike="noStrike">
                          <a:solidFill>
                            <a:srgbClr val="002060"/>
                          </a:solidFill>
                          <a:effectLst/>
                          <a:latin typeface="Candara"/>
                        </a:rPr>
                        <a:t>25</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26</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27</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28</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29</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30</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31</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29</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30</a:t>
                      </a: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sk-SK" sz="1000" b="0" i="0" u="none" strike="noStrike">
                          <a:solidFill>
                            <a:srgbClr val="002060"/>
                          </a:solidFill>
                          <a:effectLst/>
                          <a:latin typeface="Candara"/>
                        </a:rPr>
                        <a:t> </a:t>
                      </a:r>
                    </a:p>
                  </a:txBody>
                  <a:tcPr marL="0" marR="0" marT="0" marB="0" anchor="b">
                    <a:lnL>
                      <a:noFill/>
                    </a:lnL>
                    <a:lnR>
                      <a:noFill/>
                    </a:lnR>
                    <a:lnT>
                      <a:noFill/>
                    </a:lnT>
                    <a:lnB>
                      <a:noFill/>
                    </a:lnB>
                  </a:tcPr>
                </a:tc>
                <a:tc>
                  <a:txBody>
                    <a:bodyPr/>
                    <a:lstStyle/>
                    <a:p>
                      <a:pPr algn="ctr" fontAlgn="b"/>
                      <a:r>
                        <a:rPr lang="sk-SK" sz="1000" b="0" i="0" u="none" strike="noStrike">
                          <a:solidFill>
                            <a:srgbClr val="002060"/>
                          </a:solidFill>
                          <a:effectLst/>
                          <a:latin typeface="Candara"/>
                        </a:rPr>
                        <a:t> </a:t>
                      </a:r>
                    </a:p>
                  </a:txBody>
                  <a:tcPr marL="0" marR="0" marT="0" marB="0" anchor="b">
                    <a:lnL>
                      <a:noFill/>
                    </a:lnL>
                    <a:lnR>
                      <a:noFill/>
                    </a:lnR>
                    <a:lnT>
                      <a:noFill/>
                    </a:lnT>
                    <a:lnB>
                      <a:noFill/>
                    </a:lnB>
                  </a:tcPr>
                </a:tc>
                <a:tc>
                  <a:txBody>
                    <a:bodyPr/>
                    <a:lstStyle/>
                    <a:p>
                      <a:pPr algn="ctr" fontAlgn="b"/>
                      <a:r>
                        <a:rPr lang="sk-SK" sz="1000" b="0" i="0" u="none" strike="noStrike">
                          <a:solidFill>
                            <a:srgbClr val="002060"/>
                          </a:solidFill>
                          <a:effectLst/>
                          <a:latin typeface="Candara"/>
                        </a:rPr>
                        <a:t> </a:t>
                      </a:r>
                    </a:p>
                  </a:txBody>
                  <a:tcPr marL="0" marR="0" marT="0" marB="0" anchor="b">
                    <a:lnL>
                      <a:noFill/>
                    </a:lnL>
                    <a:lnR>
                      <a:noFill/>
                    </a:lnR>
                    <a:lnT>
                      <a:noFill/>
                    </a:lnT>
                    <a:lnB>
                      <a:noFill/>
                    </a:lnB>
                  </a:tcPr>
                </a:tc>
                <a:tc>
                  <a:txBody>
                    <a:bodyPr/>
                    <a:lstStyle/>
                    <a:p>
                      <a:pPr algn="ctr" fontAlgn="b"/>
                      <a:r>
                        <a:rPr lang="sk-SK" sz="1000" b="0" i="0" u="none" strike="noStrike">
                          <a:solidFill>
                            <a:srgbClr val="002060"/>
                          </a:solidFill>
                          <a:effectLst/>
                          <a:latin typeface="Candara"/>
                        </a:rPr>
                        <a:t> </a:t>
                      </a:r>
                    </a:p>
                  </a:txBody>
                  <a:tcPr marL="0" marR="0" marT="0" marB="0" anchor="b">
                    <a:lnL>
                      <a:noFill/>
                    </a:lnL>
                    <a:lnR>
                      <a:noFill/>
                    </a:lnR>
                    <a:lnT>
                      <a:noFill/>
                    </a:lnT>
                    <a:lnB>
                      <a:noFill/>
                    </a:lnB>
                  </a:tcPr>
                </a:tc>
                <a:tc gridSpan="2">
                  <a:txBody>
                    <a:bodyPr/>
                    <a:lstStyle/>
                    <a:p>
                      <a:pPr algn="ctr" fontAlgn="b"/>
                      <a:r>
                        <a:rPr lang="sk-SK" sz="1000" b="0" i="0" u="none" strike="noStrike">
                          <a:solidFill>
                            <a:srgbClr val="002060"/>
                          </a:solidFill>
                          <a:effectLst/>
                          <a:latin typeface="Candara"/>
                        </a:rPr>
                        <a:t> </a:t>
                      </a: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sk-SK" sz="1000" b="0" i="0" u="none" strike="noStrike">
                          <a:solidFill>
                            <a:srgbClr val="002060"/>
                          </a:solidFill>
                          <a:effectLst/>
                          <a:latin typeface="Candara"/>
                        </a:rPr>
                        <a:t> </a:t>
                      </a:r>
                    </a:p>
                  </a:txBody>
                  <a:tcPr marL="0" marR="0" marT="0" marB="0" anchor="b">
                    <a:lnL>
                      <a:noFill/>
                    </a:lnL>
                    <a:lnR>
                      <a:noFill/>
                    </a:lnR>
                    <a:lnT>
                      <a:noFill/>
                    </a:lnT>
                    <a:lnB>
                      <a:noFill/>
                    </a:lnB>
                  </a:tcPr>
                </a:tc>
                <a:tc>
                  <a:txBody>
                    <a:bodyPr/>
                    <a:lstStyle/>
                    <a:p>
                      <a:pPr algn="ctr" fontAlgn="b"/>
                      <a:r>
                        <a:rPr lang="sk-SK" sz="1000" b="0" i="0" u="none" strike="noStrike">
                          <a:solidFill>
                            <a:srgbClr val="002060"/>
                          </a:solidFill>
                          <a:effectLst/>
                          <a:latin typeface="Candara"/>
                        </a:rPr>
                        <a:t> </a:t>
                      </a: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sk-SK" sz="1000" b="0" i="0" u="none" strike="noStrike">
                          <a:solidFill>
                            <a:srgbClr val="002060"/>
                          </a:solidFill>
                          <a:effectLst/>
                          <a:latin typeface="Candara"/>
                        </a:rPr>
                        <a:t> </a:t>
                      </a:r>
                    </a:p>
                  </a:txBody>
                  <a:tcPr marL="0" marR="0" marT="0" marB="0" anchor="b">
                    <a:lnL>
                      <a:noFill/>
                    </a:lnL>
                    <a:lnR>
                      <a:noFill/>
                    </a:lnR>
                    <a:lnT>
                      <a:noFill/>
                    </a:lnT>
                    <a:lnB>
                      <a:noFill/>
                    </a:lnB>
                  </a:tcPr>
                </a:tc>
                <a:tc>
                  <a:txBody>
                    <a:bodyPr/>
                    <a:lstStyle/>
                    <a:p>
                      <a:pPr algn="ctr" fontAlgn="b"/>
                      <a:r>
                        <a:rPr lang="sk-SK" sz="1000" b="0" i="0" u="none" strike="noStrike">
                          <a:solidFill>
                            <a:srgbClr val="002060"/>
                          </a:solidFill>
                          <a:effectLst/>
                          <a:latin typeface="Candara"/>
                        </a:rPr>
                        <a:t> </a:t>
                      </a:r>
                    </a:p>
                  </a:txBody>
                  <a:tcPr marL="0" marR="0" marT="0" marB="0" anchor="b">
                    <a:lnL>
                      <a:noFill/>
                    </a:lnL>
                    <a:lnR>
                      <a:noFill/>
                    </a:lnR>
                    <a:lnT>
                      <a:noFill/>
                    </a:lnT>
                    <a:lnB>
                      <a:noFill/>
                    </a:lnB>
                  </a:tcPr>
                </a:tc>
                <a:tc>
                  <a:txBody>
                    <a:bodyPr/>
                    <a:lstStyle/>
                    <a:p>
                      <a:pPr algn="ctr" fontAlgn="b"/>
                      <a:r>
                        <a:rPr lang="sk-SK" sz="1000" b="0" i="0" u="none" strike="noStrike">
                          <a:solidFill>
                            <a:srgbClr val="002060"/>
                          </a:solidFill>
                          <a:effectLst/>
                          <a:latin typeface="Candara"/>
                        </a:rPr>
                        <a:t> </a:t>
                      </a:r>
                    </a:p>
                  </a:txBody>
                  <a:tcPr marL="0" marR="0" marT="0" marB="0" anchor="b">
                    <a:lnL>
                      <a:noFill/>
                    </a:lnL>
                    <a:lnR>
                      <a:noFill/>
                    </a:lnR>
                    <a:lnT>
                      <a:noFill/>
                    </a:lnT>
                    <a:lnB>
                      <a:noFill/>
                    </a:lnB>
                  </a:tcPr>
                </a:tc>
                <a:tc>
                  <a:txBody>
                    <a:bodyPr/>
                    <a:lstStyle/>
                    <a:p>
                      <a:pPr algn="ctr" fontAlgn="b"/>
                      <a:r>
                        <a:rPr lang="sk-SK" sz="1000" b="0" i="0" u="none" strike="noStrike">
                          <a:solidFill>
                            <a:srgbClr val="002060"/>
                          </a:solidFill>
                          <a:effectLst/>
                          <a:latin typeface="Candara"/>
                        </a:rPr>
                        <a:t> </a:t>
                      </a:r>
                    </a:p>
                  </a:txBody>
                  <a:tcPr marL="0" marR="0" marT="0" marB="0" anchor="b">
                    <a:lnL>
                      <a:noFill/>
                    </a:lnL>
                    <a:lnR>
                      <a:noFill/>
                    </a:lnR>
                    <a:lnT>
                      <a:noFill/>
                    </a:lnT>
                    <a:lnB>
                      <a:noFill/>
                    </a:lnB>
                  </a:tcPr>
                </a:tc>
                <a:tc>
                  <a:txBody>
                    <a:bodyPr/>
                    <a:lstStyle/>
                    <a:p>
                      <a:pPr algn="ctr" fontAlgn="b"/>
                      <a:r>
                        <a:rPr lang="sk-SK" sz="1000" b="0" i="0" u="none" strike="noStrike">
                          <a:solidFill>
                            <a:srgbClr val="002060"/>
                          </a:solidFill>
                          <a:effectLst/>
                          <a:latin typeface="Candara"/>
                        </a:rPr>
                        <a:t> </a:t>
                      </a:r>
                    </a:p>
                  </a:txBody>
                  <a:tcPr marL="0" marR="0" marT="0" marB="0" anchor="b">
                    <a:lnL>
                      <a:noFill/>
                    </a:lnL>
                    <a:lnR>
                      <a:noFill/>
                    </a:lnR>
                    <a:lnT>
                      <a:noFill/>
                    </a:lnT>
                    <a:lnB>
                      <a:noFill/>
                    </a:lnB>
                  </a:tcPr>
                </a:tc>
                <a:tc>
                  <a:txBody>
                    <a:bodyPr/>
                    <a:lstStyle/>
                    <a:p>
                      <a:pPr algn="ctr" fontAlgn="b"/>
                      <a:r>
                        <a:rPr lang="sk-SK" sz="1000" b="0" i="0" u="none" strike="noStrike">
                          <a:solidFill>
                            <a:srgbClr val="002060"/>
                          </a:solidFill>
                          <a:effectLst/>
                          <a:latin typeface="Candara"/>
                        </a:rPr>
                        <a:t> </a:t>
                      </a:r>
                    </a:p>
                  </a:txBody>
                  <a:tcPr marL="0" marR="0" marT="0" marB="0" anchor="b">
                    <a:lnL>
                      <a:noFill/>
                    </a:lnL>
                    <a:lnR>
                      <a:noFill/>
                    </a:lnR>
                    <a:lnT>
                      <a:noFill/>
                    </a:lnT>
                    <a:lnB>
                      <a:noFill/>
                    </a:lnB>
                  </a:tcPr>
                </a:tc>
                <a:tc>
                  <a:txBody>
                    <a:bodyPr/>
                    <a:lstStyle/>
                    <a:p>
                      <a:pPr algn="ctr" fontAlgn="b"/>
                      <a:r>
                        <a:rPr lang="sk-SK" sz="1000" b="0" i="0" u="none" strike="noStrike">
                          <a:solidFill>
                            <a:srgbClr val="002060"/>
                          </a:solidFill>
                          <a:effectLst/>
                          <a:latin typeface="Candara"/>
                        </a:rPr>
                        <a:t> </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3568">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gridSpan="7">
                  <a:txBody>
                    <a:bodyPr/>
                    <a:lstStyle/>
                    <a:p>
                      <a:pPr algn="ctr" fontAlgn="b"/>
                      <a:r>
                        <a:rPr lang="en-US" sz="1000" b="1" i="0" u="none" strike="noStrike">
                          <a:solidFill>
                            <a:srgbClr val="FFFFFF"/>
                          </a:solidFill>
                          <a:effectLst/>
                          <a:latin typeface="Candara"/>
                        </a:rPr>
                        <a:t>May</a:t>
                      </a:r>
                    </a:p>
                  </a:txBody>
                  <a:tcPr marL="0" marR="0" marT="0" marB="0" anchor="b">
                    <a:lnL>
                      <a:noFill/>
                    </a:lnL>
                    <a:lnR>
                      <a:noFill/>
                    </a:lnR>
                    <a:lnT>
                      <a:noFill/>
                    </a:lnT>
                    <a:lnB w="6350" cap="flat" cmpd="sng" algn="ctr">
                      <a:solidFill>
                        <a:srgbClr val="A6A6A6"/>
                      </a:solidFill>
                      <a:prstDash val="solid"/>
                      <a:round/>
                      <a:headEnd type="none" w="med" len="med"/>
                      <a:tailEnd type="none" w="med" len="med"/>
                    </a:lnB>
                    <a:solidFill>
                      <a:srgbClr val="052E6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8">
                  <a:txBody>
                    <a:bodyPr/>
                    <a:lstStyle/>
                    <a:p>
                      <a:pPr algn="ctr" fontAlgn="b"/>
                      <a:r>
                        <a:rPr lang="en-US" sz="1000" b="1" i="0" u="none" strike="noStrike">
                          <a:solidFill>
                            <a:srgbClr val="FFFFFF"/>
                          </a:solidFill>
                          <a:effectLst/>
                          <a:latin typeface="Candara"/>
                        </a:rPr>
                        <a:t>June</a:t>
                      </a:r>
                    </a:p>
                  </a:txBody>
                  <a:tcPr marL="0" marR="0" marT="0" marB="0" anchor="b">
                    <a:lnL>
                      <a:noFill/>
                    </a:lnL>
                    <a:lnR>
                      <a:noFill/>
                    </a:lnR>
                    <a:lnT>
                      <a:noFill/>
                    </a:lnT>
                    <a:lnB w="6350" cap="flat" cmpd="sng" algn="ctr">
                      <a:solidFill>
                        <a:srgbClr val="A6A6A6"/>
                      </a:solidFill>
                      <a:prstDash val="solid"/>
                      <a:round/>
                      <a:headEnd type="none" w="med" len="med"/>
                      <a:tailEnd type="none" w="med" len="med"/>
                    </a:lnB>
                    <a:solidFill>
                      <a:srgbClr val="052E6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gridSpan="7">
                  <a:txBody>
                    <a:bodyPr/>
                    <a:lstStyle/>
                    <a:p>
                      <a:pPr algn="ctr" fontAlgn="b"/>
                      <a:r>
                        <a:rPr lang="en-US" sz="1000" b="1" i="0" u="none" strike="noStrike">
                          <a:solidFill>
                            <a:srgbClr val="FFFFFF"/>
                          </a:solidFill>
                          <a:effectLst/>
                          <a:latin typeface="Candara"/>
                        </a:rPr>
                        <a:t>July</a:t>
                      </a:r>
                    </a:p>
                  </a:txBody>
                  <a:tcPr marL="0" marR="0" marT="0" marB="0" anchor="b">
                    <a:lnL>
                      <a:noFill/>
                    </a:lnL>
                    <a:lnR>
                      <a:noFill/>
                    </a:lnR>
                    <a:lnT>
                      <a:noFill/>
                    </a:lnT>
                    <a:lnB w="6350" cap="flat" cmpd="sng" algn="ctr">
                      <a:solidFill>
                        <a:srgbClr val="A6A6A6"/>
                      </a:solidFill>
                      <a:prstDash val="solid"/>
                      <a:round/>
                      <a:headEnd type="none" w="med" len="med"/>
                      <a:tailEnd type="none" w="med" len="med"/>
                    </a:lnB>
                    <a:solidFill>
                      <a:srgbClr val="052E6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7">
                  <a:txBody>
                    <a:bodyPr/>
                    <a:lstStyle/>
                    <a:p>
                      <a:pPr algn="ctr" fontAlgn="b"/>
                      <a:r>
                        <a:rPr lang="en-US" sz="1000" b="1" i="0" u="none" strike="noStrike">
                          <a:solidFill>
                            <a:srgbClr val="FFFFFF"/>
                          </a:solidFill>
                          <a:effectLst/>
                          <a:latin typeface="Candara"/>
                        </a:rPr>
                        <a:t>August</a:t>
                      </a:r>
                    </a:p>
                  </a:txBody>
                  <a:tcPr marL="0" marR="0" marT="0" marB="0" anchor="b">
                    <a:lnL>
                      <a:noFill/>
                    </a:lnL>
                    <a:lnR>
                      <a:noFill/>
                    </a:lnR>
                    <a:lnT>
                      <a:noFill/>
                    </a:lnT>
                    <a:lnB w="6350" cap="flat" cmpd="sng" algn="ctr">
                      <a:solidFill>
                        <a:srgbClr val="A6A6A6"/>
                      </a:solidFill>
                      <a:prstDash val="solid"/>
                      <a:round/>
                      <a:headEnd type="none" w="med" len="med"/>
                      <a:tailEnd type="none" w="med" len="med"/>
                    </a:lnB>
                    <a:solidFill>
                      <a:srgbClr val="052E6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0000"/>
                          </a:solidFill>
                          <a:effectLst/>
                          <a:latin typeface="Candara"/>
                        </a:rPr>
                        <a:t>S</a:t>
                      </a:r>
                    </a:p>
                  </a:txBody>
                  <a:tcPr marL="0" marR="0" marT="0" marB="0" anchor="b">
                    <a:lnL w="6350" cap="flat" cmpd="sng" algn="ctr">
                      <a:solidFill>
                        <a:srgbClr val="A6A6A6"/>
                      </a:solidFill>
                      <a:prstDash val="solid"/>
                      <a:round/>
                      <a:headEnd type="none" w="med" len="med"/>
                      <a:tailEnd type="none" w="med" len="med"/>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M</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W</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F</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S</a:t>
                      </a:r>
                    </a:p>
                  </a:txBody>
                  <a:tcPr marL="0" marR="0" marT="0" marB="0" anchor="b">
                    <a:lnL>
                      <a:noFill/>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l" fontAlgn="b"/>
                      <a:endParaRPr lang="en-US" sz="1000" b="0" i="0" u="none" strike="noStrike">
                        <a:solidFill>
                          <a:srgbClr val="000000"/>
                        </a:solidFill>
                        <a:effectLst/>
                        <a:latin typeface="Candara"/>
                      </a:endParaRP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0000"/>
                          </a:solidFill>
                          <a:effectLst/>
                          <a:latin typeface="Candara"/>
                        </a:rPr>
                        <a:t>S</a:t>
                      </a:r>
                    </a:p>
                  </a:txBody>
                  <a:tcPr marL="0" marR="0" marT="0" marB="0" anchor="b">
                    <a:lnL w="6350" cap="flat" cmpd="sng" algn="ctr">
                      <a:solidFill>
                        <a:srgbClr val="A6A6A6"/>
                      </a:solidFill>
                      <a:prstDash val="solid"/>
                      <a:round/>
                      <a:headEnd type="none" w="med" len="med"/>
                      <a:tailEnd type="none" w="med" len="med"/>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M</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W</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gridSpan="2">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hMerge="1">
                  <a:txBody>
                    <a:bodyPr/>
                    <a:lstStyle/>
                    <a:p>
                      <a:endParaRPr lang="en-US"/>
                    </a:p>
                  </a:txBody>
                  <a:tcPr/>
                </a:tc>
                <a:tc>
                  <a:txBody>
                    <a:bodyPr/>
                    <a:lstStyle/>
                    <a:p>
                      <a:pPr algn="ctr" fontAlgn="b"/>
                      <a:r>
                        <a:rPr lang="en-US" sz="1000" b="0" i="0" u="none" strike="noStrike">
                          <a:solidFill>
                            <a:srgbClr val="000000"/>
                          </a:solidFill>
                          <a:effectLst/>
                          <a:latin typeface="Candara"/>
                        </a:rPr>
                        <a:t>F</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S</a:t>
                      </a:r>
                    </a:p>
                  </a:txBody>
                  <a:tcPr marL="0" marR="0" marT="0" marB="0" anchor="b">
                    <a:lnL>
                      <a:noFill/>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a:noFill/>
                    </a:lnB>
                    <a:solidFill>
                      <a:srgbClr val="D5F0FF"/>
                    </a:solidFill>
                  </a:tcPr>
                </a:tc>
                <a:tc gridSpan="2">
                  <a:txBody>
                    <a:bodyPr/>
                    <a:lstStyle/>
                    <a:p>
                      <a:pPr algn="l" fontAlgn="b"/>
                      <a:endParaRPr lang="en-US" sz="1000" b="0" i="0" u="none" strike="noStrike">
                        <a:solidFill>
                          <a:srgbClr val="000000"/>
                        </a:solidFill>
                        <a:effectLst/>
                        <a:latin typeface="Candara"/>
                      </a:endParaRP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hMerge="1">
                  <a:txBody>
                    <a:bodyPr/>
                    <a:lstStyle/>
                    <a:p>
                      <a:endParaRPr lang="en-US"/>
                    </a:p>
                  </a:txBody>
                  <a:tcPr/>
                </a:tc>
                <a:tc>
                  <a:txBody>
                    <a:bodyPr/>
                    <a:lstStyle/>
                    <a:p>
                      <a:pPr algn="ctr" fontAlgn="b"/>
                      <a:r>
                        <a:rPr lang="en-US" sz="1000" b="0" i="0" u="none" strike="noStrike">
                          <a:solidFill>
                            <a:srgbClr val="000000"/>
                          </a:solidFill>
                          <a:effectLst/>
                          <a:latin typeface="Candara"/>
                        </a:rPr>
                        <a:t>S</a:t>
                      </a:r>
                    </a:p>
                  </a:txBody>
                  <a:tcPr marL="0" marR="0" marT="0" marB="0" anchor="b">
                    <a:lnL w="6350" cap="flat" cmpd="sng" algn="ctr">
                      <a:solidFill>
                        <a:srgbClr val="A6A6A6"/>
                      </a:solidFill>
                      <a:prstDash val="solid"/>
                      <a:round/>
                      <a:headEnd type="none" w="med" len="med"/>
                      <a:tailEnd type="none" w="med" len="med"/>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M</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W</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F</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S</a:t>
                      </a:r>
                    </a:p>
                  </a:txBody>
                  <a:tcPr marL="0" marR="0" marT="0" marB="0" anchor="b">
                    <a:lnL>
                      <a:noFill/>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l" fontAlgn="b"/>
                      <a:endParaRPr lang="en-US" sz="1000" b="0" i="0" u="none" strike="noStrike">
                        <a:solidFill>
                          <a:srgbClr val="000000"/>
                        </a:solidFill>
                        <a:effectLst/>
                        <a:latin typeface="Candara"/>
                      </a:endParaRP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0000"/>
                          </a:solidFill>
                          <a:effectLst/>
                          <a:latin typeface="Candara"/>
                        </a:rPr>
                        <a:t>S</a:t>
                      </a:r>
                    </a:p>
                  </a:txBody>
                  <a:tcPr marL="0" marR="0" marT="0" marB="0" anchor="b">
                    <a:lnL w="6350" cap="flat" cmpd="sng" algn="ctr">
                      <a:solidFill>
                        <a:srgbClr val="A6A6A6"/>
                      </a:solidFill>
                      <a:prstDash val="solid"/>
                      <a:round/>
                      <a:headEnd type="none" w="med" len="med"/>
                      <a:tailEnd type="none" w="med" len="med"/>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M</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W</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F</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S</a:t>
                      </a:r>
                    </a:p>
                  </a:txBody>
                  <a:tcPr marL="0" marR="0" marT="0" marB="0" anchor="b">
                    <a:lnL>
                      <a:noFill/>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l" fontAlgn="b"/>
                      <a:r>
                        <a:rPr lang="sk-SK" sz="1000" b="0" i="0" u="none" strike="noStrike">
                          <a:solidFill>
                            <a:srgbClr val="000000"/>
                          </a:solidFill>
                          <a:effectLst/>
                          <a:latin typeface="Candara"/>
                        </a:rPr>
                        <a:t> </a:t>
                      </a:r>
                    </a:p>
                  </a:txBody>
                  <a:tcPr marL="0" marR="0" marT="0" marB="0" anchor="b">
                    <a:lnL w="6350" cap="flat" cmpd="sng" algn="ctr">
                      <a:solidFill>
                        <a:srgbClr val="A6A6A6"/>
                      </a:solidFill>
                      <a:prstDash val="solid"/>
                      <a:round/>
                      <a:headEnd type="none" w="med" len="med"/>
                      <a:tailEnd type="none" w="med" len="med"/>
                    </a:lnL>
                    <a:lnR w="19050" cap="flat" cmpd="sng" algn="ctr">
                      <a:solidFill>
                        <a:srgbClr val="073E87"/>
                      </a:solidFill>
                      <a:prstDash val="solid"/>
                      <a:round/>
                      <a:headEnd type="none" w="med" len="med"/>
                      <a:tailEnd type="none" w="med" len="med"/>
                    </a:lnR>
                    <a:lnT>
                      <a:noFill/>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4</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5</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gridSpan="2">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en-US" sz="1000" b="0" i="0" u="none" strike="noStrike">
                          <a:solidFill>
                            <a:srgbClr val="002060"/>
                          </a:solidFill>
                          <a:effectLst/>
                          <a:latin typeface="Candara"/>
                        </a:rPr>
                        <a:t>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a:t>
                      </a: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en-US" sz="1000" b="0" i="0" u="none" strike="noStrike">
                          <a:solidFill>
                            <a:srgbClr val="002060"/>
                          </a:solidFill>
                          <a:effectLst/>
                          <a:latin typeface="Candara"/>
                        </a:rPr>
                        <a:t>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4</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5</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6</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7</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4</a:t>
                      </a:r>
                    </a:p>
                  </a:txBody>
                  <a:tcPr marL="0" marR="0" marT="0" marB="0" anchor="b">
                    <a:lnL>
                      <a:noFill/>
                    </a:lnL>
                    <a:lnR>
                      <a:noFill/>
                    </a:lnR>
                    <a:lnT>
                      <a:noFill/>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2060"/>
                          </a:solidFill>
                          <a:effectLst/>
                          <a:latin typeface="Candara"/>
                        </a:rPr>
                        <a:t>6</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7</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8</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9</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10</a:t>
                      </a:r>
                    </a:p>
                  </a:txBody>
                  <a:tcPr marL="0" marR="0" marT="0" marB="0" anchor="b">
                    <a:lnL>
                      <a:noFill/>
                    </a:lnL>
                    <a:lnR>
                      <a:noFill/>
                    </a:lnR>
                    <a:lnT>
                      <a:noFill/>
                    </a:lnT>
                    <a:lnB>
                      <a:noFill/>
                    </a:lnB>
                  </a:tcPr>
                </a:tc>
                <a:tc>
                  <a:txBody>
                    <a:bodyPr/>
                    <a:lstStyle/>
                    <a:p>
                      <a:pPr algn="ctr" fontAlgn="b"/>
                      <a:r>
                        <a:rPr lang="cs-CZ" sz="1000" b="0" i="0" u="none" strike="noStrike">
                          <a:solidFill>
                            <a:srgbClr val="002060"/>
                          </a:solidFill>
                          <a:effectLst/>
                          <a:latin typeface="Candara"/>
                        </a:rPr>
                        <a:t>11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12</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4</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5</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6</a:t>
                      </a:r>
                    </a:p>
                  </a:txBody>
                  <a:tcPr marL="0" marR="0" marT="0" marB="0" anchor="b">
                    <a:lnL>
                      <a:noFill/>
                    </a:lnL>
                    <a:lnR>
                      <a:noFill/>
                    </a:lnR>
                    <a:lnT>
                      <a:noFill/>
                    </a:lnT>
                    <a:lnB>
                      <a:noFill/>
                    </a:lnB>
                  </a:tcPr>
                </a:tc>
                <a:tc gridSpan="2">
                  <a:txBody>
                    <a:bodyPr/>
                    <a:lstStyle/>
                    <a:p>
                      <a:pPr algn="ctr" fontAlgn="b"/>
                      <a:r>
                        <a:rPr lang="en-US" sz="1000" b="0" i="0" u="none" strike="noStrike">
                          <a:solidFill>
                            <a:srgbClr val="002060"/>
                          </a:solidFill>
                          <a:effectLst/>
                          <a:latin typeface="Candara"/>
                        </a:rPr>
                        <a:t>7</a:t>
                      </a: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en-US" sz="1000" b="0" i="0" u="none" strike="noStrike">
                          <a:solidFill>
                            <a:srgbClr val="002060"/>
                          </a:solidFill>
                          <a:effectLst/>
                          <a:latin typeface="Candara"/>
                        </a:rPr>
                        <a:t>8</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9</a:t>
                      </a: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en-US" sz="1000" b="0" i="0" u="none" strike="noStrike">
                          <a:solidFill>
                            <a:srgbClr val="002060"/>
                          </a:solidFill>
                          <a:effectLst/>
                          <a:latin typeface="Candara"/>
                        </a:rPr>
                        <a:t>8</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9</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10</a:t>
                      </a:r>
                    </a:p>
                  </a:txBody>
                  <a:tcPr marL="0" marR="0" marT="0" marB="0" anchor="b">
                    <a:lnL>
                      <a:noFill/>
                    </a:lnL>
                    <a:lnR>
                      <a:noFill/>
                    </a:lnR>
                    <a:lnT>
                      <a:noFill/>
                    </a:lnT>
                    <a:lnB>
                      <a:noFill/>
                    </a:lnB>
                  </a:tcPr>
                </a:tc>
                <a:tc>
                  <a:txBody>
                    <a:bodyPr/>
                    <a:lstStyle/>
                    <a:p>
                      <a:pPr algn="ctr" fontAlgn="b"/>
                      <a:r>
                        <a:rPr lang="cs-CZ" sz="1000" b="0" i="0" u="none" strike="noStrike">
                          <a:solidFill>
                            <a:srgbClr val="002060"/>
                          </a:solidFill>
                          <a:effectLst/>
                          <a:latin typeface="Candara"/>
                        </a:rPr>
                        <a:t>11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12</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13</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14</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5</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6</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7</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8</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9</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10</a:t>
                      </a:r>
                    </a:p>
                  </a:txBody>
                  <a:tcPr marL="0" marR="0" marT="0" marB="0" anchor="b">
                    <a:lnL>
                      <a:noFill/>
                    </a:lnL>
                    <a:lnR>
                      <a:noFill/>
                    </a:lnR>
                    <a:lnT>
                      <a:noFill/>
                    </a:lnT>
                    <a:lnB>
                      <a:noFill/>
                    </a:lnB>
                  </a:tcPr>
                </a:tc>
                <a:tc>
                  <a:txBody>
                    <a:bodyPr/>
                    <a:lstStyle/>
                    <a:p>
                      <a:pPr algn="ctr" fontAlgn="b"/>
                      <a:r>
                        <a:rPr lang="cs-CZ" sz="1000" b="0" i="0" u="none" strike="noStrike">
                          <a:solidFill>
                            <a:srgbClr val="002060"/>
                          </a:solidFill>
                          <a:effectLst/>
                          <a:latin typeface="Candara"/>
                        </a:rPr>
                        <a:t>11</a:t>
                      </a:r>
                    </a:p>
                  </a:txBody>
                  <a:tcPr marL="0" marR="0" marT="0" marB="0" anchor="b">
                    <a:lnL>
                      <a:noFill/>
                    </a:lnL>
                    <a:lnR>
                      <a:noFill/>
                    </a:lnR>
                    <a:lnT>
                      <a:noFill/>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a:txBody>
                    <a:bodyPr/>
                    <a:lstStyle/>
                    <a:p>
                      <a:pPr algn="ctr" fontAlgn="b"/>
                      <a:r>
                        <a:rPr lang="is-IS" sz="1000" b="0" i="0" u="none" strike="noStrike">
                          <a:solidFill>
                            <a:srgbClr val="002060"/>
                          </a:solidFill>
                          <a:effectLst/>
                          <a:latin typeface="Candara"/>
                        </a:rPr>
                        <a:t>13</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14</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15</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16</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17</a:t>
                      </a:r>
                    </a:p>
                  </a:txBody>
                  <a:tcPr marL="0" marR="0" marT="0" marB="0" anchor="b">
                    <a:lnL>
                      <a:noFill/>
                    </a:lnL>
                    <a:lnR>
                      <a:noFill/>
                    </a:lnR>
                    <a:lnT>
                      <a:noFill/>
                    </a:lnT>
                    <a:lnB>
                      <a:noFill/>
                    </a:lnB>
                  </a:tcPr>
                </a:tc>
                <a:tc>
                  <a:txBody>
                    <a:bodyPr/>
                    <a:lstStyle/>
                    <a:p>
                      <a:pPr algn="ctr" fontAlgn="b"/>
                      <a:r>
                        <a:rPr lang="fi-FI" sz="1000" b="0" i="0" u="none" strike="noStrike">
                          <a:solidFill>
                            <a:srgbClr val="002060"/>
                          </a:solidFill>
                          <a:effectLst/>
                          <a:latin typeface="Candara"/>
                        </a:rPr>
                        <a:t>18</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19</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10</a:t>
                      </a:r>
                    </a:p>
                  </a:txBody>
                  <a:tcPr marL="0" marR="0" marT="0" marB="0" anchor="b">
                    <a:lnL>
                      <a:noFill/>
                    </a:lnL>
                    <a:lnR>
                      <a:noFill/>
                    </a:lnR>
                    <a:lnT>
                      <a:noFill/>
                    </a:lnT>
                    <a:lnB>
                      <a:noFill/>
                    </a:lnB>
                  </a:tcPr>
                </a:tc>
                <a:tc>
                  <a:txBody>
                    <a:bodyPr/>
                    <a:lstStyle/>
                    <a:p>
                      <a:pPr algn="ctr" fontAlgn="b"/>
                      <a:r>
                        <a:rPr lang="cs-CZ" sz="1000" b="0" i="0" u="none" strike="noStrike">
                          <a:solidFill>
                            <a:srgbClr val="002060"/>
                          </a:solidFill>
                          <a:effectLst/>
                          <a:latin typeface="Candara"/>
                        </a:rPr>
                        <a:t>11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12</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13</a:t>
                      </a:r>
                    </a:p>
                  </a:txBody>
                  <a:tcPr marL="0" marR="0" marT="0" marB="0" anchor="b">
                    <a:lnL>
                      <a:noFill/>
                    </a:lnL>
                    <a:lnR>
                      <a:noFill/>
                    </a:lnR>
                    <a:lnT>
                      <a:noFill/>
                    </a:lnT>
                    <a:lnB>
                      <a:noFill/>
                    </a:lnB>
                  </a:tcPr>
                </a:tc>
                <a:tc gridSpan="2">
                  <a:txBody>
                    <a:bodyPr/>
                    <a:lstStyle/>
                    <a:p>
                      <a:pPr algn="ctr" fontAlgn="b"/>
                      <a:r>
                        <a:rPr lang="en-US" sz="1000" b="0" i="0" u="none" strike="noStrike">
                          <a:solidFill>
                            <a:srgbClr val="002060"/>
                          </a:solidFill>
                          <a:effectLst/>
                          <a:latin typeface="Candara"/>
                        </a:rPr>
                        <a:t>14</a:t>
                      </a: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en-US" sz="1000" b="0" i="0" u="none" strike="noStrike">
                          <a:solidFill>
                            <a:srgbClr val="002060"/>
                          </a:solidFill>
                          <a:effectLst/>
                          <a:latin typeface="Candara"/>
                        </a:rPr>
                        <a:t>15</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16</a:t>
                      </a: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en-US" sz="1000" b="0" i="0" u="none" strike="noStrike">
                          <a:solidFill>
                            <a:srgbClr val="002060"/>
                          </a:solidFill>
                          <a:effectLst/>
                          <a:latin typeface="Candara"/>
                        </a:rPr>
                        <a:t>15</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16</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17</a:t>
                      </a:r>
                    </a:p>
                  </a:txBody>
                  <a:tcPr marL="0" marR="0" marT="0" marB="0" anchor="b">
                    <a:lnL>
                      <a:noFill/>
                    </a:lnL>
                    <a:lnR>
                      <a:noFill/>
                    </a:lnR>
                    <a:lnT>
                      <a:noFill/>
                    </a:lnT>
                    <a:lnB>
                      <a:noFill/>
                    </a:lnB>
                  </a:tcPr>
                </a:tc>
                <a:tc>
                  <a:txBody>
                    <a:bodyPr/>
                    <a:lstStyle/>
                    <a:p>
                      <a:pPr algn="ctr" fontAlgn="b"/>
                      <a:r>
                        <a:rPr lang="fi-FI" sz="1000" b="0" i="0" u="none" strike="noStrike">
                          <a:solidFill>
                            <a:srgbClr val="002060"/>
                          </a:solidFill>
                          <a:effectLst/>
                          <a:latin typeface="Candara"/>
                        </a:rPr>
                        <a:t>18</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19</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20</a:t>
                      </a:r>
                    </a:p>
                  </a:txBody>
                  <a:tcPr marL="0" marR="0" marT="0" marB="0" anchor="b">
                    <a:lnL>
                      <a:noFill/>
                    </a:lnL>
                    <a:lnR>
                      <a:noFill/>
                    </a:lnR>
                    <a:lnT>
                      <a:noFill/>
                    </a:lnT>
                    <a:lnB>
                      <a:noFill/>
                    </a:lnB>
                  </a:tcPr>
                </a:tc>
                <a:tc>
                  <a:txBody>
                    <a:bodyPr/>
                    <a:lstStyle/>
                    <a:p>
                      <a:pPr algn="ctr" fontAlgn="b"/>
                      <a:r>
                        <a:rPr lang="cs-CZ" sz="1000" b="0" i="0" u="none" strike="noStrike">
                          <a:solidFill>
                            <a:srgbClr val="002060"/>
                          </a:solidFill>
                          <a:effectLst/>
                          <a:latin typeface="Candara"/>
                        </a:rPr>
                        <a:t>21</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12</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13</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14</a:t>
                      </a:r>
                    </a:p>
                  </a:txBody>
                  <a:tcPr marL="0" marR="0" marT="0" marB="0" anchor="b">
                    <a:lnL>
                      <a:noFill/>
                    </a:lnL>
                    <a:lnR>
                      <a:noFill/>
                    </a:lnR>
                    <a:lnT>
                      <a:noFill/>
                    </a:lnT>
                    <a:lnB>
                      <a:noFill/>
                    </a:lnB>
                    <a:solidFill>
                      <a:srgbClr val="FFFF00"/>
                    </a:solidFill>
                  </a:tcPr>
                </a:tc>
                <a:tc>
                  <a:txBody>
                    <a:bodyPr/>
                    <a:lstStyle/>
                    <a:p>
                      <a:pPr algn="ctr" fontAlgn="b"/>
                      <a:r>
                        <a:rPr lang="en-US" sz="1000" b="0" i="0" u="none" strike="noStrike">
                          <a:solidFill>
                            <a:srgbClr val="002060"/>
                          </a:solidFill>
                          <a:effectLst/>
                          <a:latin typeface="Candara"/>
                        </a:rPr>
                        <a:t>15</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16</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17</a:t>
                      </a:r>
                    </a:p>
                  </a:txBody>
                  <a:tcPr marL="0" marR="0" marT="0" marB="0" anchor="b">
                    <a:lnL>
                      <a:noFill/>
                    </a:lnL>
                    <a:lnR>
                      <a:noFill/>
                    </a:lnR>
                    <a:lnT>
                      <a:noFill/>
                    </a:lnT>
                    <a:lnB>
                      <a:noFill/>
                    </a:lnB>
                  </a:tcPr>
                </a:tc>
                <a:tc>
                  <a:txBody>
                    <a:bodyPr/>
                    <a:lstStyle/>
                    <a:p>
                      <a:pPr algn="ctr" fontAlgn="b"/>
                      <a:r>
                        <a:rPr lang="fi-FI" sz="1000" b="0" i="0" u="none" strike="noStrike">
                          <a:solidFill>
                            <a:srgbClr val="002060"/>
                          </a:solidFill>
                          <a:effectLst/>
                          <a:latin typeface="Candara"/>
                        </a:rPr>
                        <a:t>18</a:t>
                      </a:r>
                    </a:p>
                  </a:txBody>
                  <a:tcPr marL="0" marR="0" marT="0" marB="0" anchor="b">
                    <a:lnL>
                      <a:noFill/>
                    </a:lnL>
                    <a:lnR>
                      <a:noFill/>
                    </a:lnR>
                    <a:lnT>
                      <a:noFill/>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a:txBody>
                    <a:bodyPr/>
                    <a:lstStyle/>
                    <a:p>
                      <a:pPr algn="ctr" fontAlgn="b"/>
                      <a:r>
                        <a:rPr lang="is-IS" sz="1000" b="0" i="0" u="none" strike="noStrike">
                          <a:solidFill>
                            <a:srgbClr val="002060"/>
                          </a:solidFill>
                          <a:effectLst/>
                          <a:latin typeface="Candara"/>
                        </a:rPr>
                        <a:t>20</a:t>
                      </a:r>
                    </a:p>
                  </a:txBody>
                  <a:tcPr marL="0" marR="0" marT="0" marB="0" anchor="b">
                    <a:lnL>
                      <a:noFill/>
                    </a:lnL>
                    <a:lnR>
                      <a:noFill/>
                    </a:lnR>
                    <a:lnT>
                      <a:noFill/>
                    </a:lnT>
                    <a:lnB>
                      <a:noFill/>
                    </a:lnB>
                  </a:tcPr>
                </a:tc>
                <a:tc>
                  <a:txBody>
                    <a:bodyPr/>
                    <a:lstStyle/>
                    <a:p>
                      <a:pPr algn="ctr" fontAlgn="b"/>
                      <a:r>
                        <a:rPr lang="cs-CZ" sz="1000" b="0" i="0" u="none" strike="noStrike">
                          <a:solidFill>
                            <a:srgbClr val="002060"/>
                          </a:solidFill>
                          <a:effectLst/>
                          <a:latin typeface="Candara"/>
                        </a:rPr>
                        <a:t>21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22</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23</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24</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25</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26</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17</a:t>
                      </a:r>
                    </a:p>
                  </a:txBody>
                  <a:tcPr marL="0" marR="0" marT="0" marB="0" anchor="b">
                    <a:lnL>
                      <a:noFill/>
                    </a:lnL>
                    <a:lnR>
                      <a:noFill/>
                    </a:lnR>
                    <a:lnT>
                      <a:noFill/>
                    </a:lnT>
                    <a:lnB>
                      <a:noFill/>
                    </a:lnB>
                  </a:tcPr>
                </a:tc>
                <a:tc>
                  <a:txBody>
                    <a:bodyPr/>
                    <a:lstStyle/>
                    <a:p>
                      <a:pPr algn="ctr" fontAlgn="b"/>
                      <a:r>
                        <a:rPr lang="fi-FI" sz="1000" b="0" i="0" u="none" strike="noStrike">
                          <a:solidFill>
                            <a:srgbClr val="002060"/>
                          </a:solidFill>
                          <a:effectLst/>
                          <a:latin typeface="Candara"/>
                        </a:rPr>
                        <a:t>18</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19</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20</a:t>
                      </a:r>
                    </a:p>
                  </a:txBody>
                  <a:tcPr marL="0" marR="0" marT="0" marB="0" anchor="b">
                    <a:lnL>
                      <a:noFill/>
                    </a:lnL>
                    <a:lnR>
                      <a:noFill/>
                    </a:lnR>
                    <a:lnT>
                      <a:noFill/>
                    </a:lnT>
                    <a:lnB>
                      <a:noFill/>
                    </a:lnB>
                  </a:tcPr>
                </a:tc>
                <a:tc gridSpan="2">
                  <a:txBody>
                    <a:bodyPr/>
                    <a:lstStyle/>
                    <a:p>
                      <a:pPr algn="ctr" fontAlgn="b"/>
                      <a:r>
                        <a:rPr lang="cs-CZ" sz="1000" b="0" i="0" u="none" strike="noStrike">
                          <a:solidFill>
                            <a:srgbClr val="002060"/>
                          </a:solidFill>
                          <a:effectLst/>
                          <a:latin typeface="Candara"/>
                        </a:rPr>
                        <a:t>21</a:t>
                      </a: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is-IS" sz="1000" b="0" i="0" u="none" strike="noStrike">
                          <a:solidFill>
                            <a:srgbClr val="002060"/>
                          </a:solidFill>
                          <a:effectLst/>
                          <a:latin typeface="Candara"/>
                        </a:rPr>
                        <a:t>22</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23</a:t>
                      </a: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is-IS" sz="1000" b="0" i="0" u="none" strike="noStrike">
                          <a:solidFill>
                            <a:srgbClr val="002060"/>
                          </a:solidFill>
                          <a:effectLst/>
                          <a:latin typeface="Candara"/>
                        </a:rPr>
                        <a:t>22</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23</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24</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25</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26</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27</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28</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19</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20</a:t>
                      </a:r>
                    </a:p>
                  </a:txBody>
                  <a:tcPr marL="0" marR="0" marT="0" marB="0" anchor="b">
                    <a:lnL>
                      <a:noFill/>
                    </a:lnL>
                    <a:lnR>
                      <a:noFill/>
                    </a:lnR>
                    <a:lnT>
                      <a:noFill/>
                    </a:lnT>
                    <a:lnB>
                      <a:noFill/>
                    </a:lnB>
                  </a:tcPr>
                </a:tc>
                <a:tc>
                  <a:txBody>
                    <a:bodyPr/>
                    <a:lstStyle/>
                    <a:p>
                      <a:pPr algn="ctr" fontAlgn="b"/>
                      <a:r>
                        <a:rPr lang="cs-CZ" sz="1000" b="0" i="0" u="none" strike="noStrike">
                          <a:solidFill>
                            <a:srgbClr val="002060"/>
                          </a:solidFill>
                          <a:effectLst/>
                          <a:latin typeface="Candara"/>
                        </a:rPr>
                        <a:t>21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22</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23</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24</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25</a:t>
                      </a:r>
                    </a:p>
                  </a:txBody>
                  <a:tcPr marL="0" marR="0" marT="0" marB="0" anchor="b">
                    <a:lnL>
                      <a:noFill/>
                    </a:lnL>
                    <a:lnR>
                      <a:noFill/>
                    </a:lnR>
                    <a:lnT>
                      <a:noFill/>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a:txBody>
                    <a:bodyPr/>
                    <a:lstStyle/>
                    <a:p>
                      <a:pPr algn="ctr" fontAlgn="b"/>
                      <a:r>
                        <a:rPr lang="is-IS" sz="1000" b="0" i="0" u="none" strike="noStrike">
                          <a:solidFill>
                            <a:srgbClr val="002060"/>
                          </a:solidFill>
                          <a:effectLst/>
                          <a:latin typeface="Candara"/>
                        </a:rPr>
                        <a:t>27</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28</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29</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30</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31</a:t>
                      </a: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24</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25</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26</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27</a:t>
                      </a:r>
                    </a:p>
                  </a:txBody>
                  <a:tcPr marL="0" marR="0" marT="0" marB="0" anchor="b">
                    <a:lnL>
                      <a:noFill/>
                    </a:lnL>
                    <a:lnR>
                      <a:noFill/>
                    </a:lnR>
                    <a:lnT>
                      <a:noFill/>
                    </a:lnT>
                    <a:lnB>
                      <a:noFill/>
                    </a:lnB>
                  </a:tcPr>
                </a:tc>
                <a:tc gridSpan="2">
                  <a:txBody>
                    <a:bodyPr/>
                    <a:lstStyle/>
                    <a:p>
                      <a:pPr algn="ctr" fontAlgn="b"/>
                      <a:r>
                        <a:rPr lang="is-IS" sz="1000" b="0" i="0" u="none" strike="noStrike">
                          <a:solidFill>
                            <a:srgbClr val="002060"/>
                          </a:solidFill>
                          <a:effectLst/>
                          <a:latin typeface="Candara"/>
                        </a:rPr>
                        <a:t>28</a:t>
                      </a: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is-IS" sz="1000" b="0" i="0" u="none" strike="noStrike">
                          <a:solidFill>
                            <a:srgbClr val="002060"/>
                          </a:solidFill>
                          <a:effectLst/>
                          <a:latin typeface="Candara"/>
                        </a:rPr>
                        <a:t>29</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30</a:t>
                      </a: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is-IS" sz="1000" b="0" i="0" u="none" strike="noStrike">
                          <a:solidFill>
                            <a:srgbClr val="002060"/>
                          </a:solidFill>
                          <a:effectLst/>
                          <a:latin typeface="Candara"/>
                        </a:rPr>
                        <a:t>29</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30</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31</a:t>
                      </a: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26</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27</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28</a:t>
                      </a:r>
                    </a:p>
                  </a:txBody>
                  <a:tcPr marL="0" marR="0" marT="0" marB="0" anchor="b">
                    <a:lnL>
                      <a:noFill/>
                    </a:lnL>
                    <a:lnR>
                      <a:noFill/>
                    </a:lnR>
                    <a:lnT>
                      <a:noFill/>
                    </a:lnT>
                    <a:lnB>
                      <a:noFill/>
                    </a:lnB>
                    <a:solidFill>
                      <a:srgbClr val="0074BB"/>
                    </a:solidFill>
                  </a:tcPr>
                </a:tc>
                <a:tc>
                  <a:txBody>
                    <a:bodyPr/>
                    <a:lstStyle/>
                    <a:p>
                      <a:pPr algn="ctr" fontAlgn="b"/>
                      <a:r>
                        <a:rPr lang="is-IS" sz="1000" b="0" i="0" u="none" strike="noStrike">
                          <a:solidFill>
                            <a:srgbClr val="002060"/>
                          </a:solidFill>
                          <a:effectLst/>
                          <a:latin typeface="Candara"/>
                        </a:rPr>
                        <a:t>29</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30</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31</a:t>
                      </a: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gridSpan="2">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3568">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gridSpan="7">
                  <a:txBody>
                    <a:bodyPr/>
                    <a:lstStyle/>
                    <a:p>
                      <a:pPr algn="ctr" fontAlgn="b"/>
                      <a:r>
                        <a:rPr lang="en-US" sz="1000" b="1" i="0" u="none" strike="noStrike">
                          <a:solidFill>
                            <a:srgbClr val="FFFFFF"/>
                          </a:solidFill>
                          <a:effectLst/>
                          <a:latin typeface="Candara"/>
                        </a:rPr>
                        <a:t>September</a:t>
                      </a:r>
                    </a:p>
                  </a:txBody>
                  <a:tcPr marL="0" marR="0" marT="0" marB="0" anchor="b">
                    <a:lnL>
                      <a:noFill/>
                    </a:lnL>
                    <a:lnR>
                      <a:noFill/>
                    </a:lnR>
                    <a:lnT>
                      <a:noFill/>
                    </a:lnT>
                    <a:lnB w="6350" cap="flat" cmpd="sng" algn="ctr">
                      <a:solidFill>
                        <a:srgbClr val="A6A6A6"/>
                      </a:solidFill>
                      <a:prstDash val="solid"/>
                      <a:round/>
                      <a:headEnd type="none" w="med" len="med"/>
                      <a:tailEnd type="none" w="med" len="med"/>
                    </a:lnB>
                    <a:solidFill>
                      <a:srgbClr val="052E6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8">
                  <a:txBody>
                    <a:bodyPr/>
                    <a:lstStyle/>
                    <a:p>
                      <a:pPr algn="ctr" fontAlgn="b"/>
                      <a:r>
                        <a:rPr lang="en-US" sz="1000" b="1" i="0" u="none" strike="noStrike">
                          <a:solidFill>
                            <a:srgbClr val="FFFFFF"/>
                          </a:solidFill>
                          <a:effectLst/>
                          <a:latin typeface="Candara"/>
                        </a:rPr>
                        <a:t>October</a:t>
                      </a:r>
                    </a:p>
                  </a:txBody>
                  <a:tcPr marL="0" marR="0" marT="0" marB="0" anchor="b">
                    <a:lnL>
                      <a:noFill/>
                    </a:lnL>
                    <a:lnR>
                      <a:noFill/>
                    </a:lnR>
                    <a:lnT>
                      <a:noFill/>
                    </a:lnT>
                    <a:lnB w="6350" cap="flat" cmpd="sng" algn="ctr">
                      <a:solidFill>
                        <a:srgbClr val="A6A6A6"/>
                      </a:solidFill>
                      <a:prstDash val="solid"/>
                      <a:round/>
                      <a:headEnd type="none" w="med" len="med"/>
                      <a:tailEnd type="none" w="med" len="med"/>
                    </a:lnB>
                    <a:solidFill>
                      <a:srgbClr val="052E6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gridSpan="7">
                  <a:txBody>
                    <a:bodyPr/>
                    <a:lstStyle/>
                    <a:p>
                      <a:pPr algn="ctr" fontAlgn="b"/>
                      <a:r>
                        <a:rPr lang="en-US" sz="1000" b="1" i="0" u="none" strike="noStrike">
                          <a:solidFill>
                            <a:srgbClr val="FFFFFF"/>
                          </a:solidFill>
                          <a:effectLst/>
                          <a:latin typeface="Candara"/>
                        </a:rPr>
                        <a:t>November</a:t>
                      </a:r>
                    </a:p>
                  </a:txBody>
                  <a:tcPr marL="0" marR="0" marT="0" marB="0" anchor="b">
                    <a:lnL>
                      <a:noFill/>
                    </a:lnL>
                    <a:lnR>
                      <a:noFill/>
                    </a:lnR>
                    <a:lnT>
                      <a:noFill/>
                    </a:lnT>
                    <a:lnB w="6350" cap="flat" cmpd="sng" algn="ctr">
                      <a:solidFill>
                        <a:srgbClr val="A6A6A6"/>
                      </a:solidFill>
                      <a:prstDash val="solid"/>
                      <a:round/>
                      <a:headEnd type="none" w="med" len="med"/>
                      <a:tailEnd type="none" w="med" len="med"/>
                    </a:lnB>
                    <a:solidFill>
                      <a:srgbClr val="052E6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7">
                  <a:txBody>
                    <a:bodyPr/>
                    <a:lstStyle/>
                    <a:p>
                      <a:pPr algn="ctr" fontAlgn="b"/>
                      <a:r>
                        <a:rPr lang="en-US" sz="1000" b="1" i="0" u="none" strike="noStrike">
                          <a:solidFill>
                            <a:srgbClr val="FFFFFF"/>
                          </a:solidFill>
                          <a:effectLst/>
                          <a:latin typeface="Candara"/>
                        </a:rPr>
                        <a:t>December</a:t>
                      </a:r>
                    </a:p>
                  </a:txBody>
                  <a:tcPr marL="0" marR="0" marT="0" marB="0" anchor="b">
                    <a:lnL>
                      <a:noFill/>
                    </a:lnL>
                    <a:lnR>
                      <a:noFill/>
                    </a:lnR>
                    <a:lnT>
                      <a:noFill/>
                    </a:lnT>
                    <a:lnB w="6350" cap="flat" cmpd="sng" algn="ctr">
                      <a:solidFill>
                        <a:srgbClr val="A6A6A6"/>
                      </a:solidFill>
                      <a:prstDash val="solid"/>
                      <a:round/>
                      <a:headEnd type="none" w="med" len="med"/>
                      <a:tailEnd type="none" w="med" len="med"/>
                    </a:lnB>
                    <a:solidFill>
                      <a:srgbClr val="052E6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0000"/>
                          </a:solidFill>
                          <a:effectLst/>
                          <a:latin typeface="Candara"/>
                        </a:rPr>
                        <a:t>S</a:t>
                      </a:r>
                    </a:p>
                  </a:txBody>
                  <a:tcPr marL="0" marR="0" marT="0" marB="0" anchor="b">
                    <a:lnL w="6350" cap="flat" cmpd="sng" algn="ctr">
                      <a:solidFill>
                        <a:srgbClr val="A6A6A6"/>
                      </a:solidFill>
                      <a:prstDash val="solid"/>
                      <a:round/>
                      <a:headEnd type="none" w="med" len="med"/>
                      <a:tailEnd type="none" w="med" len="med"/>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M</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W</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F</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S</a:t>
                      </a:r>
                    </a:p>
                  </a:txBody>
                  <a:tcPr marL="0" marR="0" marT="0" marB="0" anchor="b">
                    <a:lnL>
                      <a:noFill/>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l" fontAlgn="b"/>
                      <a:endParaRPr lang="en-US" sz="1000" b="0" i="0" u="none" strike="noStrike">
                        <a:solidFill>
                          <a:srgbClr val="000000"/>
                        </a:solidFill>
                        <a:effectLst/>
                        <a:latin typeface="Candara"/>
                      </a:endParaRP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0000"/>
                          </a:solidFill>
                          <a:effectLst/>
                          <a:latin typeface="Candara"/>
                        </a:rPr>
                        <a:t>S</a:t>
                      </a:r>
                    </a:p>
                  </a:txBody>
                  <a:tcPr marL="0" marR="0" marT="0" marB="0" anchor="b">
                    <a:lnL w="6350" cap="flat" cmpd="sng" algn="ctr">
                      <a:solidFill>
                        <a:srgbClr val="A6A6A6"/>
                      </a:solidFill>
                      <a:prstDash val="solid"/>
                      <a:round/>
                      <a:headEnd type="none" w="med" len="med"/>
                      <a:tailEnd type="none" w="med" len="med"/>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M</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W</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gridSpan="2">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hMerge="1">
                  <a:txBody>
                    <a:bodyPr/>
                    <a:lstStyle/>
                    <a:p>
                      <a:endParaRPr lang="en-US"/>
                    </a:p>
                  </a:txBody>
                  <a:tcPr/>
                </a:tc>
                <a:tc>
                  <a:txBody>
                    <a:bodyPr/>
                    <a:lstStyle/>
                    <a:p>
                      <a:pPr algn="ctr" fontAlgn="b"/>
                      <a:r>
                        <a:rPr lang="en-US" sz="1000" b="0" i="0" u="none" strike="noStrike">
                          <a:solidFill>
                            <a:srgbClr val="000000"/>
                          </a:solidFill>
                          <a:effectLst/>
                          <a:latin typeface="Candara"/>
                        </a:rPr>
                        <a:t>F</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S</a:t>
                      </a:r>
                    </a:p>
                  </a:txBody>
                  <a:tcPr marL="0" marR="0" marT="0" marB="0" anchor="b">
                    <a:lnL>
                      <a:noFill/>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a:noFill/>
                    </a:lnB>
                    <a:solidFill>
                      <a:srgbClr val="D5F0FF"/>
                    </a:solidFill>
                  </a:tcPr>
                </a:tc>
                <a:tc gridSpan="2">
                  <a:txBody>
                    <a:bodyPr/>
                    <a:lstStyle/>
                    <a:p>
                      <a:pPr algn="l" fontAlgn="b"/>
                      <a:endParaRPr lang="en-US" sz="1000" b="0" i="0" u="none" strike="noStrike">
                        <a:solidFill>
                          <a:srgbClr val="000000"/>
                        </a:solidFill>
                        <a:effectLst/>
                        <a:latin typeface="Candara"/>
                      </a:endParaRP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hMerge="1">
                  <a:txBody>
                    <a:bodyPr/>
                    <a:lstStyle/>
                    <a:p>
                      <a:endParaRPr lang="en-US"/>
                    </a:p>
                  </a:txBody>
                  <a:tcPr/>
                </a:tc>
                <a:tc>
                  <a:txBody>
                    <a:bodyPr/>
                    <a:lstStyle/>
                    <a:p>
                      <a:pPr algn="ctr" fontAlgn="b"/>
                      <a:r>
                        <a:rPr lang="en-US" sz="1000" b="0" i="0" u="none" strike="noStrike">
                          <a:solidFill>
                            <a:srgbClr val="000000"/>
                          </a:solidFill>
                          <a:effectLst/>
                          <a:latin typeface="Candara"/>
                        </a:rPr>
                        <a:t>S</a:t>
                      </a:r>
                    </a:p>
                  </a:txBody>
                  <a:tcPr marL="0" marR="0" marT="0" marB="0" anchor="b">
                    <a:lnL w="6350" cap="flat" cmpd="sng" algn="ctr">
                      <a:solidFill>
                        <a:srgbClr val="A6A6A6"/>
                      </a:solidFill>
                      <a:prstDash val="solid"/>
                      <a:round/>
                      <a:headEnd type="none" w="med" len="med"/>
                      <a:tailEnd type="none" w="med" len="med"/>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M</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W</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F</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S</a:t>
                      </a:r>
                    </a:p>
                  </a:txBody>
                  <a:tcPr marL="0" marR="0" marT="0" marB="0" anchor="b">
                    <a:lnL>
                      <a:noFill/>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l" fontAlgn="b"/>
                      <a:endParaRPr lang="en-US" sz="1000" b="0" i="0" u="none" strike="noStrike">
                        <a:solidFill>
                          <a:srgbClr val="000000"/>
                        </a:solidFill>
                        <a:effectLst/>
                        <a:latin typeface="Candara"/>
                      </a:endParaRP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0000"/>
                          </a:solidFill>
                          <a:effectLst/>
                          <a:latin typeface="Candara"/>
                        </a:rPr>
                        <a:t>S</a:t>
                      </a:r>
                    </a:p>
                  </a:txBody>
                  <a:tcPr marL="0" marR="0" marT="0" marB="0" anchor="b">
                    <a:lnL w="6350" cap="flat" cmpd="sng" algn="ctr">
                      <a:solidFill>
                        <a:srgbClr val="A6A6A6"/>
                      </a:solidFill>
                      <a:prstDash val="solid"/>
                      <a:round/>
                      <a:headEnd type="none" w="med" len="med"/>
                      <a:tailEnd type="none" w="med" len="med"/>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M</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W</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T</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F</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ctr" fontAlgn="b"/>
                      <a:r>
                        <a:rPr lang="en-US" sz="1000" b="0" i="0" u="none" strike="noStrike">
                          <a:solidFill>
                            <a:srgbClr val="000000"/>
                          </a:solidFill>
                          <a:effectLst/>
                          <a:latin typeface="Candara"/>
                        </a:rPr>
                        <a:t>S</a:t>
                      </a:r>
                    </a:p>
                  </a:txBody>
                  <a:tcPr marL="0" marR="0" marT="0" marB="0" anchor="b">
                    <a:lnL>
                      <a:noFill/>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a:noFill/>
                    </a:lnB>
                    <a:solidFill>
                      <a:srgbClr val="D5F0FF"/>
                    </a:solidFill>
                  </a:tcPr>
                </a:tc>
                <a:tc>
                  <a:txBody>
                    <a:bodyPr/>
                    <a:lstStyle/>
                    <a:p>
                      <a:pPr algn="l" fontAlgn="b"/>
                      <a:r>
                        <a:rPr lang="sk-SK" sz="1000" b="0" i="0" u="none" strike="noStrike">
                          <a:solidFill>
                            <a:srgbClr val="000000"/>
                          </a:solidFill>
                          <a:effectLst/>
                          <a:latin typeface="Candara"/>
                        </a:rPr>
                        <a:t> </a:t>
                      </a:r>
                    </a:p>
                  </a:txBody>
                  <a:tcPr marL="0" marR="0" marT="0" marB="0" anchor="b">
                    <a:lnL w="6350" cap="flat" cmpd="sng" algn="ctr">
                      <a:solidFill>
                        <a:srgbClr val="A6A6A6"/>
                      </a:solidFill>
                      <a:prstDash val="solid"/>
                      <a:round/>
                      <a:headEnd type="none" w="med" len="med"/>
                      <a:tailEnd type="none" w="med" len="med"/>
                    </a:lnL>
                    <a:lnR w="19050" cap="flat" cmpd="sng" algn="ctr">
                      <a:solidFill>
                        <a:srgbClr val="073E87"/>
                      </a:solidFill>
                      <a:prstDash val="solid"/>
                      <a:round/>
                      <a:headEnd type="none" w="med" len="med"/>
                      <a:tailEnd type="none" w="med" len="med"/>
                    </a:lnR>
                    <a:lnT>
                      <a:noFill/>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a:t>
                      </a:r>
                    </a:p>
                  </a:txBody>
                  <a:tcPr marL="0" marR="0" marT="0" marB="0" anchor="b">
                    <a:lnL>
                      <a:noFill/>
                    </a:lnL>
                    <a:lnR>
                      <a:noFill/>
                    </a:lnR>
                    <a:lnT>
                      <a:noFill/>
                    </a:lnT>
                    <a:lnB>
                      <a:noFill/>
                    </a:lnB>
                  </a:tcPr>
                </a:tc>
                <a:tc gridSpan="2">
                  <a:txBody>
                    <a:bodyPr/>
                    <a:lstStyle/>
                    <a:p>
                      <a:pPr algn="ctr" fontAlgn="b"/>
                      <a:r>
                        <a:rPr lang="en-US" sz="1000" b="0" i="0" u="none" strike="noStrike">
                          <a:solidFill>
                            <a:srgbClr val="002060"/>
                          </a:solidFill>
                          <a:effectLst/>
                          <a:latin typeface="Candara"/>
                        </a:rPr>
                        <a:t>4</a:t>
                      </a: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en-US" sz="1000" b="0" i="0" u="none" strike="noStrike">
                          <a:solidFill>
                            <a:srgbClr val="002060"/>
                          </a:solidFill>
                          <a:effectLst/>
                          <a:latin typeface="Candara"/>
                        </a:rPr>
                        <a:t>5</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6</a:t>
                      </a: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a:t>
                      </a:r>
                    </a:p>
                  </a:txBody>
                  <a:tcPr marL="0" marR="0" marT="0" marB="0" anchor="b">
                    <a:lnL>
                      <a:noFill/>
                    </a:lnL>
                    <a:lnR>
                      <a:noFill/>
                    </a:lnR>
                    <a:lnT>
                      <a:noFill/>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a:txBody>
                    <a:bodyPr/>
                    <a:lstStyle/>
                    <a:p>
                      <a:pPr algn="ctr" fontAlgn="b"/>
                      <a:r>
                        <a:rPr lang="is-IS" sz="1000" b="0" i="0" u="none" strike="noStrike">
                          <a:solidFill>
                            <a:srgbClr val="002060"/>
                          </a:solidFill>
                          <a:effectLst/>
                          <a:latin typeface="Candara"/>
                        </a:rPr>
                        <a:t>2</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4</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5</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6</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7</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8</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7</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8</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9</a:t>
                      </a:r>
                    </a:p>
                  </a:txBody>
                  <a:tcPr marL="0" marR="0" marT="0" marB="0" anchor="b">
                    <a:lnL>
                      <a:noFill/>
                    </a:lnL>
                    <a:lnR>
                      <a:noFill/>
                    </a:lnR>
                    <a:lnT>
                      <a:noFill/>
                    </a:lnT>
                    <a:lnB>
                      <a:noFill/>
                    </a:lnB>
                    <a:solidFill>
                      <a:srgbClr val="FFFF00"/>
                    </a:solidFill>
                  </a:tcPr>
                </a:tc>
                <a:tc>
                  <a:txBody>
                    <a:bodyPr/>
                    <a:lstStyle/>
                    <a:p>
                      <a:pPr algn="ctr" fontAlgn="b"/>
                      <a:r>
                        <a:rPr lang="en-US" sz="1000" b="0" i="0" u="none" strike="noStrike">
                          <a:solidFill>
                            <a:srgbClr val="002060"/>
                          </a:solidFill>
                          <a:effectLst/>
                          <a:latin typeface="Candara"/>
                        </a:rPr>
                        <a:t>10</a:t>
                      </a:r>
                    </a:p>
                  </a:txBody>
                  <a:tcPr marL="0" marR="0" marT="0" marB="0" anchor="b">
                    <a:lnL>
                      <a:noFill/>
                    </a:lnL>
                    <a:lnR>
                      <a:noFill/>
                    </a:lnR>
                    <a:lnT>
                      <a:noFill/>
                    </a:lnT>
                    <a:lnB>
                      <a:noFill/>
                    </a:lnB>
                  </a:tcPr>
                </a:tc>
                <a:tc gridSpan="2">
                  <a:txBody>
                    <a:bodyPr/>
                    <a:lstStyle/>
                    <a:p>
                      <a:pPr algn="ctr" fontAlgn="b"/>
                      <a:r>
                        <a:rPr lang="cs-CZ" sz="1000" b="0" i="0" u="none" strike="noStrike">
                          <a:solidFill>
                            <a:srgbClr val="002060"/>
                          </a:solidFill>
                          <a:effectLst/>
                          <a:latin typeface="Candara"/>
                        </a:rPr>
                        <a:t>11</a:t>
                      </a: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is-IS" sz="1000" b="0" i="0" u="none" strike="noStrike">
                          <a:solidFill>
                            <a:srgbClr val="002060"/>
                          </a:solidFill>
                          <a:effectLst/>
                          <a:latin typeface="Candara"/>
                        </a:rPr>
                        <a:t>12</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13</a:t>
                      </a: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en-US" sz="1000" b="0" i="0" u="none" strike="noStrike">
                          <a:solidFill>
                            <a:srgbClr val="002060"/>
                          </a:solidFill>
                          <a:effectLst/>
                          <a:latin typeface="Candara"/>
                        </a:rPr>
                        <a:t>4</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5</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6</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7</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8</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9</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10</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4</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5</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6</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7</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8</a:t>
                      </a:r>
                    </a:p>
                  </a:txBody>
                  <a:tcPr marL="0" marR="0" marT="0" marB="0" anchor="b">
                    <a:lnL>
                      <a:noFill/>
                    </a:lnL>
                    <a:lnR>
                      <a:noFill/>
                    </a:lnR>
                    <a:lnT>
                      <a:noFill/>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2060"/>
                          </a:solidFill>
                          <a:effectLst/>
                          <a:latin typeface="Candara"/>
                        </a:rPr>
                        <a:t>9</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10</a:t>
                      </a:r>
                    </a:p>
                  </a:txBody>
                  <a:tcPr marL="0" marR="0" marT="0" marB="0" anchor="b">
                    <a:lnL>
                      <a:noFill/>
                    </a:lnL>
                    <a:lnR>
                      <a:noFill/>
                    </a:lnR>
                    <a:lnT>
                      <a:noFill/>
                    </a:lnT>
                    <a:lnB>
                      <a:noFill/>
                    </a:lnB>
                  </a:tcPr>
                </a:tc>
                <a:tc>
                  <a:txBody>
                    <a:bodyPr/>
                    <a:lstStyle/>
                    <a:p>
                      <a:pPr algn="ctr" fontAlgn="b"/>
                      <a:r>
                        <a:rPr lang="cs-CZ" sz="1000" b="0" i="0" u="none" strike="noStrike">
                          <a:solidFill>
                            <a:srgbClr val="002060"/>
                          </a:solidFill>
                          <a:effectLst/>
                          <a:latin typeface="Candara"/>
                        </a:rPr>
                        <a:t>11</a:t>
                      </a:r>
                    </a:p>
                  </a:txBody>
                  <a:tcPr marL="0" marR="0" marT="0" marB="0" anchor="b">
                    <a:lnL>
                      <a:noFill/>
                    </a:lnL>
                    <a:lnR>
                      <a:noFill/>
                    </a:lnR>
                    <a:lnT>
                      <a:noFill/>
                    </a:lnT>
                    <a:lnB>
                      <a:noFill/>
                    </a:lnB>
                    <a:solidFill>
                      <a:srgbClr val="0074BB"/>
                    </a:solidFill>
                  </a:tcPr>
                </a:tc>
                <a:tc>
                  <a:txBody>
                    <a:bodyPr/>
                    <a:lstStyle/>
                    <a:p>
                      <a:pPr algn="ctr" fontAlgn="b"/>
                      <a:r>
                        <a:rPr lang="is-IS" sz="1000" b="0" i="0" u="none" strike="noStrike">
                          <a:solidFill>
                            <a:srgbClr val="002060"/>
                          </a:solidFill>
                          <a:effectLst/>
                          <a:latin typeface="Candara"/>
                        </a:rPr>
                        <a:t>12</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13</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14</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15</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14</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15</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16</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17</a:t>
                      </a:r>
                    </a:p>
                  </a:txBody>
                  <a:tcPr marL="0" marR="0" marT="0" marB="0" anchor="b">
                    <a:lnL>
                      <a:noFill/>
                    </a:lnL>
                    <a:lnR>
                      <a:noFill/>
                    </a:lnR>
                    <a:lnT>
                      <a:noFill/>
                    </a:lnT>
                    <a:lnB>
                      <a:noFill/>
                    </a:lnB>
                  </a:tcPr>
                </a:tc>
                <a:tc gridSpan="2">
                  <a:txBody>
                    <a:bodyPr/>
                    <a:lstStyle/>
                    <a:p>
                      <a:pPr algn="ctr" fontAlgn="b"/>
                      <a:r>
                        <a:rPr lang="fi-FI" sz="1000" b="0" i="0" u="none" strike="noStrike">
                          <a:solidFill>
                            <a:srgbClr val="002060"/>
                          </a:solidFill>
                          <a:effectLst/>
                          <a:latin typeface="Candara"/>
                        </a:rPr>
                        <a:t>18</a:t>
                      </a: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en-US" sz="1000" b="0" i="0" u="none" strike="noStrike">
                          <a:solidFill>
                            <a:srgbClr val="002060"/>
                          </a:solidFill>
                          <a:effectLst/>
                          <a:latin typeface="Candara"/>
                        </a:rPr>
                        <a:t>19</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20</a:t>
                      </a: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cs-CZ" sz="1000" b="0" i="0" u="none" strike="noStrike">
                          <a:solidFill>
                            <a:srgbClr val="002060"/>
                          </a:solidFill>
                          <a:effectLst/>
                          <a:latin typeface="Candara"/>
                        </a:rPr>
                        <a:t>11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12</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13</a:t>
                      </a:r>
                    </a:p>
                  </a:txBody>
                  <a:tcPr marL="0" marR="0" marT="0" marB="0" anchor="b">
                    <a:lnL>
                      <a:noFill/>
                    </a:lnL>
                    <a:lnR>
                      <a:noFill/>
                    </a:lnR>
                    <a:lnT>
                      <a:noFill/>
                    </a:lnT>
                    <a:lnB>
                      <a:noFill/>
                    </a:lnB>
                    <a:solidFill>
                      <a:srgbClr val="0074BB"/>
                    </a:solidFill>
                  </a:tcPr>
                </a:tc>
                <a:tc>
                  <a:txBody>
                    <a:bodyPr/>
                    <a:lstStyle/>
                    <a:p>
                      <a:pPr algn="ctr" fontAlgn="b"/>
                      <a:r>
                        <a:rPr lang="en-US" sz="1000" b="0" i="0" u="none" strike="noStrike">
                          <a:solidFill>
                            <a:srgbClr val="002060"/>
                          </a:solidFill>
                          <a:effectLst/>
                          <a:latin typeface="Candara"/>
                        </a:rPr>
                        <a:t>14</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15</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16</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17</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9</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10</a:t>
                      </a:r>
                    </a:p>
                  </a:txBody>
                  <a:tcPr marL="0" marR="0" marT="0" marB="0" anchor="b">
                    <a:lnL>
                      <a:noFill/>
                    </a:lnL>
                    <a:lnR>
                      <a:noFill/>
                    </a:lnR>
                    <a:lnT>
                      <a:noFill/>
                    </a:lnT>
                    <a:lnB>
                      <a:noFill/>
                    </a:lnB>
                  </a:tcPr>
                </a:tc>
                <a:tc>
                  <a:txBody>
                    <a:bodyPr/>
                    <a:lstStyle/>
                    <a:p>
                      <a:pPr algn="ctr" fontAlgn="b"/>
                      <a:r>
                        <a:rPr lang="cs-CZ" sz="1000" b="0" i="0" u="none" strike="noStrike">
                          <a:solidFill>
                            <a:srgbClr val="002060"/>
                          </a:solidFill>
                          <a:effectLst/>
                          <a:latin typeface="Candara"/>
                        </a:rPr>
                        <a:t>11</a:t>
                      </a:r>
                    </a:p>
                  </a:txBody>
                  <a:tcPr marL="0" marR="0" marT="0" marB="0" anchor="b">
                    <a:lnL>
                      <a:noFill/>
                    </a:lnL>
                    <a:lnR>
                      <a:noFill/>
                    </a:lnR>
                    <a:lnT>
                      <a:noFill/>
                    </a:lnT>
                    <a:lnB>
                      <a:noFill/>
                    </a:lnB>
                    <a:solidFill>
                      <a:srgbClr val="FFFF00"/>
                    </a:solidFill>
                  </a:tcPr>
                </a:tc>
                <a:tc>
                  <a:txBody>
                    <a:bodyPr/>
                    <a:lstStyle/>
                    <a:p>
                      <a:pPr algn="ctr" fontAlgn="b"/>
                      <a:r>
                        <a:rPr lang="is-IS" sz="1000" b="0" i="0" u="none" strike="noStrike">
                          <a:solidFill>
                            <a:srgbClr val="002060"/>
                          </a:solidFill>
                          <a:effectLst/>
                          <a:latin typeface="Candara"/>
                        </a:rPr>
                        <a:t>12</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13</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14</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15</a:t>
                      </a:r>
                    </a:p>
                  </a:txBody>
                  <a:tcPr marL="0" marR="0" marT="0" marB="0" anchor="b">
                    <a:lnL>
                      <a:noFill/>
                    </a:lnL>
                    <a:lnR>
                      <a:noFill/>
                    </a:lnR>
                    <a:lnT>
                      <a:noFill/>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2060"/>
                          </a:solidFill>
                          <a:effectLst/>
                          <a:latin typeface="Candara"/>
                        </a:rPr>
                        <a:t>16</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17</a:t>
                      </a:r>
                    </a:p>
                  </a:txBody>
                  <a:tcPr marL="0" marR="0" marT="0" marB="0" anchor="b">
                    <a:lnL>
                      <a:noFill/>
                    </a:lnL>
                    <a:lnR>
                      <a:noFill/>
                    </a:lnR>
                    <a:lnT>
                      <a:noFill/>
                    </a:lnT>
                    <a:lnB>
                      <a:noFill/>
                    </a:lnB>
                  </a:tcPr>
                </a:tc>
                <a:tc>
                  <a:txBody>
                    <a:bodyPr/>
                    <a:lstStyle/>
                    <a:p>
                      <a:pPr algn="ctr" fontAlgn="b"/>
                      <a:r>
                        <a:rPr lang="fi-FI" sz="1000" b="0" i="0" u="none" strike="noStrike">
                          <a:solidFill>
                            <a:srgbClr val="002060"/>
                          </a:solidFill>
                          <a:effectLst/>
                          <a:latin typeface="Candara"/>
                        </a:rPr>
                        <a:t>18</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19</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20</a:t>
                      </a:r>
                    </a:p>
                  </a:txBody>
                  <a:tcPr marL="0" marR="0" marT="0" marB="0" anchor="b">
                    <a:lnL>
                      <a:noFill/>
                    </a:lnL>
                    <a:lnR>
                      <a:noFill/>
                    </a:lnR>
                    <a:lnT>
                      <a:noFill/>
                    </a:lnT>
                    <a:lnB>
                      <a:noFill/>
                    </a:lnB>
                  </a:tcPr>
                </a:tc>
                <a:tc>
                  <a:txBody>
                    <a:bodyPr/>
                    <a:lstStyle/>
                    <a:p>
                      <a:pPr algn="ctr" fontAlgn="b"/>
                      <a:r>
                        <a:rPr lang="cs-CZ" sz="1000" b="0" i="0" u="none" strike="noStrike">
                          <a:solidFill>
                            <a:srgbClr val="002060"/>
                          </a:solidFill>
                          <a:effectLst/>
                          <a:latin typeface="Candara"/>
                        </a:rPr>
                        <a:t>21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22</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cs-CZ" sz="1000" b="0" i="0" u="none" strike="noStrike">
                          <a:solidFill>
                            <a:srgbClr val="002060"/>
                          </a:solidFill>
                          <a:effectLst/>
                          <a:latin typeface="Candara"/>
                        </a:rPr>
                        <a:t>21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22</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23</a:t>
                      </a:r>
                    </a:p>
                  </a:txBody>
                  <a:tcPr marL="0" marR="0" marT="0" marB="0" anchor="b">
                    <a:lnL>
                      <a:noFill/>
                    </a:lnL>
                    <a:lnR>
                      <a:noFill/>
                    </a:lnR>
                    <a:lnT>
                      <a:noFill/>
                    </a:lnT>
                    <a:lnB>
                      <a:noFill/>
                    </a:lnB>
                    <a:solidFill>
                      <a:srgbClr val="0074BB"/>
                    </a:solidFill>
                  </a:tcPr>
                </a:tc>
                <a:tc>
                  <a:txBody>
                    <a:bodyPr/>
                    <a:lstStyle/>
                    <a:p>
                      <a:pPr algn="ctr" fontAlgn="b"/>
                      <a:r>
                        <a:rPr lang="is-IS" sz="1000" b="0" i="0" u="none" strike="noStrike">
                          <a:solidFill>
                            <a:srgbClr val="002060"/>
                          </a:solidFill>
                          <a:effectLst/>
                          <a:latin typeface="Candara"/>
                        </a:rPr>
                        <a:t>24</a:t>
                      </a:r>
                    </a:p>
                  </a:txBody>
                  <a:tcPr marL="0" marR="0" marT="0" marB="0" anchor="b">
                    <a:lnL>
                      <a:noFill/>
                    </a:lnL>
                    <a:lnR>
                      <a:noFill/>
                    </a:lnR>
                    <a:lnT>
                      <a:noFill/>
                    </a:lnT>
                    <a:lnB>
                      <a:noFill/>
                    </a:lnB>
                  </a:tcPr>
                </a:tc>
                <a:tc gridSpan="2">
                  <a:txBody>
                    <a:bodyPr/>
                    <a:lstStyle/>
                    <a:p>
                      <a:pPr algn="ctr" fontAlgn="b"/>
                      <a:r>
                        <a:rPr lang="is-IS" sz="1000" b="0" i="0" u="none" strike="noStrike">
                          <a:solidFill>
                            <a:srgbClr val="002060"/>
                          </a:solidFill>
                          <a:effectLst/>
                          <a:latin typeface="Candara"/>
                        </a:rPr>
                        <a:t>25</a:t>
                      </a: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is-IS" sz="1000" b="0" i="0" u="none" strike="noStrike">
                          <a:solidFill>
                            <a:srgbClr val="002060"/>
                          </a:solidFill>
                          <a:effectLst/>
                          <a:latin typeface="Candara"/>
                        </a:rPr>
                        <a:t>26</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27</a:t>
                      </a: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fi-FI" sz="1000" b="0" i="0" u="none" strike="noStrike">
                          <a:solidFill>
                            <a:srgbClr val="002060"/>
                          </a:solidFill>
                          <a:effectLst/>
                          <a:latin typeface="Candara"/>
                        </a:rPr>
                        <a:t>18</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19</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20</a:t>
                      </a:r>
                    </a:p>
                  </a:txBody>
                  <a:tcPr marL="0" marR="0" marT="0" marB="0" anchor="b">
                    <a:lnL>
                      <a:noFill/>
                    </a:lnL>
                    <a:lnR>
                      <a:noFill/>
                    </a:lnR>
                    <a:lnT>
                      <a:noFill/>
                    </a:lnT>
                    <a:lnB>
                      <a:noFill/>
                    </a:lnB>
                  </a:tcPr>
                </a:tc>
                <a:tc>
                  <a:txBody>
                    <a:bodyPr/>
                    <a:lstStyle/>
                    <a:p>
                      <a:pPr algn="ctr" fontAlgn="b"/>
                      <a:r>
                        <a:rPr lang="cs-CZ" sz="1000" b="0" i="0" u="none" strike="noStrike">
                          <a:solidFill>
                            <a:srgbClr val="002060"/>
                          </a:solidFill>
                          <a:effectLst/>
                          <a:latin typeface="Candara"/>
                        </a:rPr>
                        <a:t>21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22</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23</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24</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16</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17</a:t>
                      </a:r>
                    </a:p>
                  </a:txBody>
                  <a:tcPr marL="0" marR="0" marT="0" marB="0" anchor="b">
                    <a:lnL>
                      <a:noFill/>
                    </a:lnL>
                    <a:lnR>
                      <a:noFill/>
                    </a:lnR>
                    <a:lnT>
                      <a:noFill/>
                    </a:lnT>
                    <a:lnB>
                      <a:noFill/>
                    </a:lnB>
                  </a:tcPr>
                </a:tc>
                <a:tc>
                  <a:txBody>
                    <a:bodyPr/>
                    <a:lstStyle/>
                    <a:p>
                      <a:pPr algn="ctr" fontAlgn="b"/>
                      <a:r>
                        <a:rPr lang="fi-FI" sz="1000" b="0" i="0" u="none" strike="noStrike">
                          <a:solidFill>
                            <a:srgbClr val="002060"/>
                          </a:solidFill>
                          <a:effectLst/>
                          <a:latin typeface="Candara"/>
                        </a:rPr>
                        <a:t>18</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19</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20</a:t>
                      </a:r>
                    </a:p>
                  </a:txBody>
                  <a:tcPr marL="0" marR="0" marT="0" marB="0" anchor="b">
                    <a:lnL>
                      <a:noFill/>
                    </a:lnL>
                    <a:lnR>
                      <a:noFill/>
                    </a:lnR>
                    <a:lnT>
                      <a:noFill/>
                    </a:lnT>
                    <a:lnB>
                      <a:noFill/>
                    </a:lnB>
                  </a:tcPr>
                </a:tc>
                <a:tc>
                  <a:txBody>
                    <a:bodyPr/>
                    <a:lstStyle/>
                    <a:p>
                      <a:pPr algn="ctr" fontAlgn="b"/>
                      <a:r>
                        <a:rPr lang="cs-CZ" sz="1000" b="0" i="0" u="none" strike="noStrike">
                          <a:solidFill>
                            <a:srgbClr val="002060"/>
                          </a:solidFill>
                          <a:effectLst/>
                          <a:latin typeface="Candara"/>
                        </a:rPr>
                        <a:t>21</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22</a:t>
                      </a:r>
                    </a:p>
                  </a:txBody>
                  <a:tcPr marL="0" marR="0" marT="0" marB="0" anchor="b">
                    <a:lnL>
                      <a:noFill/>
                    </a:lnL>
                    <a:lnR>
                      <a:noFill/>
                    </a:lnR>
                    <a:lnT>
                      <a:noFill/>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a:txBody>
                    <a:bodyPr/>
                    <a:lstStyle/>
                    <a:p>
                      <a:pPr algn="ctr" fontAlgn="b"/>
                      <a:r>
                        <a:rPr lang="is-IS" sz="1000" b="0" i="0" u="none" strike="noStrike">
                          <a:solidFill>
                            <a:srgbClr val="002060"/>
                          </a:solidFill>
                          <a:effectLst/>
                          <a:latin typeface="Candara"/>
                        </a:rPr>
                        <a:t>23</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24</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25</a:t>
                      </a:r>
                    </a:p>
                  </a:txBody>
                  <a:tcPr marL="0" marR="0" marT="0" marB="0" anchor="b">
                    <a:lnL>
                      <a:noFill/>
                    </a:lnL>
                    <a:lnR>
                      <a:noFill/>
                    </a:lnR>
                    <a:lnT>
                      <a:noFill/>
                    </a:lnT>
                    <a:lnB>
                      <a:noFill/>
                    </a:lnB>
                    <a:solidFill>
                      <a:srgbClr val="FF6600"/>
                    </a:solidFill>
                  </a:tcPr>
                </a:tc>
                <a:tc>
                  <a:txBody>
                    <a:bodyPr/>
                    <a:lstStyle/>
                    <a:p>
                      <a:pPr algn="ctr" fontAlgn="b"/>
                      <a:r>
                        <a:rPr lang="is-IS" sz="1000" b="0" i="0" u="none" strike="noStrike">
                          <a:solidFill>
                            <a:srgbClr val="002060"/>
                          </a:solidFill>
                          <a:effectLst/>
                          <a:latin typeface="Candara"/>
                        </a:rPr>
                        <a:t>26</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27</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28</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29</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28</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29</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30</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31</a:t>
                      </a:r>
                    </a:p>
                  </a:txBody>
                  <a:tcPr marL="0" marR="0" marT="0" marB="0" anchor="b">
                    <a:lnL>
                      <a:noFill/>
                    </a:lnL>
                    <a:lnR>
                      <a:noFill/>
                    </a:lnR>
                    <a:lnT>
                      <a:noFill/>
                    </a:lnT>
                    <a:lnB>
                      <a:noFill/>
                    </a:lnB>
                  </a:tcPr>
                </a:tc>
                <a:tc gridSpan="2">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r>
                        <a:rPr lang="is-IS" sz="1000" b="0" i="0" u="none" strike="noStrike">
                          <a:solidFill>
                            <a:srgbClr val="002060"/>
                          </a:solidFill>
                          <a:effectLst/>
                          <a:latin typeface="Candara"/>
                        </a:rPr>
                        <a:t>25</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26</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27</a:t>
                      </a:r>
                    </a:p>
                  </a:txBody>
                  <a:tcPr marL="0" marR="0" marT="0" marB="0" anchor="b">
                    <a:lnL>
                      <a:noFill/>
                    </a:lnL>
                    <a:lnR>
                      <a:noFill/>
                    </a:lnR>
                    <a:lnT>
                      <a:noFill/>
                    </a:lnT>
                    <a:lnB>
                      <a:noFill/>
                    </a:lnB>
                    <a:solidFill>
                      <a:srgbClr val="FF6600"/>
                    </a:solidFill>
                  </a:tcPr>
                </a:tc>
                <a:tc>
                  <a:txBody>
                    <a:bodyPr/>
                    <a:lstStyle/>
                    <a:p>
                      <a:pPr algn="ctr" fontAlgn="b"/>
                      <a:r>
                        <a:rPr lang="is-IS" sz="1000" b="0" i="0" u="none" strike="noStrike">
                          <a:solidFill>
                            <a:srgbClr val="002060"/>
                          </a:solidFill>
                          <a:effectLst/>
                          <a:latin typeface="Candara"/>
                        </a:rPr>
                        <a:t>28</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29</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30</a:t>
                      </a: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23</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24</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25</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26</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27</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28</a:t>
                      </a:r>
                    </a:p>
                  </a:txBody>
                  <a:tcPr marL="0" marR="0" marT="0" marB="0" anchor="b">
                    <a:lnL>
                      <a:noFill/>
                    </a:lnL>
                    <a:lnR>
                      <a:noFill/>
                    </a:lnR>
                    <a:lnT>
                      <a:noFill/>
                    </a:lnT>
                    <a:lnB>
                      <a:noFill/>
                    </a:lnB>
                  </a:tcPr>
                </a:tc>
                <a:tc>
                  <a:txBody>
                    <a:bodyPr/>
                    <a:lstStyle/>
                    <a:p>
                      <a:pPr algn="ctr" fontAlgn="b"/>
                      <a:r>
                        <a:rPr lang="is-IS" sz="1000" b="0" i="0" u="none" strike="noStrike">
                          <a:solidFill>
                            <a:srgbClr val="002060"/>
                          </a:solidFill>
                          <a:effectLst/>
                          <a:latin typeface="Candara"/>
                        </a:rPr>
                        <a:t>29</a:t>
                      </a:r>
                    </a:p>
                  </a:txBody>
                  <a:tcPr marL="0" marR="0" marT="0" marB="0" anchor="b">
                    <a:lnL>
                      <a:noFill/>
                    </a:lnL>
                    <a:lnR>
                      <a:noFill/>
                    </a:lnR>
                    <a:lnT>
                      <a:noFill/>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7050">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2060"/>
                          </a:solidFill>
                          <a:effectLst/>
                          <a:latin typeface="Candara"/>
                        </a:rPr>
                        <a:t>30</a:t>
                      </a: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gridSpan="2">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30</a:t>
                      </a:r>
                    </a:p>
                  </a:txBody>
                  <a:tcPr marL="0" marR="0" marT="0" marB="0" anchor="b">
                    <a:lnL>
                      <a:noFill/>
                    </a:lnL>
                    <a:lnR>
                      <a:noFill/>
                    </a:lnR>
                    <a:lnT>
                      <a:noFill/>
                    </a:lnT>
                    <a:lnB>
                      <a:noFill/>
                    </a:lnB>
                  </a:tcPr>
                </a:tc>
                <a:tc>
                  <a:txBody>
                    <a:bodyPr/>
                    <a:lstStyle/>
                    <a:p>
                      <a:pPr algn="ctr" fontAlgn="b"/>
                      <a:r>
                        <a:rPr lang="en-US" sz="1000" b="0" i="0" u="none" strike="noStrike">
                          <a:solidFill>
                            <a:srgbClr val="002060"/>
                          </a:solidFill>
                          <a:effectLst/>
                          <a:latin typeface="Candara"/>
                        </a:rPr>
                        <a:t>31</a:t>
                      </a: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2060"/>
                        </a:solidFill>
                        <a:effectLst/>
                        <a:latin typeface="Candara"/>
                      </a:endParaRPr>
                    </a:p>
                  </a:txBody>
                  <a:tcPr marL="0" marR="0" marT="0" marB="0" anchor="b">
                    <a:lnL>
                      <a:noFill/>
                    </a:lnL>
                    <a:lnR>
                      <a:noFill/>
                    </a:lnR>
                    <a:lnT>
                      <a:noFill/>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a:noFill/>
                    </a:lnB>
                  </a:tcPr>
                </a:tc>
              </a:tr>
              <a:tr h="83568">
                <a:tc>
                  <a:txBody>
                    <a:bodyPr/>
                    <a:lstStyle/>
                    <a:p>
                      <a:pPr algn="l" fontAlgn="b"/>
                      <a:r>
                        <a:rPr lang="sk-SK" sz="1000" b="0" i="0" u="none" strike="noStrike">
                          <a:solidFill>
                            <a:srgbClr val="000000"/>
                          </a:solidFill>
                          <a:effectLst/>
                          <a:latin typeface="Candara"/>
                        </a:rPr>
                        <a:t> </a:t>
                      </a:r>
                    </a:p>
                  </a:txBody>
                  <a:tcPr marL="0" marR="0" marT="0" marB="0" anchor="b">
                    <a:lnL w="19050" cap="flat" cmpd="sng" algn="ctr">
                      <a:solidFill>
                        <a:srgbClr val="073E87"/>
                      </a:solidFill>
                      <a:prstDash val="solid"/>
                      <a:round/>
                      <a:headEnd type="none" w="med" len="med"/>
                      <a:tailEnd type="none" w="med" len="med"/>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gridSpan="2">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hMerge="1">
                  <a:txBody>
                    <a:bodyPr/>
                    <a:lstStyle/>
                    <a:p>
                      <a:endParaRPr lang="en-US"/>
                    </a:p>
                  </a:txBody>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gridSpan="2">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hMerge="1">
                  <a:txBody>
                    <a:bodyPr/>
                    <a:lstStyle/>
                    <a:p>
                      <a:endParaRPr lang="en-US"/>
                    </a:p>
                  </a:txBody>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w="19050" cap="flat" cmpd="sng" algn="ctr">
                      <a:solidFill>
                        <a:srgbClr val="073E87"/>
                      </a:solidFill>
                      <a:prstDash val="solid"/>
                      <a:round/>
                      <a:headEnd type="none" w="med" len="med"/>
                      <a:tailEnd type="none" w="med" len="med"/>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w="19050" cap="flat" cmpd="sng" algn="ctr">
                      <a:solidFill>
                        <a:srgbClr val="073E87"/>
                      </a:solidFill>
                      <a:prstDash val="solid"/>
                      <a:round/>
                      <a:headEnd type="none" w="med" len="med"/>
                      <a:tailEnd type="none" w="med" len="med"/>
                    </a:lnR>
                    <a:lnT>
                      <a:noFill/>
                    </a:lnT>
                    <a:lnB w="19050" cap="flat" cmpd="sng" algn="ctr">
                      <a:solidFill>
                        <a:srgbClr val="073E87"/>
                      </a:solidFill>
                      <a:prstDash val="solid"/>
                      <a:round/>
                      <a:headEnd type="none" w="med" len="med"/>
                      <a:tailEnd type="none" w="med" len="med"/>
                    </a:lnB>
                  </a:tcPr>
                </a:tc>
              </a:tr>
              <a:tr h="92853">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w="19050" cap="flat" cmpd="sng" algn="ctr">
                      <a:solidFill>
                        <a:srgbClr val="073E87"/>
                      </a:solidFill>
                      <a:prstDash val="solid"/>
                      <a:round/>
                      <a:headEnd type="none" w="med" len="med"/>
                      <a:tailEnd type="none" w="med" len="med"/>
                    </a:lnT>
                    <a:lnB>
                      <a:noFill/>
                    </a:lnB>
                  </a:tcPr>
                </a:tc>
              </a:tr>
              <a:tr h="167136">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r>
                        <a:rPr lang="sk-SK" sz="1000" b="0" i="0" u="none" strike="noStrike">
                          <a:solidFill>
                            <a:srgbClr val="FFFF00"/>
                          </a:solidFill>
                          <a:effectLst/>
                          <a:latin typeface="Candara"/>
                        </a:rPr>
                        <a:t> </a:t>
                      </a:r>
                    </a:p>
                  </a:txBody>
                  <a:tcPr marL="0" marR="0" marT="0" marB="0" anchor="b">
                    <a:lnL>
                      <a:noFill/>
                    </a:lnL>
                    <a:lnR>
                      <a:noFill/>
                    </a:lnR>
                    <a:lnT>
                      <a:noFill/>
                    </a:lnT>
                    <a:lnB>
                      <a:noFill/>
                    </a:lnB>
                    <a:solidFill>
                      <a:srgbClr val="FFFF00"/>
                    </a:solidFill>
                  </a:tcPr>
                </a:tc>
                <a:tc>
                  <a:txBody>
                    <a:bodyPr/>
                    <a:lstStyle/>
                    <a:p>
                      <a:pPr algn="l" fontAlgn="b"/>
                      <a:r>
                        <a:rPr lang="sk-SK" sz="1000" b="0" i="0" u="none" strike="noStrike">
                          <a:solidFill>
                            <a:srgbClr val="FFFF00"/>
                          </a:solidFill>
                          <a:effectLst/>
                          <a:latin typeface="Candara"/>
                        </a:rPr>
                        <a:t> </a:t>
                      </a:r>
                    </a:p>
                  </a:txBody>
                  <a:tcPr marL="0" marR="0" marT="0" marB="0" anchor="b">
                    <a:lnL>
                      <a:noFill/>
                    </a:lnL>
                    <a:lnR>
                      <a:noFill/>
                    </a:lnR>
                    <a:lnT>
                      <a:noFill/>
                    </a:lnT>
                    <a:lnB>
                      <a:noFill/>
                    </a:lnB>
                    <a:solidFill>
                      <a:srgbClr val="FFFF00"/>
                    </a:solidFill>
                  </a:tcPr>
                </a:tc>
                <a:tc>
                  <a:txBody>
                    <a:bodyPr/>
                    <a:lstStyle/>
                    <a:p>
                      <a:pPr algn="l" fontAlgn="b"/>
                      <a:r>
                        <a:rPr lang="sk-SK" sz="1000" b="0" i="0" u="none" strike="noStrike">
                          <a:solidFill>
                            <a:srgbClr val="FFFF00"/>
                          </a:solidFill>
                          <a:effectLst/>
                          <a:latin typeface="Candara"/>
                        </a:rPr>
                        <a:t> </a:t>
                      </a:r>
                    </a:p>
                  </a:txBody>
                  <a:tcPr marL="0" marR="0" marT="0" marB="0" anchor="b">
                    <a:lnL>
                      <a:noFill/>
                    </a:lnL>
                    <a:lnR>
                      <a:noFill/>
                    </a:lnR>
                    <a:lnT>
                      <a:noFill/>
                    </a:lnT>
                    <a:lnB>
                      <a:noFill/>
                    </a:lnB>
                    <a:solidFill>
                      <a:srgbClr val="FFFF00"/>
                    </a:solidFill>
                  </a:tcPr>
                </a:tc>
                <a:tc gridSpan="2">
                  <a:txBody>
                    <a:bodyPr/>
                    <a:lstStyle/>
                    <a:p>
                      <a:pPr algn="l" fontAlgn="b"/>
                      <a:r>
                        <a:rPr lang="en-US" sz="1000" b="0" i="0" u="none" strike="noStrike">
                          <a:solidFill>
                            <a:srgbClr val="000000"/>
                          </a:solidFill>
                          <a:effectLst/>
                          <a:latin typeface="Candara"/>
                        </a:rPr>
                        <a:t>Level 1</a:t>
                      </a: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a:noFill/>
                    </a:lnB>
                    <a:solidFill>
                      <a:srgbClr val="0074BB"/>
                    </a:solidFill>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a:noFill/>
                    </a:lnB>
                    <a:solidFill>
                      <a:srgbClr val="0074BB"/>
                    </a:solidFill>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a:noFill/>
                    </a:lnB>
                    <a:solidFill>
                      <a:srgbClr val="0074BB"/>
                    </a:solidFill>
                  </a:tcPr>
                </a:tc>
                <a:tc>
                  <a:txBody>
                    <a:bodyPr/>
                    <a:lstStyle/>
                    <a:p>
                      <a:pPr algn="l" fontAlgn="b"/>
                      <a:r>
                        <a:rPr lang="en-US" sz="1000" b="0" i="0" u="none" strike="noStrike">
                          <a:solidFill>
                            <a:srgbClr val="000000"/>
                          </a:solidFill>
                          <a:effectLst/>
                          <a:latin typeface="Candara"/>
                        </a:rPr>
                        <a:t>Level 2</a:t>
                      </a:r>
                    </a:p>
                  </a:txBody>
                  <a:tcPr marL="0" marR="0" marT="0" marB="0" anchor="b">
                    <a:lnL>
                      <a:noFill/>
                    </a:lnL>
                    <a:lnR>
                      <a:noFill/>
                    </a:lnR>
                    <a:lnT>
                      <a:noFill/>
                    </a:lnT>
                    <a:lnB>
                      <a:noFill/>
                    </a:lnB>
                    <a:solidFill>
                      <a:srgbClr val="FFFFFF"/>
                    </a:solidFill>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a:noFill/>
                    </a:lnB>
                    <a:solidFill>
                      <a:srgbClr val="EB592A"/>
                    </a:solidFill>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a:noFill/>
                    </a:lnB>
                    <a:solidFill>
                      <a:srgbClr val="EB592A"/>
                    </a:solidFill>
                  </a:tcPr>
                </a:tc>
                <a:tc>
                  <a:txBody>
                    <a:bodyPr/>
                    <a:lstStyle/>
                    <a:p>
                      <a:pPr algn="l" fontAlgn="b"/>
                      <a:r>
                        <a:rPr lang="sk-SK" sz="1000" b="0" i="0" u="none" strike="noStrike">
                          <a:solidFill>
                            <a:srgbClr val="000000"/>
                          </a:solidFill>
                          <a:effectLst/>
                          <a:latin typeface="Candara"/>
                        </a:rPr>
                        <a:t> </a:t>
                      </a:r>
                    </a:p>
                  </a:txBody>
                  <a:tcPr marL="0" marR="0" marT="0" marB="0" anchor="b">
                    <a:lnL>
                      <a:noFill/>
                    </a:lnL>
                    <a:lnR>
                      <a:noFill/>
                    </a:lnR>
                    <a:lnT>
                      <a:noFill/>
                    </a:lnT>
                    <a:lnB>
                      <a:noFill/>
                    </a:lnB>
                    <a:solidFill>
                      <a:srgbClr val="EB592A"/>
                    </a:solidFill>
                  </a:tcPr>
                </a:tc>
                <a:tc>
                  <a:txBody>
                    <a:bodyPr/>
                    <a:lstStyle/>
                    <a:p>
                      <a:pPr algn="l" fontAlgn="b"/>
                      <a:r>
                        <a:rPr lang="en-US" sz="1000" b="0" i="0" u="none" strike="noStrike">
                          <a:solidFill>
                            <a:srgbClr val="000000"/>
                          </a:solidFill>
                          <a:effectLst/>
                          <a:latin typeface="Candara"/>
                        </a:rPr>
                        <a:t>Level 3</a:t>
                      </a:r>
                    </a:p>
                  </a:txBody>
                  <a:tcPr marL="0" marR="0" marT="0" marB="0" anchor="b">
                    <a:lnL>
                      <a:noFill/>
                    </a:lnL>
                    <a:lnR>
                      <a:noFill/>
                    </a:lnR>
                    <a:lnT>
                      <a:noFill/>
                    </a:lnT>
                    <a:lnB>
                      <a:noFill/>
                    </a:lnB>
                    <a:solidFill>
                      <a:srgbClr val="FFFFFF"/>
                    </a:solidFill>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r>
              <a:tr h="86479">
                <a:tc>
                  <a:txBody>
                    <a:bodyPr/>
                    <a:lstStyle/>
                    <a:p>
                      <a:pPr algn="l" fontAlgn="b"/>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c gridSpan="9">
                  <a:txBody>
                    <a:bodyPr/>
                    <a:lstStyle/>
                    <a:p>
                      <a:pPr algn="l" fontAlgn="b"/>
                      <a:r>
                        <a:rPr lang="en-US" sz="1000" b="1" i="0" u="none" strike="noStrike">
                          <a:solidFill>
                            <a:srgbClr val="000000"/>
                          </a:solidFill>
                          <a:effectLst/>
                          <a:latin typeface="Candara"/>
                        </a:rPr>
                        <a:t>Date</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l" fontAlgn="b"/>
                      <a:r>
                        <a:rPr lang="en-US" sz="1000" b="1" i="0" u="none" strike="noStrike">
                          <a:solidFill>
                            <a:srgbClr val="000000"/>
                          </a:solidFill>
                          <a:effectLst/>
                          <a:latin typeface="Candara"/>
                        </a:rPr>
                        <a:t>Topics</a:t>
                      </a: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r>
              <a:tr h="87050">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r>
                        <a:rPr lang="en-US" sz="1000" b="0" i="0" u="none" strike="noStrike" dirty="0" smtClean="0">
                          <a:solidFill>
                            <a:srgbClr val="000000"/>
                          </a:solidFill>
                          <a:effectLst/>
                          <a:latin typeface="Candara"/>
                        </a:rPr>
                        <a:t>Oct 9</a:t>
                      </a:r>
                      <a:r>
                        <a:rPr lang="en-US" sz="1000" b="0" i="0" u="none" strike="noStrike" baseline="30000" dirty="0" smtClean="0">
                          <a:solidFill>
                            <a:srgbClr val="000000"/>
                          </a:solidFill>
                          <a:effectLst/>
                          <a:latin typeface="Candara"/>
                        </a:rPr>
                        <a:t>th</a:t>
                      </a:r>
                      <a:r>
                        <a:rPr lang="en-US" sz="1000" b="0" i="0" u="none" strike="noStrike" dirty="0" smtClean="0">
                          <a:solidFill>
                            <a:srgbClr val="000000"/>
                          </a:solidFill>
                          <a:effectLst/>
                          <a:latin typeface="Candara"/>
                        </a:rPr>
                        <a:t> </a:t>
                      </a:r>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5">
                  <a:txBody>
                    <a:bodyPr/>
                    <a:lstStyle/>
                    <a:p>
                      <a:pPr algn="l" fontAlgn="b"/>
                      <a:r>
                        <a:rPr lang="en-US" sz="1000" b="0" i="0" u="none" strike="noStrike" dirty="0" smtClean="0">
                          <a:solidFill>
                            <a:srgbClr val="000000"/>
                          </a:solidFill>
                          <a:effectLst/>
                          <a:latin typeface="Candara"/>
                        </a:rPr>
                        <a:t>Level 1 –ARTIK Intro</a:t>
                      </a:r>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r>
              <a:tr h="87050">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r>
                        <a:rPr lang="en-US" sz="1000" b="0" i="0" u="none" strike="noStrike" dirty="0" smtClean="0">
                          <a:solidFill>
                            <a:srgbClr val="000000"/>
                          </a:solidFill>
                          <a:effectLst/>
                          <a:latin typeface="Candara"/>
                        </a:rPr>
                        <a:t>Oct 23rd</a:t>
                      </a:r>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14">
                  <a:txBody>
                    <a:bodyPr/>
                    <a:lstStyle/>
                    <a:p>
                      <a:pPr algn="l" fontAlgn="b"/>
                      <a:r>
                        <a:rPr lang="en-US" sz="1000" b="0" i="0" u="none" strike="noStrike" dirty="0">
                          <a:solidFill>
                            <a:srgbClr val="000000"/>
                          </a:solidFill>
                          <a:effectLst/>
                          <a:latin typeface="Candara"/>
                        </a:rPr>
                        <a:t>Level 2- ARTIK </a:t>
                      </a:r>
                      <a:r>
                        <a:rPr lang="en-US" sz="1000" b="0" i="0" u="none" strike="noStrike" dirty="0" smtClean="0">
                          <a:solidFill>
                            <a:srgbClr val="000000"/>
                          </a:solidFill>
                          <a:effectLst/>
                          <a:latin typeface="Candara"/>
                        </a:rPr>
                        <a:t>Security</a:t>
                      </a:r>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r>
              <a:tr h="87050">
                <a:tc>
                  <a:txBody>
                    <a:bodyPr/>
                    <a:lstStyle/>
                    <a:p>
                      <a:pPr algn="l" fontAlgn="b"/>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r>
                        <a:rPr lang="en-US" sz="1000" b="0" i="0" u="none" strike="noStrike" dirty="0" smtClean="0">
                          <a:solidFill>
                            <a:srgbClr val="000000"/>
                          </a:solidFill>
                          <a:effectLst/>
                          <a:latin typeface="Candara"/>
                        </a:rPr>
                        <a:t>Nov 13th </a:t>
                      </a:r>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10">
                  <a:txBody>
                    <a:bodyPr/>
                    <a:lstStyle/>
                    <a:p>
                      <a:pPr algn="l" fontAlgn="b"/>
                      <a:r>
                        <a:rPr lang="en-US" sz="1000" b="0" i="0" u="none" strike="noStrike" dirty="0" smtClean="0">
                          <a:solidFill>
                            <a:srgbClr val="000000"/>
                          </a:solidFill>
                          <a:effectLst/>
                          <a:latin typeface="Candara"/>
                        </a:rPr>
                        <a:t>Level 2- ARTIK</a:t>
                      </a:r>
                      <a:r>
                        <a:rPr lang="en-US" sz="1000" b="0" i="0" u="none" strike="noStrike" baseline="0" dirty="0" smtClean="0">
                          <a:solidFill>
                            <a:srgbClr val="000000"/>
                          </a:solidFill>
                          <a:effectLst/>
                          <a:latin typeface="Candara"/>
                        </a:rPr>
                        <a:t> Connectivity</a:t>
                      </a:r>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r>
              <a:tr h="87050">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r>
                        <a:rPr lang="en-US" sz="1000" b="0" i="0" u="none" strike="noStrike" dirty="0" smtClean="0">
                          <a:solidFill>
                            <a:srgbClr val="000000"/>
                          </a:solidFill>
                          <a:effectLst/>
                          <a:latin typeface="Candara"/>
                        </a:rPr>
                        <a:t>Nov</a:t>
                      </a:r>
                      <a:r>
                        <a:rPr lang="en-US" sz="1000" b="0" i="0" u="none" strike="noStrike" baseline="0" dirty="0" smtClean="0">
                          <a:solidFill>
                            <a:srgbClr val="000000"/>
                          </a:solidFill>
                          <a:effectLst/>
                          <a:latin typeface="Candara"/>
                        </a:rPr>
                        <a:t> 27th</a:t>
                      </a:r>
                      <a:r>
                        <a:rPr lang="en-US" sz="1000" b="0" i="0" u="none" strike="noStrike" dirty="0" smtClean="0">
                          <a:solidFill>
                            <a:srgbClr val="000000"/>
                          </a:solidFill>
                          <a:effectLst/>
                          <a:latin typeface="Candara"/>
                        </a:rPr>
                        <a:t> </a:t>
                      </a:r>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8">
                  <a:txBody>
                    <a:bodyPr/>
                    <a:lstStyle/>
                    <a:p>
                      <a:pPr algn="l" fontAlgn="b"/>
                      <a:r>
                        <a:rPr lang="en-US" sz="1000" b="0" i="0" u="none" strike="noStrike" dirty="0">
                          <a:solidFill>
                            <a:srgbClr val="000000"/>
                          </a:solidFill>
                          <a:effectLst/>
                          <a:latin typeface="Candara"/>
                        </a:rPr>
                        <a:t>Level </a:t>
                      </a:r>
                      <a:r>
                        <a:rPr lang="en-US" sz="1000" b="0" i="0" u="none" strike="noStrike" dirty="0" smtClean="0">
                          <a:solidFill>
                            <a:srgbClr val="000000"/>
                          </a:solidFill>
                          <a:effectLst/>
                          <a:latin typeface="Candara"/>
                        </a:rPr>
                        <a:t>3-Getting Started with</a:t>
                      </a:r>
                      <a:r>
                        <a:rPr lang="en-US" sz="1000" b="0" i="0" u="none" strike="noStrike" baseline="0" dirty="0" smtClean="0">
                          <a:solidFill>
                            <a:srgbClr val="000000"/>
                          </a:solidFill>
                          <a:effectLst/>
                          <a:latin typeface="Candara"/>
                        </a:rPr>
                        <a:t> </a:t>
                      </a:r>
                      <a:r>
                        <a:rPr lang="en-US" sz="1000" b="0" i="0" u="none" strike="noStrike" dirty="0" smtClean="0">
                          <a:solidFill>
                            <a:srgbClr val="000000"/>
                          </a:solidFill>
                          <a:effectLst/>
                          <a:latin typeface="Candara"/>
                        </a:rPr>
                        <a:t>Predictive Analysis</a:t>
                      </a:r>
                      <a:r>
                        <a:rPr lang="en-US" sz="1000" b="0" i="0" u="none" strike="noStrike" baseline="0" dirty="0" smtClean="0">
                          <a:solidFill>
                            <a:srgbClr val="000000"/>
                          </a:solidFill>
                          <a:effectLst/>
                          <a:latin typeface="Candara"/>
                        </a:rPr>
                        <a:t> and Image Classification on ARTIK</a:t>
                      </a:r>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endParaRPr lang="en-US" dirty="0"/>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r>
              <a:tr h="87050">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r>
                        <a:rPr lang="en-US" sz="1000" b="0" i="0" u="none" strike="noStrike" dirty="0" smtClean="0">
                          <a:solidFill>
                            <a:srgbClr val="000000"/>
                          </a:solidFill>
                          <a:effectLst/>
                          <a:latin typeface="Candara"/>
                        </a:rPr>
                        <a:t>Dec 11th</a:t>
                      </a:r>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10">
                  <a:txBody>
                    <a:bodyPr/>
                    <a:lstStyle/>
                    <a:p>
                      <a:pPr algn="l" fontAlgn="b"/>
                      <a:r>
                        <a:rPr lang="en-US" sz="1000" b="0" i="0" u="none" strike="noStrike" dirty="0" smtClean="0">
                          <a:solidFill>
                            <a:srgbClr val="000000"/>
                          </a:solidFill>
                          <a:effectLst/>
                          <a:latin typeface="Candara"/>
                        </a:rPr>
                        <a:t>Level 1 – ARTIK Intro(with 310)</a:t>
                      </a:r>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r>
              <a:tr h="87050">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5">
                  <a:txBody>
                    <a:bodyPr/>
                    <a:lstStyle/>
                    <a:p>
                      <a:pPr algn="l" fontAlgn="b"/>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r>
              <a:tr h="87050">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7">
                  <a:txBody>
                    <a:bodyPr/>
                    <a:lstStyle/>
                    <a:p>
                      <a:pPr algn="l" fontAlgn="b"/>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r>
              <a:tr h="87050">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18">
                  <a:txBody>
                    <a:bodyPr/>
                    <a:lstStyle/>
                    <a:p>
                      <a:pPr algn="l" fontAlgn="b"/>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r>
              <a:tr h="87050">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7">
                  <a:txBody>
                    <a:bodyPr/>
                    <a:lstStyle/>
                    <a:p>
                      <a:pPr algn="l" fontAlgn="b"/>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r>
              <a:tr h="87050">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r>
              <a:tr h="87050">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r>
              <a:tr h="87050">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r>
              <a:tr h="847908">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gridSpan="2">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ndara"/>
                      </a:endParaRPr>
                    </a:p>
                  </a:txBody>
                  <a:tcPr marL="0" marR="0" marT="0"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ndara"/>
                      </a:endParaRPr>
                    </a:p>
                  </a:txBody>
                  <a:tcPr marL="0" marR="0" marT="0" marB="0" anchor="b">
                    <a:lnL>
                      <a:noFill/>
                    </a:lnL>
                    <a:lnR>
                      <a:noFill/>
                    </a:lnR>
                    <a:lnT>
                      <a:noFill/>
                    </a:lnT>
                    <a:lnB>
                      <a:noFill/>
                    </a:lnB>
                  </a:tcPr>
                </a:tc>
              </a:tr>
            </a:tbl>
          </a:graphicData>
        </a:graphic>
      </p:graphicFrame>
    </p:spTree>
    <p:extLst>
      <p:ext uri="{BB962C8B-B14F-4D97-AF65-F5344CB8AC3E}">
        <p14:creationId xmlns:p14="http://schemas.microsoft.com/office/powerpoint/2010/main" val="238241790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ARTIK High-end module development board</a:t>
            </a:r>
            <a:endParaRPr lang="en-US" dirty="0"/>
          </a:p>
        </p:txBody>
      </p:sp>
      <p:pic>
        <p:nvPicPr>
          <p:cNvPr id="38" name="Picture 37" descr="DSC00127-Edit_20170425_crop.jpg"/>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33738" y1="45874" x2="33738" y2="45874"/>
                      </a14:backgroundRemoval>
                    </a14:imgEffect>
                  </a14:imgLayer>
                </a14:imgProps>
              </a:ext>
              <a:ext uri="{28A0092B-C50C-407E-A947-70E740481C1C}">
                <a14:useLocalDpi xmlns:a14="http://schemas.microsoft.com/office/drawing/2010/main" val="0"/>
              </a:ext>
            </a:extLst>
          </a:blip>
          <a:srcRect l="10573" r="13154" b="11523"/>
          <a:stretch/>
        </p:blipFill>
        <p:spPr>
          <a:xfrm>
            <a:off x="2908843" y="1219201"/>
            <a:ext cx="5306580" cy="4438083"/>
          </a:xfrm>
          <a:prstGeom prst="rect">
            <a:avLst/>
          </a:prstGeom>
        </p:spPr>
      </p:pic>
      <p:grpSp>
        <p:nvGrpSpPr>
          <p:cNvPr id="39" name="Group 38"/>
          <p:cNvGrpSpPr/>
          <p:nvPr/>
        </p:nvGrpSpPr>
        <p:grpSpPr>
          <a:xfrm>
            <a:off x="1968372" y="1524023"/>
            <a:ext cx="2152573" cy="1745595"/>
            <a:chOff x="408236" y="1420840"/>
            <a:chExt cx="1731212" cy="1298151"/>
          </a:xfrm>
        </p:grpSpPr>
        <p:grpSp>
          <p:nvGrpSpPr>
            <p:cNvPr id="61" name="Group 60"/>
            <p:cNvGrpSpPr/>
            <p:nvPr/>
          </p:nvGrpSpPr>
          <p:grpSpPr>
            <a:xfrm>
              <a:off x="408236" y="1420840"/>
              <a:ext cx="1731212" cy="303291"/>
              <a:chOff x="779727" y="1282600"/>
              <a:chExt cx="1731212" cy="303291"/>
            </a:xfrm>
          </p:grpSpPr>
          <p:sp>
            <p:nvSpPr>
              <p:cNvPr id="65" name="Rounded Rectangle 64"/>
              <p:cNvSpPr/>
              <p:nvPr/>
            </p:nvSpPr>
            <p:spPr>
              <a:xfrm>
                <a:off x="874502" y="1282600"/>
                <a:ext cx="1547983" cy="303291"/>
              </a:xfrm>
              <a:prstGeom prst="roundRect">
                <a:avLst>
                  <a:gd name="adj" fmla="val 50000"/>
                </a:avLst>
              </a:prstGeom>
              <a:solidFill>
                <a:srgbClr val="FFB300"/>
              </a:solidFill>
              <a:ln w="12700">
                <a:noFill/>
              </a:ln>
              <a:effectLst>
                <a:outerShdw blurRad="40005" dist="19939" dir="2700000" algn="tl"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a:solidFill>
                    <a:schemeClr val="bg1"/>
                  </a:solidFill>
                </a:endParaRPr>
              </a:p>
            </p:txBody>
          </p:sp>
          <p:sp>
            <p:nvSpPr>
              <p:cNvPr id="66" name="Content Placeholder 2"/>
              <p:cNvSpPr txBox="1">
                <a:spLocks/>
              </p:cNvSpPr>
              <p:nvPr/>
            </p:nvSpPr>
            <p:spPr>
              <a:xfrm>
                <a:off x="779727" y="1339268"/>
                <a:ext cx="1731212" cy="233965"/>
              </a:xfrm>
              <a:prstGeom prst="rect">
                <a:avLst/>
              </a:prstGeom>
            </p:spPr>
            <p:txBody>
              <a:bodyPr lIns="91393" tIns="45704" rIns="91393" bIns="45704">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buClr>
                    <a:schemeClr val="accent2"/>
                  </a:buClr>
                  <a:buNone/>
                </a:pPr>
                <a:r>
                  <a:rPr lang="en-US" sz="1200" dirty="0">
                    <a:solidFill>
                      <a:srgbClr val="000000"/>
                    </a:solidFill>
                    <a:latin typeface="Graphik Light"/>
                    <a:cs typeface="Graphik Light"/>
                  </a:rPr>
                  <a:t>Interposer Board</a:t>
                </a:r>
              </a:p>
            </p:txBody>
          </p:sp>
        </p:grpSp>
        <p:grpSp>
          <p:nvGrpSpPr>
            <p:cNvPr id="62" name="Group 61"/>
            <p:cNvGrpSpPr/>
            <p:nvPr/>
          </p:nvGrpSpPr>
          <p:grpSpPr>
            <a:xfrm>
              <a:off x="1277003" y="1724131"/>
              <a:ext cx="343196" cy="994860"/>
              <a:chOff x="1277003" y="1724131"/>
              <a:chExt cx="343196" cy="994860"/>
            </a:xfrm>
          </p:grpSpPr>
          <p:cxnSp>
            <p:nvCxnSpPr>
              <p:cNvPr id="63" name="Straight Connector 62"/>
              <p:cNvCxnSpPr>
                <a:endCxn id="65" idx="2"/>
              </p:cNvCxnSpPr>
              <p:nvPr/>
            </p:nvCxnSpPr>
            <p:spPr>
              <a:xfrm flipH="1" flipV="1">
                <a:off x="1277003" y="1724131"/>
                <a:ext cx="312635" cy="980189"/>
              </a:xfrm>
              <a:prstGeom prst="line">
                <a:avLst/>
              </a:prstGeom>
              <a:ln w="6350">
                <a:solidFill>
                  <a:srgbClr val="FD8207"/>
                </a:solidFill>
              </a:ln>
              <a:effectLst>
                <a:outerShdw blurRad="40000" dist="20000" dir="5400000" rotWithShape="0">
                  <a:srgbClr val="000000">
                    <a:alpha val="84000"/>
                  </a:srgbClr>
                </a:outerShdw>
              </a:effectLst>
            </p:spPr>
            <p:style>
              <a:lnRef idx="2">
                <a:schemeClr val="accent1"/>
              </a:lnRef>
              <a:fillRef idx="0">
                <a:schemeClr val="accent1"/>
              </a:fillRef>
              <a:effectRef idx="1">
                <a:schemeClr val="accent1"/>
              </a:effectRef>
              <a:fontRef idx="minor">
                <a:schemeClr val="tx1"/>
              </a:fontRef>
            </p:style>
          </p:cxnSp>
          <p:sp>
            <p:nvSpPr>
              <p:cNvPr id="64" name="Oval 63"/>
              <p:cNvSpPr/>
              <p:nvPr/>
            </p:nvSpPr>
            <p:spPr>
              <a:xfrm>
                <a:off x="1550695" y="2649487"/>
                <a:ext cx="69504" cy="69504"/>
              </a:xfrm>
              <a:prstGeom prst="ellipse">
                <a:avLst/>
              </a:prstGeom>
              <a:solidFill>
                <a:srgbClr val="FD820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a:solidFill>
                    <a:schemeClr val="bg1"/>
                  </a:solidFill>
                </a:endParaRPr>
              </a:p>
            </p:txBody>
          </p:sp>
        </p:grpSp>
      </p:grpSp>
      <p:grpSp>
        <p:nvGrpSpPr>
          <p:cNvPr id="40" name="Group 39"/>
          <p:cNvGrpSpPr/>
          <p:nvPr/>
        </p:nvGrpSpPr>
        <p:grpSpPr>
          <a:xfrm>
            <a:off x="4581201" y="1468396"/>
            <a:ext cx="2169443" cy="1726582"/>
            <a:chOff x="2139811" y="1420840"/>
            <a:chExt cx="1744780" cy="1284011"/>
          </a:xfrm>
        </p:grpSpPr>
        <p:grpSp>
          <p:nvGrpSpPr>
            <p:cNvPr id="55" name="Group 54"/>
            <p:cNvGrpSpPr/>
            <p:nvPr/>
          </p:nvGrpSpPr>
          <p:grpSpPr>
            <a:xfrm>
              <a:off x="2139811" y="1724131"/>
              <a:ext cx="882335" cy="980720"/>
              <a:chOff x="1353631" y="1361251"/>
              <a:chExt cx="882335" cy="980720"/>
            </a:xfrm>
          </p:grpSpPr>
          <p:cxnSp>
            <p:nvCxnSpPr>
              <p:cNvPr id="59" name="Straight Connector 58"/>
              <p:cNvCxnSpPr>
                <a:endCxn id="57" idx="2"/>
              </p:cNvCxnSpPr>
              <p:nvPr/>
            </p:nvCxnSpPr>
            <p:spPr>
              <a:xfrm flipV="1">
                <a:off x="1406665" y="1361251"/>
                <a:ext cx="829301" cy="912450"/>
              </a:xfrm>
              <a:prstGeom prst="line">
                <a:avLst/>
              </a:prstGeom>
              <a:ln w="6350">
                <a:solidFill>
                  <a:srgbClr val="FD8207"/>
                </a:solidFill>
              </a:ln>
              <a:effectLst>
                <a:outerShdw blurRad="40000" dist="20000" dir="5400000" rotWithShape="0">
                  <a:srgbClr val="000000">
                    <a:alpha val="84000"/>
                  </a:srgbClr>
                </a:outerShdw>
              </a:effectLst>
            </p:spPr>
            <p:style>
              <a:lnRef idx="2">
                <a:schemeClr val="accent1"/>
              </a:lnRef>
              <a:fillRef idx="0">
                <a:schemeClr val="accent1"/>
              </a:fillRef>
              <a:effectRef idx="1">
                <a:schemeClr val="accent1"/>
              </a:effectRef>
              <a:fontRef idx="minor">
                <a:schemeClr val="tx1"/>
              </a:fontRef>
            </p:style>
          </p:cxnSp>
          <p:sp>
            <p:nvSpPr>
              <p:cNvPr id="60" name="Oval 59"/>
              <p:cNvSpPr/>
              <p:nvPr/>
            </p:nvSpPr>
            <p:spPr>
              <a:xfrm>
                <a:off x="1353631" y="2272467"/>
                <a:ext cx="69504" cy="69504"/>
              </a:xfrm>
              <a:prstGeom prst="ellipse">
                <a:avLst/>
              </a:prstGeom>
              <a:solidFill>
                <a:srgbClr val="FD820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a:solidFill>
                    <a:schemeClr val="bg1"/>
                  </a:solidFill>
                </a:endParaRPr>
              </a:p>
            </p:txBody>
          </p:sp>
        </p:grpSp>
        <p:grpSp>
          <p:nvGrpSpPr>
            <p:cNvPr id="56" name="Group 55"/>
            <p:cNvGrpSpPr/>
            <p:nvPr/>
          </p:nvGrpSpPr>
          <p:grpSpPr>
            <a:xfrm>
              <a:off x="2153379" y="1420840"/>
              <a:ext cx="1731212" cy="303291"/>
              <a:chOff x="779727" y="1282600"/>
              <a:chExt cx="1731212" cy="303291"/>
            </a:xfrm>
          </p:grpSpPr>
          <p:sp>
            <p:nvSpPr>
              <p:cNvPr id="57" name="Rounded Rectangle 56"/>
              <p:cNvSpPr/>
              <p:nvPr/>
            </p:nvSpPr>
            <p:spPr>
              <a:xfrm>
                <a:off x="874502" y="1282600"/>
                <a:ext cx="1547983" cy="303291"/>
              </a:xfrm>
              <a:prstGeom prst="roundRect">
                <a:avLst>
                  <a:gd name="adj" fmla="val 50000"/>
                </a:avLst>
              </a:prstGeom>
              <a:solidFill>
                <a:srgbClr val="FFB300"/>
              </a:solidFill>
              <a:ln w="12700">
                <a:noFill/>
              </a:ln>
              <a:effectLst>
                <a:outerShdw blurRad="40005" dist="19939" dir="2700000" algn="tl"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a:solidFill>
                    <a:schemeClr val="bg1"/>
                  </a:solidFill>
                </a:endParaRPr>
              </a:p>
            </p:txBody>
          </p:sp>
          <p:sp>
            <p:nvSpPr>
              <p:cNvPr id="58" name="Content Placeholder 2"/>
              <p:cNvSpPr txBox="1">
                <a:spLocks/>
              </p:cNvSpPr>
              <p:nvPr/>
            </p:nvSpPr>
            <p:spPr>
              <a:xfrm>
                <a:off x="779727" y="1323951"/>
                <a:ext cx="1731212" cy="249282"/>
              </a:xfrm>
              <a:prstGeom prst="rect">
                <a:avLst/>
              </a:prstGeom>
            </p:spPr>
            <p:txBody>
              <a:bodyPr lIns="91393" tIns="45704" rIns="91393" bIns="45704">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buClr>
                    <a:schemeClr val="accent2"/>
                  </a:buClr>
                  <a:buNone/>
                </a:pPr>
                <a:r>
                  <a:rPr lang="en-US" sz="1100" dirty="0">
                    <a:solidFill>
                      <a:srgbClr val="000000"/>
                    </a:solidFill>
                    <a:latin typeface="Graphik Light"/>
                    <a:cs typeface="Graphik Light"/>
                  </a:rPr>
                  <a:t>ARTIK </a:t>
                </a:r>
                <a:r>
                  <a:rPr lang="en-US" sz="1100" dirty="0" smtClean="0">
                    <a:solidFill>
                      <a:srgbClr val="000000"/>
                    </a:solidFill>
                    <a:latin typeface="Graphik Light"/>
                    <a:cs typeface="Graphik Light"/>
                  </a:rPr>
                  <a:t> 530/710 </a:t>
                </a:r>
                <a:r>
                  <a:rPr lang="en-US" sz="1100" dirty="0">
                    <a:solidFill>
                      <a:srgbClr val="000000"/>
                    </a:solidFill>
                    <a:latin typeface="Graphik Light"/>
                    <a:cs typeface="Graphik Light"/>
                  </a:rPr>
                  <a:t>Module</a:t>
                </a:r>
              </a:p>
            </p:txBody>
          </p:sp>
        </p:grpSp>
      </p:grpSp>
      <p:grpSp>
        <p:nvGrpSpPr>
          <p:cNvPr id="41" name="Group 40"/>
          <p:cNvGrpSpPr/>
          <p:nvPr/>
        </p:nvGrpSpPr>
        <p:grpSpPr>
          <a:xfrm>
            <a:off x="4598072" y="4895736"/>
            <a:ext cx="2152573" cy="1352664"/>
            <a:chOff x="2153379" y="3837232"/>
            <a:chExt cx="1731212" cy="1005939"/>
          </a:xfrm>
        </p:grpSpPr>
        <p:grpSp>
          <p:nvGrpSpPr>
            <p:cNvPr id="49" name="Group 48"/>
            <p:cNvGrpSpPr/>
            <p:nvPr/>
          </p:nvGrpSpPr>
          <p:grpSpPr>
            <a:xfrm>
              <a:off x="2360349" y="3837232"/>
              <a:ext cx="661797" cy="702648"/>
              <a:chOff x="1556890" y="2420272"/>
              <a:chExt cx="661797" cy="702648"/>
            </a:xfrm>
          </p:grpSpPr>
          <p:cxnSp>
            <p:nvCxnSpPr>
              <p:cNvPr id="53" name="Straight Connector 52"/>
              <p:cNvCxnSpPr>
                <a:endCxn id="51" idx="0"/>
              </p:cNvCxnSpPr>
              <p:nvPr/>
            </p:nvCxnSpPr>
            <p:spPr>
              <a:xfrm>
                <a:off x="1589638" y="2445123"/>
                <a:ext cx="629049" cy="677797"/>
              </a:xfrm>
              <a:prstGeom prst="line">
                <a:avLst/>
              </a:prstGeom>
              <a:ln w="6350">
                <a:solidFill>
                  <a:srgbClr val="FD8207"/>
                </a:solidFill>
              </a:ln>
              <a:effectLst>
                <a:outerShdw blurRad="40000" dist="20000" dir="5400000" rotWithShape="0">
                  <a:srgbClr val="000000">
                    <a:alpha val="84000"/>
                  </a:srgbClr>
                </a:outerShdw>
              </a:effectLst>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1556890" y="2420272"/>
                <a:ext cx="69504" cy="69504"/>
              </a:xfrm>
              <a:prstGeom prst="ellipse">
                <a:avLst/>
              </a:prstGeom>
              <a:solidFill>
                <a:srgbClr val="FD820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a:solidFill>
                    <a:schemeClr val="bg1"/>
                  </a:solidFill>
                </a:endParaRPr>
              </a:p>
            </p:txBody>
          </p:sp>
        </p:grpSp>
        <p:grpSp>
          <p:nvGrpSpPr>
            <p:cNvPr id="50" name="Group 49"/>
            <p:cNvGrpSpPr/>
            <p:nvPr/>
          </p:nvGrpSpPr>
          <p:grpSpPr>
            <a:xfrm>
              <a:off x="2153379" y="4539880"/>
              <a:ext cx="1731212" cy="303291"/>
              <a:chOff x="779727" y="1282600"/>
              <a:chExt cx="1731212" cy="303291"/>
            </a:xfrm>
          </p:grpSpPr>
          <p:sp>
            <p:nvSpPr>
              <p:cNvPr id="51" name="Rounded Rectangle 50"/>
              <p:cNvSpPr/>
              <p:nvPr/>
            </p:nvSpPr>
            <p:spPr>
              <a:xfrm>
                <a:off x="874502" y="1282600"/>
                <a:ext cx="1547983" cy="303291"/>
              </a:xfrm>
              <a:prstGeom prst="roundRect">
                <a:avLst>
                  <a:gd name="adj" fmla="val 50000"/>
                </a:avLst>
              </a:prstGeom>
              <a:solidFill>
                <a:srgbClr val="FFB300"/>
              </a:solidFill>
              <a:ln w="12700">
                <a:noFill/>
              </a:ln>
              <a:effectLst>
                <a:outerShdw blurRad="40005" dist="19939" dir="2700000" algn="tl"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a:solidFill>
                    <a:schemeClr val="bg1"/>
                  </a:solidFill>
                </a:endParaRPr>
              </a:p>
            </p:txBody>
          </p:sp>
          <p:sp>
            <p:nvSpPr>
              <p:cNvPr id="52" name="Content Placeholder 2"/>
              <p:cNvSpPr txBox="1">
                <a:spLocks/>
              </p:cNvSpPr>
              <p:nvPr/>
            </p:nvSpPr>
            <p:spPr>
              <a:xfrm>
                <a:off x="779727" y="1302551"/>
                <a:ext cx="1731212" cy="270681"/>
              </a:xfrm>
              <a:prstGeom prst="rect">
                <a:avLst/>
              </a:prstGeom>
            </p:spPr>
            <p:txBody>
              <a:bodyPr lIns="91393" tIns="45704" rIns="91393" bIns="45704">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buClr>
                    <a:schemeClr val="accent2"/>
                  </a:buClr>
                  <a:buNone/>
                </a:pPr>
                <a:r>
                  <a:rPr lang="en-US" sz="1100" dirty="0" smtClean="0">
                    <a:solidFill>
                      <a:srgbClr val="000000"/>
                    </a:solidFill>
                    <a:latin typeface="Graphik Light"/>
                    <a:cs typeface="Graphik Light"/>
                  </a:rPr>
                  <a:t>Platform </a:t>
                </a:r>
                <a:r>
                  <a:rPr lang="en-US" sz="1100" dirty="0">
                    <a:solidFill>
                      <a:srgbClr val="000000"/>
                    </a:solidFill>
                    <a:latin typeface="Graphik Light"/>
                    <a:cs typeface="Graphik Light"/>
                  </a:rPr>
                  <a:t>board</a:t>
                </a:r>
              </a:p>
            </p:txBody>
          </p:sp>
        </p:grpSp>
      </p:grpSp>
      <p:grpSp>
        <p:nvGrpSpPr>
          <p:cNvPr id="42" name="Group 41"/>
          <p:cNvGrpSpPr/>
          <p:nvPr/>
        </p:nvGrpSpPr>
        <p:grpSpPr>
          <a:xfrm>
            <a:off x="6757229" y="1468419"/>
            <a:ext cx="2152573" cy="2066947"/>
            <a:chOff x="3889887" y="1420840"/>
            <a:chExt cx="1731212" cy="1537131"/>
          </a:xfrm>
        </p:grpSpPr>
        <p:grpSp>
          <p:nvGrpSpPr>
            <p:cNvPr id="43" name="Group 42"/>
            <p:cNvGrpSpPr/>
            <p:nvPr/>
          </p:nvGrpSpPr>
          <p:grpSpPr>
            <a:xfrm>
              <a:off x="3961070" y="1585891"/>
              <a:ext cx="685271" cy="1372080"/>
              <a:chOff x="1550695" y="1223011"/>
              <a:chExt cx="685271" cy="1372080"/>
            </a:xfrm>
          </p:grpSpPr>
          <p:cxnSp>
            <p:nvCxnSpPr>
              <p:cNvPr id="47" name="Straight Connector 46"/>
              <p:cNvCxnSpPr/>
              <p:nvPr/>
            </p:nvCxnSpPr>
            <p:spPr>
              <a:xfrm flipV="1">
                <a:off x="1589638" y="1223011"/>
                <a:ext cx="646328" cy="1343071"/>
              </a:xfrm>
              <a:prstGeom prst="line">
                <a:avLst/>
              </a:prstGeom>
              <a:ln w="6350">
                <a:solidFill>
                  <a:srgbClr val="FD8207"/>
                </a:solidFill>
              </a:ln>
              <a:effectLst>
                <a:outerShdw blurRad="40000" dist="20000" dir="5400000" rotWithShape="0">
                  <a:srgbClr val="000000">
                    <a:alpha val="84000"/>
                  </a:srgbClr>
                </a:outerShdw>
              </a:effectLst>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1550695" y="2525587"/>
                <a:ext cx="69504" cy="69504"/>
              </a:xfrm>
              <a:prstGeom prst="ellipse">
                <a:avLst/>
              </a:prstGeom>
              <a:solidFill>
                <a:srgbClr val="FD820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a:solidFill>
                    <a:schemeClr val="bg1"/>
                  </a:solidFill>
                </a:endParaRPr>
              </a:p>
            </p:txBody>
          </p:sp>
        </p:grpSp>
        <p:grpSp>
          <p:nvGrpSpPr>
            <p:cNvPr id="44" name="Group 43"/>
            <p:cNvGrpSpPr/>
            <p:nvPr/>
          </p:nvGrpSpPr>
          <p:grpSpPr>
            <a:xfrm>
              <a:off x="3889887" y="1420840"/>
              <a:ext cx="1731212" cy="303291"/>
              <a:chOff x="779727" y="1282600"/>
              <a:chExt cx="1731212" cy="303291"/>
            </a:xfrm>
          </p:grpSpPr>
          <p:sp>
            <p:nvSpPr>
              <p:cNvPr id="45" name="Rounded Rectangle 44"/>
              <p:cNvSpPr/>
              <p:nvPr/>
            </p:nvSpPr>
            <p:spPr>
              <a:xfrm>
                <a:off x="874502" y="1282600"/>
                <a:ext cx="1547983" cy="303291"/>
              </a:xfrm>
              <a:prstGeom prst="roundRect">
                <a:avLst>
                  <a:gd name="adj" fmla="val 50000"/>
                </a:avLst>
              </a:prstGeom>
              <a:solidFill>
                <a:srgbClr val="FFB300"/>
              </a:solidFill>
              <a:ln w="12700">
                <a:noFill/>
              </a:ln>
              <a:effectLst>
                <a:outerShdw blurRad="40005" dist="19939" dir="2700000" algn="tl"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err="1">
                  <a:solidFill>
                    <a:schemeClr val="bg1"/>
                  </a:solidFill>
                </a:endParaRPr>
              </a:p>
            </p:txBody>
          </p:sp>
          <p:sp>
            <p:nvSpPr>
              <p:cNvPr id="46" name="Content Placeholder 2"/>
              <p:cNvSpPr txBox="1">
                <a:spLocks/>
              </p:cNvSpPr>
              <p:nvPr/>
            </p:nvSpPr>
            <p:spPr>
              <a:xfrm>
                <a:off x="779727" y="1323951"/>
                <a:ext cx="1731212" cy="249282"/>
              </a:xfrm>
              <a:prstGeom prst="rect">
                <a:avLst/>
              </a:prstGeom>
            </p:spPr>
            <p:txBody>
              <a:bodyPr lIns="91393" tIns="45704" rIns="91393" bIns="45704">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buClr>
                    <a:schemeClr val="accent2"/>
                  </a:buClr>
                  <a:buNone/>
                </a:pPr>
                <a:r>
                  <a:rPr lang="en-US" sz="1100" dirty="0" smtClean="0">
                    <a:solidFill>
                      <a:srgbClr val="000000"/>
                    </a:solidFill>
                    <a:latin typeface="Graphik Light"/>
                    <a:cs typeface="Graphik Light"/>
                  </a:rPr>
                  <a:t>Interface (IF) </a:t>
                </a:r>
                <a:r>
                  <a:rPr lang="en-US" sz="1100" dirty="0">
                    <a:solidFill>
                      <a:srgbClr val="000000"/>
                    </a:solidFill>
                    <a:latin typeface="Graphik Light"/>
                    <a:cs typeface="Graphik Light"/>
                  </a:rPr>
                  <a:t>Board</a:t>
                </a:r>
              </a:p>
            </p:txBody>
          </p:sp>
        </p:grpSp>
      </p:grpSp>
      <p:grpSp>
        <p:nvGrpSpPr>
          <p:cNvPr id="67" name="Group 66"/>
          <p:cNvGrpSpPr/>
          <p:nvPr/>
        </p:nvGrpSpPr>
        <p:grpSpPr>
          <a:xfrm>
            <a:off x="10443929" y="5105400"/>
            <a:ext cx="1449310" cy="1258660"/>
            <a:chOff x="7004050" y="1828800"/>
            <a:chExt cx="3429000" cy="3087460"/>
          </a:xfrm>
        </p:grpSpPr>
        <p:pic>
          <p:nvPicPr>
            <p:cNvPr id="68" name="Picture 67" descr="7.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4050" y="1828800"/>
              <a:ext cx="1971546" cy="2590767"/>
            </a:xfrm>
            <a:prstGeom prst="rect">
              <a:avLst/>
            </a:prstGeom>
            <a:effectLst>
              <a:outerShdw blurRad="50800" dist="38100" dir="5640000" algn="tl" rotWithShape="0">
                <a:prstClr val="black">
                  <a:alpha val="40000"/>
                </a:prstClr>
              </a:outerShdw>
            </a:effectLst>
          </p:spPr>
        </p:pic>
        <p:pic>
          <p:nvPicPr>
            <p:cNvPr id="69" name="Picture 68" descr="5.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09050" y="2895600"/>
              <a:ext cx="1524000" cy="2020660"/>
            </a:xfrm>
            <a:prstGeom prst="rect">
              <a:avLst/>
            </a:prstGeom>
            <a:effectLst>
              <a:outerShdw blurRad="50800" dist="38100" dir="5640000" algn="tl" rotWithShape="0">
                <a:prstClr val="black">
                  <a:alpha val="40000"/>
                </a:prstClr>
              </a:outerShdw>
            </a:effectLst>
          </p:spPr>
        </p:pic>
      </p:grpSp>
    </p:spTree>
    <p:extLst>
      <p:ext uri="{BB962C8B-B14F-4D97-AF65-F5344CB8AC3E}">
        <p14:creationId xmlns:p14="http://schemas.microsoft.com/office/powerpoint/2010/main" val="23366203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ARTIK High-End Module Interposer Board</a:t>
            </a:r>
            <a:endParaRPr lang="en-US" dirty="0"/>
          </a:p>
        </p:txBody>
      </p:sp>
      <p:pic>
        <p:nvPicPr>
          <p:cNvPr id="19458"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l="-30078" r="-30078"/>
          <a:stretch>
            <a:fillRect/>
          </a:stretch>
        </p:blipFill>
        <p:spPr bwMode="auto">
          <a:xfrm>
            <a:off x="603884" y="1447800"/>
            <a:ext cx="10799064"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10443929" y="5105400"/>
            <a:ext cx="1449310" cy="1258660"/>
            <a:chOff x="7004050" y="1828800"/>
            <a:chExt cx="3429000" cy="3087460"/>
          </a:xfrm>
        </p:grpSpPr>
        <p:pic>
          <p:nvPicPr>
            <p:cNvPr id="6" name="Picture 5" descr="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4050" y="1828800"/>
              <a:ext cx="1971546" cy="2590767"/>
            </a:xfrm>
            <a:prstGeom prst="rect">
              <a:avLst/>
            </a:prstGeom>
            <a:effectLst>
              <a:outerShdw blurRad="50800" dist="38100" dir="5640000" algn="tl" rotWithShape="0">
                <a:prstClr val="black">
                  <a:alpha val="40000"/>
                </a:prstClr>
              </a:outerShdw>
            </a:effectLst>
          </p:spPr>
        </p:pic>
        <p:pic>
          <p:nvPicPr>
            <p:cNvPr id="7" name="Picture 6" descr="5.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9050" y="2895600"/>
              <a:ext cx="1524000" cy="2020660"/>
            </a:xfrm>
            <a:prstGeom prst="rect">
              <a:avLst/>
            </a:prstGeom>
            <a:effectLst>
              <a:outerShdw blurRad="50800" dist="38100" dir="5640000" algn="tl" rotWithShape="0">
                <a:prstClr val="black">
                  <a:alpha val="40000"/>
                </a:prstClr>
              </a:outerShdw>
            </a:effectLst>
          </p:spPr>
        </p:pic>
      </p:grpSp>
    </p:spTree>
    <p:extLst>
      <p:ext uri="{BB962C8B-B14F-4D97-AF65-F5344CB8AC3E}">
        <p14:creationId xmlns:p14="http://schemas.microsoft.com/office/powerpoint/2010/main" val="147357457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ARTIK Gateway Module Platform Board</a:t>
            </a:r>
            <a:endParaRPr lang="en-US" dirty="0"/>
          </a:p>
        </p:txBody>
      </p:sp>
      <p:pic>
        <p:nvPicPr>
          <p:cNvPr id="20483" name="Picture 3"/>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l="-35880" r="-35880"/>
          <a:stretch>
            <a:fillRect/>
          </a:stretch>
        </p:blipFill>
        <p:spPr bwMode="auto">
          <a:xfrm>
            <a:off x="153992" y="1188962"/>
            <a:ext cx="11931766" cy="4807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10443929" y="5105400"/>
            <a:ext cx="1449310" cy="1258660"/>
            <a:chOff x="7004050" y="1828800"/>
            <a:chExt cx="3429000" cy="3087460"/>
          </a:xfrm>
        </p:grpSpPr>
        <p:pic>
          <p:nvPicPr>
            <p:cNvPr id="6" name="Picture 5" descr="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4050" y="1828800"/>
              <a:ext cx="1971546" cy="2590767"/>
            </a:xfrm>
            <a:prstGeom prst="rect">
              <a:avLst/>
            </a:prstGeom>
            <a:effectLst>
              <a:outerShdw blurRad="50800" dist="38100" dir="5640000" algn="tl" rotWithShape="0">
                <a:prstClr val="black">
                  <a:alpha val="40000"/>
                </a:prstClr>
              </a:outerShdw>
            </a:effectLst>
          </p:spPr>
        </p:pic>
        <p:pic>
          <p:nvPicPr>
            <p:cNvPr id="7" name="Picture 6" descr="5.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9050" y="2895600"/>
              <a:ext cx="1524000" cy="2020660"/>
            </a:xfrm>
            <a:prstGeom prst="rect">
              <a:avLst/>
            </a:prstGeom>
            <a:effectLst>
              <a:outerShdw blurRad="50800" dist="38100" dir="5640000" algn="tl" rotWithShape="0">
                <a:prstClr val="black">
                  <a:alpha val="40000"/>
                </a:prstClr>
              </a:outerShdw>
            </a:effectLst>
          </p:spPr>
        </p:pic>
      </p:grpSp>
      <p:sp>
        <p:nvSpPr>
          <p:cNvPr id="2" name="Rectangle 1"/>
          <p:cNvSpPr/>
          <p:nvPr/>
        </p:nvSpPr>
        <p:spPr>
          <a:xfrm>
            <a:off x="2598922" y="5152432"/>
            <a:ext cx="693830" cy="20933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019843"/>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EC511C"/>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rgbClr val="ED7D31"/>
          </a:solidFill>
        </a:ln>
      </a:spPr>
      <a:bodyPr wrap="square" rtlCol="0">
        <a:spAutoFit/>
      </a:bodyPr>
      <a:lstStyle>
        <a:defPPr>
          <a:buClr>
            <a:schemeClr val="accent2"/>
          </a:buClr>
          <a:defRPr b="1" dirty="0" smtClean="0">
            <a:solidFill>
              <a:srgbClr val="ED7D31"/>
            </a:solidFill>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113644</TotalTime>
  <Words>6268</Words>
  <Application>Microsoft Macintosh PowerPoint</Application>
  <PresentationFormat>Custom</PresentationFormat>
  <Paragraphs>1789</Paragraphs>
  <Slides>69</Slides>
  <Notes>58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71" baseType="lpstr">
      <vt:lpstr>Office Theme</vt:lpstr>
      <vt:lpstr>think-cell Slide</vt:lpstr>
      <vt:lpstr>PowerPoint Presentation</vt:lpstr>
      <vt:lpstr>Agenda</vt:lpstr>
      <vt:lpstr>PowerPoint Presentation</vt:lpstr>
      <vt:lpstr>ARTIK High-end module</vt:lpstr>
      <vt:lpstr>Samsung ARTIK™  530/530s (512 MB, 1 GB) mid-range gateway Secure, fully-integrated IoT solution</vt:lpstr>
      <vt:lpstr>Samsung ARTIK™  710/710s high-end gateway Secure, fully-integrated IoT solution</vt:lpstr>
      <vt:lpstr>ARTIK High-end module development board</vt:lpstr>
      <vt:lpstr>ARTIK High-End Module Interposer Board</vt:lpstr>
      <vt:lpstr>ARTIK Gateway Module Platform Board</vt:lpstr>
      <vt:lpstr>ARTIK Gateway Module Expansion Boards</vt:lpstr>
      <vt:lpstr>PowerPoint Presentation</vt:lpstr>
      <vt:lpstr>RushUp Kitra GTI Leverage IoT with industrial I/O, sensors, and LTE </vt:lpstr>
      <vt:lpstr>Beck CTS 140.K Integrate existing industrial equipment into the IoT</vt:lpstr>
      <vt:lpstr>Customer Use Cases</vt:lpstr>
      <vt:lpstr>Customer Use Cases</vt:lpstr>
      <vt:lpstr>Customer Use Cases</vt:lpstr>
      <vt:lpstr>Machine Learning Inference ARTIK 5x/7x</vt:lpstr>
      <vt:lpstr>PowerPoint Presentation</vt:lpstr>
      <vt:lpstr>Product Details</vt:lpstr>
      <vt:lpstr>Product Details – Processor and Memory </vt:lpstr>
      <vt:lpstr>Radio Connectivity</vt:lpstr>
      <vt:lpstr>Peripheral Interfaces + Power MGT &amp; Analog blocks</vt:lpstr>
      <vt:lpstr>Product Details - Multimedia</vt:lpstr>
      <vt:lpstr>PowerPoint Presentation</vt:lpstr>
      <vt:lpstr>ARTIK Gateway Software Stack</vt:lpstr>
      <vt:lpstr>U-Boot and Linux Kernel Architecture</vt:lpstr>
      <vt:lpstr>Architecture of Rootfs</vt:lpstr>
      <vt:lpstr>Multimedia Architecture</vt:lpstr>
      <vt:lpstr>Architecture of Rootfs</vt:lpstr>
      <vt:lpstr>Network Stack</vt:lpstr>
      <vt:lpstr>ARTIK SDK (5, 7 series)</vt:lpstr>
      <vt:lpstr>PowerPoint Presentation</vt:lpstr>
      <vt:lpstr>ARTIK IDE</vt:lpstr>
      <vt:lpstr>Arduino</vt:lpstr>
      <vt:lpstr>Node-RED</vt:lpstr>
      <vt:lpstr>Native Development</vt:lpstr>
      <vt:lpstr>3rd party Libraries/Frameworks/Open Source projects</vt:lpstr>
      <vt:lpstr>3rd party Gateway Solutions</vt:lpstr>
      <vt:lpstr>Multi Clouds Support</vt:lpstr>
      <vt:lpstr>Samsung ARTIK™ 530/s SoMs Competitive advantages </vt:lpstr>
      <vt:lpstr>PowerPoint Presentation</vt:lpstr>
      <vt:lpstr>Security Questionnaire How do you provide security across all attack surfaces?</vt:lpstr>
      <vt:lpstr>Non-S vs. S Modules</vt:lpstr>
      <vt:lpstr>Samsung ARTIK™ S-Module Features </vt:lpstr>
      <vt:lpstr>Encryption</vt:lpstr>
      <vt:lpstr>Authentication</vt:lpstr>
      <vt:lpstr>ARTIK PKI</vt:lpstr>
      <vt:lpstr>Mutual Authentication</vt:lpstr>
      <vt:lpstr>Post Provisioning</vt:lpstr>
      <vt:lpstr>SSL/TLS/DTLS</vt:lpstr>
      <vt:lpstr>Secure Communication </vt:lpstr>
      <vt:lpstr>Secure Communication</vt:lpstr>
      <vt:lpstr>Secure Boot</vt:lpstr>
      <vt:lpstr>Secure Boot for ARTIK S-Module</vt:lpstr>
      <vt:lpstr>Key Management System</vt:lpstr>
      <vt:lpstr>Samsung ARTIK™ Key Management System(KMS) Code signing portal manages key signing </vt:lpstr>
      <vt:lpstr>Device Protection</vt:lpstr>
      <vt:lpstr>Trusted Execution Environment on 5/7x (TEE)</vt:lpstr>
      <vt:lpstr>Secure Storage – eMMC file system</vt:lpstr>
      <vt:lpstr>Secure Storage – Secure Element</vt:lpstr>
      <vt:lpstr>ARTIK SEE Architecture</vt:lpstr>
      <vt:lpstr>Device Protection</vt:lpstr>
      <vt:lpstr>Platform Security</vt:lpstr>
      <vt:lpstr>Samsung ARTIK™ End-to-end Platform Security End-to-end protection for you and your customers </vt:lpstr>
      <vt:lpstr>Samsung ARTIK™  End-to-end Platform Security*</vt:lpstr>
      <vt:lpstr>Samsung ARTIK™  Helpful web resources</vt:lpstr>
      <vt:lpstr>PowerPoint Presentation</vt:lpstr>
      <vt:lpstr>Samsung ARTIK™ Training Tues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Macedo</dc:creator>
  <cp:lastModifiedBy>Wei Xiao</cp:lastModifiedBy>
  <cp:revision>2240</cp:revision>
  <cp:lastPrinted>2017-10-24T00:58:01Z</cp:lastPrinted>
  <dcterms:created xsi:type="dcterms:W3CDTF">2016-11-18T13:11:15Z</dcterms:created>
  <dcterms:modified xsi:type="dcterms:W3CDTF">2018-10-04T21:19:50Z</dcterms:modified>
</cp:coreProperties>
</file>